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97" r:id="rId3"/>
    <p:sldId id="298" r:id="rId4"/>
    <p:sldId id="367" r:id="rId5"/>
    <p:sldId id="299" r:id="rId6"/>
    <p:sldId id="301" r:id="rId7"/>
    <p:sldId id="302" r:id="rId8"/>
    <p:sldId id="300" r:id="rId9"/>
    <p:sldId id="342" r:id="rId10"/>
    <p:sldId id="303" r:id="rId11"/>
    <p:sldId id="343" r:id="rId12"/>
    <p:sldId id="344" r:id="rId13"/>
    <p:sldId id="346" r:id="rId14"/>
    <p:sldId id="347" r:id="rId15"/>
    <p:sldId id="345" r:id="rId16"/>
    <p:sldId id="308" r:id="rId17"/>
    <p:sldId id="309" r:id="rId18"/>
    <p:sldId id="354" r:id="rId19"/>
    <p:sldId id="355" r:id="rId20"/>
    <p:sldId id="356" r:id="rId21"/>
    <p:sldId id="304" r:id="rId22"/>
    <p:sldId id="311" r:id="rId23"/>
    <p:sldId id="370" r:id="rId24"/>
    <p:sldId id="313" r:id="rId25"/>
    <p:sldId id="312" r:id="rId26"/>
    <p:sldId id="314" r:id="rId27"/>
    <p:sldId id="315" r:id="rId28"/>
    <p:sldId id="316" r:id="rId29"/>
    <p:sldId id="317" r:id="rId30"/>
    <p:sldId id="369" r:id="rId31"/>
    <p:sldId id="337" r:id="rId32"/>
    <p:sldId id="338" r:id="rId33"/>
    <p:sldId id="339" r:id="rId34"/>
    <p:sldId id="310" r:id="rId35"/>
    <p:sldId id="318" r:id="rId36"/>
    <p:sldId id="320" r:id="rId37"/>
    <p:sldId id="323" r:id="rId38"/>
    <p:sldId id="324" r:id="rId39"/>
    <p:sldId id="325" r:id="rId40"/>
    <p:sldId id="327" r:id="rId41"/>
    <p:sldId id="328" r:id="rId42"/>
    <p:sldId id="329" r:id="rId43"/>
    <p:sldId id="332" r:id="rId44"/>
    <p:sldId id="333" r:id="rId45"/>
    <p:sldId id="334" r:id="rId46"/>
    <p:sldId id="335" r:id="rId47"/>
    <p:sldId id="331" r:id="rId48"/>
    <p:sldId id="336" r:id="rId4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08/07/67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08/07/67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08/07/67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08/07/67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08/07/67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08/07/67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08/07/67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08/07/67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08/07/67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08/07/67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08/07/67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08/07/67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08/07/67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Foundation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Baby Monitor 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23925"/>
            <a:ext cx="9015324" cy="473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09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Interface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052736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interface </a:t>
            </a:r>
            <a:r>
              <a:rPr lang="en-US" sz="2000" dirty="0">
                <a:solidFill>
                  <a:srgbClr val="FF0000"/>
                </a:solidFill>
              </a:rPr>
              <a:t>Subject</a:t>
            </a:r>
            <a:r>
              <a:rPr lang="en-US" sz="2000" dirty="0"/>
              <a:t> {</a:t>
            </a:r>
          </a:p>
          <a:p>
            <a:r>
              <a:rPr lang="en-US" sz="2000" dirty="0"/>
              <a:t> public void </a:t>
            </a:r>
            <a:r>
              <a:rPr lang="en-US" sz="2000" dirty="0" err="1"/>
              <a:t>registerObserver</a:t>
            </a:r>
            <a:r>
              <a:rPr lang="en-US" sz="2000" dirty="0"/>
              <a:t>(Observer o);</a:t>
            </a:r>
          </a:p>
          <a:p>
            <a:r>
              <a:rPr lang="en-US" sz="2000" dirty="0"/>
              <a:t> public void </a:t>
            </a:r>
            <a:r>
              <a:rPr lang="en-US" sz="2000" dirty="0" err="1"/>
              <a:t>removeObserver</a:t>
            </a:r>
            <a:r>
              <a:rPr lang="en-US" sz="2000" dirty="0"/>
              <a:t>(Observer o);</a:t>
            </a:r>
          </a:p>
          <a:p>
            <a:r>
              <a:rPr lang="en-US" sz="2000" dirty="0"/>
              <a:t> public void </a:t>
            </a:r>
            <a:r>
              <a:rPr lang="en-US" sz="2000" dirty="0" err="1"/>
              <a:t>notifyObservers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  <a:endParaRPr lang="th-TH" sz="2000" dirty="0"/>
          </a:p>
        </p:txBody>
      </p:sp>
      <p:sp>
        <p:nvSpPr>
          <p:cNvPr id="5" name="Rectangle 4"/>
          <p:cNvSpPr/>
          <p:nvPr/>
        </p:nvSpPr>
        <p:spPr>
          <a:xfrm>
            <a:off x="683568" y="2996952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interface </a:t>
            </a:r>
            <a:r>
              <a:rPr lang="en-US" sz="2000" dirty="0">
                <a:solidFill>
                  <a:srgbClr val="FF0000"/>
                </a:solidFill>
              </a:rPr>
              <a:t>Observer</a:t>
            </a:r>
            <a:r>
              <a:rPr lang="en-US" sz="2000" dirty="0"/>
              <a:t> {</a:t>
            </a:r>
          </a:p>
          <a:p>
            <a:r>
              <a:rPr lang="en-US" sz="2000" dirty="0"/>
              <a:t>	public void update(String </a:t>
            </a:r>
            <a:r>
              <a:rPr lang="en-US" sz="2000" dirty="0" err="1"/>
              <a:t>babyname</a:t>
            </a:r>
            <a:r>
              <a:rPr lang="en-US" sz="2000" dirty="0"/>
              <a:t>, </a:t>
            </a:r>
            <a:r>
              <a:rPr lang="en-US" sz="2000" dirty="0" err="1"/>
              <a:t>boolean</a:t>
            </a:r>
            <a:r>
              <a:rPr lang="en-US" sz="2000" dirty="0"/>
              <a:t> crying, </a:t>
            </a:r>
            <a:r>
              <a:rPr lang="en-US" sz="2000" dirty="0" err="1"/>
              <a:t>int</a:t>
            </a:r>
            <a:r>
              <a:rPr lang="en-US" sz="2000" dirty="0"/>
              <a:t> level);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93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Subject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856" y="820835"/>
            <a:ext cx="8352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public class Baby implements Subject 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	private </a:t>
            </a:r>
            <a:r>
              <a:rPr lang="en-US" sz="1200" dirty="0" err="1">
                <a:solidFill>
                  <a:srgbClr val="00B0F0"/>
                </a:solidFill>
              </a:rPr>
              <a:t>ArrayList</a:t>
            </a:r>
            <a:r>
              <a:rPr lang="en-US" sz="1200" dirty="0">
                <a:solidFill>
                  <a:srgbClr val="00B0F0"/>
                </a:solidFill>
              </a:rPr>
              <a:t> observers;</a:t>
            </a:r>
          </a:p>
          <a:p>
            <a:r>
              <a:rPr lang="en-US" sz="1200" dirty="0"/>
              <a:t>	private </a:t>
            </a:r>
            <a:r>
              <a:rPr lang="en-US" sz="1200" dirty="0" err="1"/>
              <a:t>boolean</a:t>
            </a:r>
            <a:r>
              <a:rPr lang="en-US" sz="1200" dirty="0"/>
              <a:t> crying=false;</a:t>
            </a:r>
          </a:p>
          <a:p>
            <a:r>
              <a:rPr lang="en-US" sz="1200" dirty="0"/>
              <a:t>	private </a:t>
            </a:r>
            <a:r>
              <a:rPr lang="en-US" sz="1200" dirty="0" err="1"/>
              <a:t>int</a:t>
            </a:r>
            <a:r>
              <a:rPr lang="en-US" sz="1200" dirty="0"/>
              <a:t> level=0;</a:t>
            </a:r>
          </a:p>
          <a:p>
            <a:r>
              <a:rPr lang="en-US" sz="1200" dirty="0"/>
              <a:t>	private String </a:t>
            </a:r>
            <a:r>
              <a:rPr lang="en-US" sz="1200" dirty="0" err="1"/>
              <a:t>babyname</a:t>
            </a:r>
            <a:r>
              <a:rPr lang="en-US" sz="1200" dirty="0"/>
              <a:t>;</a:t>
            </a:r>
          </a:p>
          <a:p>
            <a:r>
              <a:rPr lang="en-US" sz="1200" dirty="0"/>
              <a:t>	public Baby(String name){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this.babyname</a:t>
            </a:r>
            <a:r>
              <a:rPr lang="en-US" sz="1200" dirty="0"/>
              <a:t>=name;</a:t>
            </a:r>
          </a:p>
          <a:p>
            <a:r>
              <a:rPr lang="en-US" sz="1200" dirty="0"/>
              <a:t>		observers=new </a:t>
            </a:r>
            <a:r>
              <a:rPr lang="en-US" sz="1200" dirty="0" err="1"/>
              <a:t>ArrayList</a:t>
            </a:r>
            <a:r>
              <a:rPr lang="en-US" sz="1200" dirty="0"/>
              <a:t>();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public void </a:t>
            </a:r>
            <a:r>
              <a:rPr lang="en-US" sz="1200" dirty="0" err="1"/>
              <a:t>notifyObservers</a:t>
            </a:r>
            <a:r>
              <a:rPr lang="en-US" sz="1200" dirty="0"/>
              <a:t>() {</a:t>
            </a:r>
          </a:p>
          <a:p>
            <a:r>
              <a:rPr lang="en-US" sz="1200" dirty="0">
                <a:solidFill>
                  <a:srgbClr val="00B0F0"/>
                </a:solidFill>
              </a:rPr>
              <a:t>		for (</a:t>
            </a:r>
            <a:r>
              <a:rPr lang="en-US" sz="1200" dirty="0" err="1">
                <a:solidFill>
                  <a:srgbClr val="00B0F0"/>
                </a:solidFill>
              </a:rPr>
              <a:t>int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i</a:t>
            </a:r>
            <a:r>
              <a:rPr lang="en-US" sz="1200" dirty="0">
                <a:solidFill>
                  <a:srgbClr val="00B0F0"/>
                </a:solidFill>
              </a:rPr>
              <a:t>=0; </a:t>
            </a:r>
            <a:r>
              <a:rPr lang="en-US" sz="1200" dirty="0" err="1">
                <a:solidFill>
                  <a:srgbClr val="00B0F0"/>
                </a:solidFill>
              </a:rPr>
              <a:t>i</a:t>
            </a:r>
            <a:r>
              <a:rPr lang="en-US" sz="1200" dirty="0">
                <a:solidFill>
                  <a:srgbClr val="00B0F0"/>
                </a:solidFill>
              </a:rPr>
              <a:t>&lt; </a:t>
            </a:r>
            <a:r>
              <a:rPr lang="en-US" sz="1200" dirty="0" err="1">
                <a:solidFill>
                  <a:srgbClr val="00B0F0"/>
                </a:solidFill>
              </a:rPr>
              <a:t>observers.size</a:t>
            </a:r>
            <a:r>
              <a:rPr lang="en-US" sz="1200" dirty="0">
                <a:solidFill>
                  <a:srgbClr val="00B0F0"/>
                </a:solidFill>
              </a:rPr>
              <a:t>(); </a:t>
            </a:r>
            <a:r>
              <a:rPr lang="en-US" sz="1200" dirty="0" err="1">
                <a:solidFill>
                  <a:srgbClr val="00B0F0"/>
                </a:solidFill>
              </a:rPr>
              <a:t>i</a:t>
            </a:r>
            <a:r>
              <a:rPr lang="en-US" sz="1200" dirty="0">
                <a:solidFill>
                  <a:srgbClr val="00B0F0"/>
                </a:solidFill>
              </a:rPr>
              <a:t>++) {</a:t>
            </a:r>
          </a:p>
          <a:p>
            <a:r>
              <a:rPr lang="en-US" sz="1200" dirty="0"/>
              <a:t>			Observer </a:t>
            </a:r>
            <a:r>
              <a:rPr lang="en-US" sz="1200" dirty="0" err="1"/>
              <a:t>observer</a:t>
            </a:r>
            <a:r>
              <a:rPr lang="en-US" sz="1200" dirty="0"/>
              <a:t> = (Observer) </a:t>
            </a:r>
            <a:r>
              <a:rPr lang="en-US" sz="1200" dirty="0" err="1"/>
              <a:t>observers.get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dirty="0" err="1">
                <a:solidFill>
                  <a:srgbClr val="FF0000"/>
                </a:solidFill>
              </a:rPr>
              <a:t>observer.update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babyname</a:t>
            </a:r>
            <a:r>
              <a:rPr lang="en-US" sz="1200" dirty="0">
                <a:solidFill>
                  <a:srgbClr val="FF0000"/>
                </a:solidFill>
              </a:rPr>
              <a:t>, crying, level);</a:t>
            </a:r>
          </a:p>
          <a:p>
            <a:r>
              <a:rPr lang="en-US" sz="1200" dirty="0"/>
              <a:t>		</a:t>
            </a:r>
            <a:r>
              <a:rPr lang="en-US" sz="1200" dirty="0">
                <a:solidFill>
                  <a:srgbClr val="00B0F0"/>
                </a:solidFill>
              </a:rPr>
              <a:t>}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public void </a:t>
            </a:r>
            <a:r>
              <a:rPr lang="en-US" sz="1200" dirty="0" err="1"/>
              <a:t>registerObserver</a:t>
            </a:r>
            <a:r>
              <a:rPr lang="en-US" sz="1200" dirty="0"/>
              <a:t>(Observer o)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observers.add</a:t>
            </a:r>
            <a:r>
              <a:rPr lang="en-US" sz="1200" dirty="0"/>
              <a:t>(o);</a:t>
            </a:r>
          </a:p>
          <a:p>
            <a:endParaRPr lang="en-US" sz="1200" dirty="0"/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public void </a:t>
            </a:r>
            <a:r>
              <a:rPr lang="en-US" sz="1200" dirty="0" err="1"/>
              <a:t>removeObserver</a:t>
            </a:r>
            <a:r>
              <a:rPr lang="en-US" sz="1200" dirty="0"/>
              <a:t>(Observer o)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observers.indexOf</a:t>
            </a:r>
            <a:r>
              <a:rPr lang="en-US" sz="1200" dirty="0"/>
              <a:t>(o);</a:t>
            </a:r>
          </a:p>
          <a:p>
            <a:r>
              <a:rPr lang="en-US" sz="1200" dirty="0"/>
              <a:t>		if (</a:t>
            </a:r>
            <a:r>
              <a:rPr lang="en-US" sz="1200" dirty="0" err="1"/>
              <a:t>i</a:t>
            </a:r>
            <a:r>
              <a:rPr lang="en-US" sz="1200" dirty="0"/>
              <a:t> &gt;=0) {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observers.remove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public void </a:t>
            </a:r>
            <a:r>
              <a:rPr lang="en-US" sz="1200" dirty="0" err="1"/>
              <a:t>setData</a:t>
            </a:r>
            <a:r>
              <a:rPr lang="en-US" sz="1200" dirty="0"/>
              <a:t>(</a:t>
            </a:r>
            <a:r>
              <a:rPr lang="en-US" sz="1200" dirty="0" err="1"/>
              <a:t>boolean</a:t>
            </a:r>
            <a:r>
              <a:rPr lang="en-US" sz="1200" dirty="0"/>
              <a:t> crying, </a:t>
            </a:r>
            <a:r>
              <a:rPr lang="en-US" sz="1200" dirty="0" err="1"/>
              <a:t>int</a:t>
            </a:r>
            <a:r>
              <a:rPr lang="en-US" sz="1200" dirty="0"/>
              <a:t> level)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this.crying</a:t>
            </a:r>
            <a:r>
              <a:rPr lang="en-US" sz="1200" dirty="0"/>
              <a:t>=crying;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this.level</a:t>
            </a:r>
            <a:r>
              <a:rPr lang="en-US" sz="1200" dirty="0"/>
              <a:t>=level;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 err="1">
                <a:solidFill>
                  <a:srgbClr val="FF0000"/>
                </a:solidFill>
              </a:rPr>
              <a:t>notifyObservers</a:t>
            </a:r>
            <a:r>
              <a:rPr lang="en-US" sz="12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}</a:t>
            </a:r>
            <a:endParaRPr lang="th-TH" sz="1200" dirty="0"/>
          </a:p>
        </p:txBody>
      </p:sp>
    </p:spTree>
    <p:extLst>
      <p:ext uri="{BB962C8B-B14F-4D97-AF65-F5344CB8AC3E}">
        <p14:creationId xmlns:p14="http://schemas.microsoft.com/office/powerpoint/2010/main" val="74084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Simple Monitor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856" y="820835"/>
            <a:ext cx="835292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BabyMonitorSimple</a:t>
            </a:r>
            <a:r>
              <a:rPr lang="en-US" sz="1200" dirty="0"/>
              <a:t> implements Observer {</a:t>
            </a:r>
          </a:p>
          <a:p>
            <a:endParaRPr lang="en-US" sz="1200" dirty="0"/>
          </a:p>
          <a:p>
            <a:r>
              <a:rPr lang="en-US" sz="1200" dirty="0"/>
              <a:t>	private Subject </a:t>
            </a:r>
            <a:r>
              <a:rPr lang="en-US" sz="1200" dirty="0" err="1"/>
              <a:t>mdata</a:t>
            </a:r>
            <a:r>
              <a:rPr lang="en-US" sz="1200" dirty="0"/>
              <a:t>;</a:t>
            </a:r>
          </a:p>
          <a:p>
            <a:r>
              <a:rPr lang="en-US" sz="1200" dirty="0"/>
              <a:t>	private String name;</a:t>
            </a:r>
          </a:p>
          <a:p>
            <a:r>
              <a:rPr lang="en-US" sz="1200" dirty="0"/>
              <a:t>	private </a:t>
            </a:r>
            <a:r>
              <a:rPr lang="en-US" sz="1200" dirty="0" err="1"/>
              <a:t>boolean</a:t>
            </a:r>
            <a:r>
              <a:rPr lang="en-US" sz="1200" dirty="0"/>
              <a:t> crying;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public </a:t>
            </a:r>
            <a:r>
              <a:rPr lang="en-US" sz="1200" dirty="0" err="1"/>
              <a:t>BabyMonitorSimple</a:t>
            </a:r>
            <a:r>
              <a:rPr lang="en-US" sz="1200" dirty="0"/>
              <a:t>(String location, Baby d)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this.mdata</a:t>
            </a:r>
            <a:r>
              <a:rPr lang="en-US" sz="1200" dirty="0"/>
              <a:t>=d;</a:t>
            </a:r>
          </a:p>
          <a:p>
            <a:r>
              <a:rPr lang="en-US" sz="1200" dirty="0"/>
              <a:t>		this.name=location;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 err="1">
                <a:solidFill>
                  <a:srgbClr val="FF0000"/>
                </a:solidFill>
              </a:rPr>
              <a:t>mdata.registerObserver</a:t>
            </a:r>
            <a:r>
              <a:rPr lang="en-US" sz="1200" dirty="0">
                <a:solidFill>
                  <a:srgbClr val="FF0000"/>
                </a:solidFill>
              </a:rPr>
              <a:t>(this);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public void display() {</a:t>
            </a:r>
          </a:p>
          <a:p>
            <a:r>
              <a:rPr lang="en-US" sz="1200" dirty="0"/>
              <a:t>		if (crying) {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System.out.println</a:t>
            </a:r>
            <a:r>
              <a:rPr lang="en-US" sz="1200" dirty="0"/>
              <a:t>("Monitor:" + name + " baby is crying");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public void </a:t>
            </a:r>
            <a:r>
              <a:rPr lang="en-US" sz="1200" dirty="0" err="1"/>
              <a:t>turnOff</a:t>
            </a:r>
            <a:r>
              <a:rPr lang="en-US" sz="1200" dirty="0"/>
              <a:t>()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mdata.removeObserver</a:t>
            </a:r>
            <a:r>
              <a:rPr lang="en-US" sz="1200" dirty="0"/>
              <a:t>(this);</a:t>
            </a:r>
          </a:p>
          <a:p>
            <a:r>
              <a:rPr lang="en-US" sz="1200" dirty="0"/>
              <a:t>	}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400" b="1" dirty="0"/>
              <a:t>public void update(String name, </a:t>
            </a:r>
            <a:r>
              <a:rPr lang="en-US" sz="1400" b="1" dirty="0" err="1"/>
              <a:t>boolean</a:t>
            </a:r>
            <a:r>
              <a:rPr lang="en-US" sz="1400" b="1" dirty="0"/>
              <a:t> crying, </a:t>
            </a:r>
            <a:r>
              <a:rPr lang="en-US" sz="1400" b="1" dirty="0" err="1"/>
              <a:t>int</a:t>
            </a:r>
            <a:r>
              <a:rPr lang="en-US" sz="1400" b="1" dirty="0"/>
              <a:t> level) {</a:t>
            </a:r>
          </a:p>
          <a:p>
            <a:r>
              <a:rPr lang="en-US" sz="1400" b="1" dirty="0"/>
              <a:t>		</a:t>
            </a:r>
            <a:r>
              <a:rPr lang="en-US" sz="1400" b="1" dirty="0" err="1"/>
              <a:t>this.crying</a:t>
            </a:r>
            <a:r>
              <a:rPr lang="en-US" sz="1400" b="1" dirty="0"/>
              <a:t>=crying;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		display();</a:t>
            </a:r>
          </a:p>
          <a:p>
            <a:r>
              <a:rPr lang="en-US" sz="1400" b="1" dirty="0"/>
              <a:t>	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583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Advanced Monitor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856" y="820835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public class </a:t>
            </a:r>
            <a:r>
              <a:rPr lang="en-US" sz="1200" dirty="0" err="1"/>
              <a:t>BabyMonitorAdvanced</a:t>
            </a:r>
            <a:r>
              <a:rPr lang="en-US" sz="1200" dirty="0"/>
              <a:t> implements Observer {</a:t>
            </a:r>
          </a:p>
          <a:p>
            <a:r>
              <a:rPr lang="en-US" sz="1200" dirty="0"/>
              <a:t>	private Subject </a:t>
            </a:r>
            <a:r>
              <a:rPr lang="en-US" sz="1200" dirty="0" err="1"/>
              <a:t>mdata</a:t>
            </a:r>
            <a:r>
              <a:rPr lang="en-US" sz="1200" dirty="0"/>
              <a:t>, </a:t>
            </a:r>
            <a:r>
              <a:rPr lang="en-US" sz="1200" dirty="0" err="1"/>
              <a:t>cdata</a:t>
            </a:r>
            <a:r>
              <a:rPr lang="en-US" sz="1200" dirty="0"/>
              <a:t>;</a:t>
            </a:r>
          </a:p>
          <a:p>
            <a:r>
              <a:rPr lang="en-US" sz="1200" dirty="0"/>
              <a:t>	private String </a:t>
            </a:r>
            <a:r>
              <a:rPr lang="en-US" sz="1200" dirty="0" err="1"/>
              <a:t>babyname</a:t>
            </a:r>
            <a:r>
              <a:rPr lang="en-US" sz="1200" dirty="0"/>
              <a:t>;</a:t>
            </a:r>
          </a:p>
          <a:p>
            <a:r>
              <a:rPr lang="en-US" sz="1200" dirty="0"/>
              <a:t>	private String name;</a:t>
            </a:r>
          </a:p>
          <a:p>
            <a:r>
              <a:rPr lang="en-US" sz="1200" dirty="0"/>
              <a:t>	private </a:t>
            </a:r>
            <a:r>
              <a:rPr lang="en-US" sz="1200" dirty="0" err="1"/>
              <a:t>boolean</a:t>
            </a:r>
            <a:r>
              <a:rPr lang="en-US" sz="1200" dirty="0"/>
              <a:t> crying;</a:t>
            </a:r>
          </a:p>
          <a:p>
            <a:r>
              <a:rPr lang="en-US" sz="1200" dirty="0"/>
              <a:t>	private </a:t>
            </a:r>
            <a:r>
              <a:rPr lang="en-US" sz="1200" dirty="0" err="1"/>
              <a:t>int</a:t>
            </a:r>
            <a:r>
              <a:rPr lang="en-US" sz="1200" dirty="0"/>
              <a:t> level;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public </a:t>
            </a:r>
            <a:r>
              <a:rPr lang="en-US" sz="1200" dirty="0" err="1"/>
              <a:t>BabyMonitorAdvanced</a:t>
            </a:r>
            <a:r>
              <a:rPr lang="en-US" sz="1200" dirty="0"/>
              <a:t>(String name, Baby m, Baby c) {</a:t>
            </a:r>
          </a:p>
          <a:p>
            <a:r>
              <a:rPr lang="en-US" sz="1200" dirty="0"/>
              <a:t>		this.name=name; </a:t>
            </a:r>
            <a:r>
              <a:rPr lang="en-US" sz="1200" dirty="0" err="1"/>
              <a:t>this.mdata</a:t>
            </a:r>
            <a:r>
              <a:rPr lang="en-US" sz="1200" dirty="0"/>
              <a:t>=m; </a:t>
            </a:r>
            <a:r>
              <a:rPr lang="en-US" sz="1200" dirty="0" err="1"/>
              <a:t>this.cdata</a:t>
            </a:r>
            <a:r>
              <a:rPr lang="en-US" sz="1200" dirty="0"/>
              <a:t>=c;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 err="1">
                <a:solidFill>
                  <a:srgbClr val="FF0000"/>
                </a:solidFill>
              </a:rPr>
              <a:t>mdata.registerObserver</a:t>
            </a:r>
            <a:r>
              <a:rPr lang="en-US" sz="1200" dirty="0">
                <a:solidFill>
                  <a:srgbClr val="FF0000"/>
                </a:solidFill>
              </a:rPr>
              <a:t>(this);</a:t>
            </a:r>
            <a:r>
              <a:rPr lang="en-US" sz="1200" dirty="0" err="1">
                <a:solidFill>
                  <a:srgbClr val="FF0000"/>
                </a:solidFill>
              </a:rPr>
              <a:t>cdata.registerObserver</a:t>
            </a:r>
            <a:r>
              <a:rPr lang="en-US" sz="1200" dirty="0">
                <a:solidFill>
                  <a:srgbClr val="FF0000"/>
                </a:solidFill>
              </a:rPr>
              <a:t>(this);</a:t>
            </a:r>
          </a:p>
          <a:p>
            <a:r>
              <a:rPr lang="en-US" sz="1200" dirty="0"/>
              <a:t>	}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/>
              <a:t>public void update(String name, </a:t>
            </a:r>
            <a:r>
              <a:rPr lang="en-US" sz="1200" b="1" dirty="0" err="1"/>
              <a:t>boolean</a:t>
            </a:r>
            <a:r>
              <a:rPr lang="en-US" sz="1200" b="1" dirty="0"/>
              <a:t> crying, </a:t>
            </a:r>
            <a:r>
              <a:rPr lang="en-US" sz="1200" b="1" dirty="0" err="1"/>
              <a:t>int</a:t>
            </a:r>
            <a:r>
              <a:rPr lang="en-US" sz="1200" b="1" dirty="0"/>
              <a:t> level) {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this.babyname</a:t>
            </a:r>
            <a:r>
              <a:rPr lang="en-US" sz="1200" b="1" dirty="0"/>
              <a:t>=name;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this.crying</a:t>
            </a:r>
            <a:r>
              <a:rPr lang="en-US" sz="1200" b="1" dirty="0"/>
              <a:t>=crying;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this.level</a:t>
            </a:r>
            <a:r>
              <a:rPr lang="en-US" sz="1200" b="1" dirty="0"/>
              <a:t>=level;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		display();</a:t>
            </a:r>
          </a:p>
          <a:p>
            <a:r>
              <a:rPr lang="en-US" sz="1200" b="1" dirty="0"/>
              <a:t>	}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public void display() {</a:t>
            </a:r>
          </a:p>
          <a:p>
            <a:r>
              <a:rPr lang="en-US" sz="1200" dirty="0"/>
              <a:t>		if (crying) {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System.out.println</a:t>
            </a:r>
            <a:r>
              <a:rPr lang="en-US" sz="1200" dirty="0"/>
              <a:t>("Monitor:"+ name + " baby: " + </a:t>
            </a:r>
            <a:r>
              <a:rPr lang="en-US" sz="1200" dirty="0" err="1"/>
              <a:t>babyname</a:t>
            </a:r>
            <a:r>
              <a:rPr lang="en-US" sz="1200" dirty="0"/>
              <a:t> + " is crying at level: " + level);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155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Test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820835"/>
            <a:ext cx="89289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class </a:t>
            </a:r>
            <a:r>
              <a:rPr lang="en-US" sz="1200" dirty="0" err="1"/>
              <a:t>TestBabyMonitor</a:t>
            </a:r>
            <a:r>
              <a:rPr lang="en-US" sz="1200" dirty="0"/>
              <a:t> {</a:t>
            </a:r>
          </a:p>
          <a:p>
            <a:r>
              <a:rPr lang="en-US" sz="1200" dirty="0"/>
              <a:t>	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		Baby </a:t>
            </a:r>
            <a:r>
              <a:rPr lang="en-US" sz="1200" dirty="0" err="1"/>
              <a:t>marla</a:t>
            </a:r>
            <a:r>
              <a:rPr lang="en-US" sz="1200" dirty="0"/>
              <a:t> = new Baby("</a:t>
            </a:r>
            <a:r>
              <a:rPr lang="en-US" sz="1200" dirty="0" err="1"/>
              <a:t>marla</a:t>
            </a:r>
            <a:r>
              <a:rPr lang="en-US" sz="1200" dirty="0"/>
              <a:t>");</a:t>
            </a:r>
          </a:p>
          <a:p>
            <a:r>
              <a:rPr lang="en-US" sz="1200" dirty="0"/>
              <a:t>		// one monitor with one baby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BabyMonitorSimple</a:t>
            </a:r>
            <a:r>
              <a:rPr lang="en-US" sz="1200" dirty="0"/>
              <a:t> </a:t>
            </a:r>
            <a:r>
              <a:rPr lang="en-US" sz="1200" dirty="0" err="1"/>
              <a:t>livingRoom</a:t>
            </a:r>
            <a:r>
              <a:rPr lang="en-US" sz="1200" dirty="0"/>
              <a:t> = new </a:t>
            </a:r>
            <a:r>
              <a:rPr lang="en-US" sz="1200" dirty="0" err="1"/>
              <a:t>BabyMonitorSimple</a:t>
            </a:r>
            <a:r>
              <a:rPr lang="en-US" sz="1200" dirty="0"/>
              <a:t>("kitchen ", </a:t>
            </a:r>
            <a:r>
              <a:rPr lang="en-US" sz="1200" dirty="0" err="1"/>
              <a:t>marla</a:t>
            </a:r>
            <a:r>
              <a:rPr lang="en-US" sz="1200" dirty="0"/>
              <a:t>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marla.setData</a:t>
            </a:r>
            <a:r>
              <a:rPr lang="en-US" sz="1200" dirty="0"/>
              <a:t>(true, 1);</a:t>
            </a:r>
          </a:p>
          <a:p>
            <a:r>
              <a:rPr lang="en-US" sz="1200" dirty="0"/>
              <a:t>		// one monitor listening to two babies</a:t>
            </a:r>
          </a:p>
          <a:p>
            <a:r>
              <a:rPr lang="en-US" sz="1200" dirty="0"/>
              <a:t>		Baby </a:t>
            </a:r>
            <a:r>
              <a:rPr lang="en-US" sz="1200" dirty="0" err="1"/>
              <a:t>charlie</a:t>
            </a:r>
            <a:r>
              <a:rPr lang="en-US" sz="1200" dirty="0"/>
              <a:t> = new Baby("Charlie");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BabyMonitorAdvanced</a:t>
            </a:r>
            <a:r>
              <a:rPr lang="en-US" sz="1200" dirty="0"/>
              <a:t> kitchen = new </a:t>
            </a:r>
            <a:r>
              <a:rPr lang="en-US" sz="1200" dirty="0" err="1"/>
              <a:t>BabyMonitorAdvanced</a:t>
            </a:r>
            <a:r>
              <a:rPr lang="en-US" sz="1200" dirty="0"/>
              <a:t>("Living room ", </a:t>
            </a:r>
            <a:r>
              <a:rPr lang="en-US" sz="1200" dirty="0" err="1"/>
              <a:t>marla</a:t>
            </a:r>
            <a:r>
              <a:rPr lang="en-US" sz="1200" dirty="0"/>
              <a:t>, </a:t>
            </a:r>
            <a:r>
              <a:rPr lang="en-US" sz="1200" dirty="0" err="1"/>
              <a:t>charlie</a:t>
            </a:r>
            <a:r>
              <a:rPr lang="en-US" sz="1200" dirty="0"/>
              <a:t>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marla.setData</a:t>
            </a:r>
            <a:r>
              <a:rPr lang="en-US" sz="1200" dirty="0"/>
              <a:t>(true, 2);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charlie.setData</a:t>
            </a:r>
            <a:r>
              <a:rPr lang="en-US" sz="1200" dirty="0"/>
              <a:t>(true,1);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556" y="4221088"/>
            <a:ext cx="7920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Output</a:t>
            </a:r>
          </a:p>
          <a:p>
            <a:r>
              <a:rPr lang="en-US" sz="1200" dirty="0" err="1"/>
              <a:t>Monitor:kitchen</a:t>
            </a:r>
            <a:r>
              <a:rPr lang="en-US" sz="1200" dirty="0"/>
              <a:t>  baby is crying</a:t>
            </a:r>
          </a:p>
          <a:p>
            <a:r>
              <a:rPr lang="en-US" sz="1200" dirty="0" err="1"/>
              <a:t>Monitor:kitchen</a:t>
            </a:r>
            <a:r>
              <a:rPr lang="en-US" sz="1200" dirty="0"/>
              <a:t>  baby is crying</a:t>
            </a:r>
          </a:p>
          <a:p>
            <a:r>
              <a:rPr lang="en-US" sz="1200" dirty="0" err="1"/>
              <a:t>Monitor:Living</a:t>
            </a:r>
            <a:r>
              <a:rPr lang="en-US" sz="1200" dirty="0"/>
              <a:t> room  baby: </a:t>
            </a:r>
            <a:r>
              <a:rPr lang="en-US" sz="1200" dirty="0" err="1"/>
              <a:t>marla</a:t>
            </a:r>
            <a:r>
              <a:rPr lang="en-US" sz="1200" dirty="0"/>
              <a:t> is crying at level: 2</a:t>
            </a:r>
          </a:p>
          <a:p>
            <a:r>
              <a:rPr lang="en-US" sz="1200" dirty="0" err="1"/>
              <a:t>Monitor:Living</a:t>
            </a:r>
            <a:r>
              <a:rPr lang="en-US" sz="1200" dirty="0"/>
              <a:t> room  baby: Charlie is crying at level: 1</a:t>
            </a:r>
          </a:p>
        </p:txBody>
      </p:sp>
    </p:spTree>
    <p:extLst>
      <p:ext uri="{BB962C8B-B14F-4D97-AF65-F5344CB8AC3E}">
        <p14:creationId xmlns:p14="http://schemas.microsoft.com/office/powerpoint/2010/main" val="92001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Push vs </a:t>
            </a:r>
            <a:r>
              <a:rPr lang="en-US" sz="4000" b="1" dirty="0">
                <a:solidFill>
                  <a:srgbClr val="FF0000"/>
                </a:solidFill>
              </a:rPr>
              <a:t>Pull</a:t>
            </a:r>
            <a:endParaRPr lang="th-TH" sz="4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052736"/>
            <a:ext cx="3672408" cy="39703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600" b="1" dirty="0"/>
              <a:t>- All the data gets</a:t>
            </a:r>
          </a:p>
          <a:p>
            <a:r>
              <a:rPr lang="en-US" sz="3600" b="1" dirty="0"/>
              <a:t>pushed all the</a:t>
            </a:r>
          </a:p>
          <a:p>
            <a:r>
              <a:rPr lang="en-US" sz="3600" b="1" dirty="0"/>
              <a:t>Time</a:t>
            </a:r>
          </a:p>
          <a:p>
            <a:endParaRPr lang="en-US" sz="3600" b="1" dirty="0"/>
          </a:p>
          <a:p>
            <a:r>
              <a:rPr lang="en-US" sz="3600" b="1" dirty="0"/>
              <a:t>+ every observer</a:t>
            </a:r>
          </a:p>
          <a:p>
            <a:r>
              <a:rPr lang="en-US" sz="3600" b="1" dirty="0"/>
              <a:t>has all the latest</a:t>
            </a:r>
          </a:p>
          <a:p>
            <a:r>
              <a:rPr lang="en-US" sz="3600" b="1" dirty="0"/>
              <a:t>data</a:t>
            </a:r>
            <a:endParaRPr lang="th-TH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4511379" y="1023163"/>
            <a:ext cx="3949053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- May need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multiple calls to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get all the data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+ more flexibility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let observers figure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it out themselves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2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22408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Java Observable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533525"/>
            <a:ext cx="67437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80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22408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Steps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357313"/>
            <a:ext cx="69818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949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22408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Steps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238250"/>
            <a:ext cx="80391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51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116632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Design principles</a:t>
            </a:r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07504" y="1012954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High-level principles 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ingle Responsibility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dirty="0"/>
              <a:t>pen/Closed</a:t>
            </a:r>
          </a:p>
          <a:p>
            <a:r>
              <a:rPr lang="en-US" dirty="0"/>
              <a:t>‣ 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nterface Segregation</a:t>
            </a:r>
          </a:p>
          <a:p>
            <a:r>
              <a:rPr lang="en-US" dirty="0"/>
              <a:t>‣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ependency Inversion</a:t>
            </a:r>
          </a:p>
          <a:p>
            <a:endParaRPr lang="en-US" dirty="0"/>
          </a:p>
          <a:p>
            <a:r>
              <a:rPr lang="en-US" b="1" dirty="0"/>
              <a:t>Low-level principles that can help guide design decisions.</a:t>
            </a:r>
          </a:p>
          <a:p>
            <a:r>
              <a:rPr lang="en-US" dirty="0">
                <a:solidFill>
                  <a:schemeClr val="accent1"/>
                </a:solidFill>
              </a:rPr>
              <a:t>‣ Encapsulate what varies</a:t>
            </a:r>
          </a:p>
          <a:p>
            <a:r>
              <a:rPr lang="en-US" dirty="0">
                <a:solidFill>
                  <a:schemeClr val="accent1"/>
                </a:solidFill>
              </a:rPr>
              <a:t>‣ Program to interfaces, not implementations</a:t>
            </a:r>
          </a:p>
          <a:p>
            <a:r>
              <a:rPr lang="en-US" dirty="0">
                <a:solidFill>
                  <a:schemeClr val="accent1"/>
                </a:solidFill>
              </a:rPr>
              <a:t>‣ Favor composition over inheritance</a:t>
            </a:r>
          </a:p>
          <a:p>
            <a:r>
              <a:rPr lang="en-US" dirty="0">
                <a:solidFill>
                  <a:srgbClr val="0070C0"/>
                </a:solidFill>
              </a:rPr>
              <a:t>‣ Strive for loose coupling</a:t>
            </a:r>
            <a:endParaRPr lang="th-T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582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22408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Limitations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48" y="980728"/>
            <a:ext cx="89644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Observable is class not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Can’t use multiple inheritance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Setchanged</a:t>
            </a:r>
            <a:r>
              <a:rPr lang="en-US" b="1" dirty="0">
                <a:solidFill>
                  <a:srgbClr val="FF0000"/>
                </a:solidFill>
              </a:rPr>
              <a:t>() is protected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must subclass to be able to call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violates </a:t>
            </a:r>
            <a:r>
              <a:rPr lang="en-US" dirty="0">
                <a:solidFill>
                  <a:schemeClr val="accent1"/>
                </a:solidFill>
              </a:rPr>
              <a:t>favor composition over inheritance</a:t>
            </a:r>
          </a:p>
          <a:p>
            <a:endParaRPr lang="en-US" dirty="0"/>
          </a:p>
          <a:p>
            <a:r>
              <a:rPr lang="en-US" dirty="0"/>
              <a:t>Order in which Observers are updated may differ from your own implementation</a:t>
            </a:r>
          </a:p>
          <a:p>
            <a:r>
              <a:rPr lang="th-T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3128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Delegation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1052736"/>
            <a:ext cx="856895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dirty="0"/>
              <a:t>When designing a class, there are four ways to handle an incoming message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Handle message by </a:t>
            </a:r>
            <a:r>
              <a:rPr lang="en-US" sz="3600" b="1" dirty="0">
                <a:solidFill>
                  <a:srgbClr val="0070C0"/>
                </a:solidFill>
              </a:rPr>
              <a:t>implementing code in a method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Let the </a:t>
            </a:r>
            <a:r>
              <a:rPr lang="en-US" sz="3600" b="1" dirty="0">
                <a:solidFill>
                  <a:srgbClr val="0070C0"/>
                </a:solidFill>
              </a:rPr>
              <a:t>class’s superclass </a:t>
            </a:r>
            <a:r>
              <a:rPr lang="en-US" sz="3600" dirty="0"/>
              <a:t>handle the request </a:t>
            </a:r>
            <a:r>
              <a:rPr lang="en-US" sz="3600" b="1" dirty="0">
                <a:solidFill>
                  <a:srgbClr val="0070C0"/>
                </a:solidFill>
              </a:rPr>
              <a:t>via inheritance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70C0"/>
                </a:solidFill>
              </a:rPr>
              <a:t>Pass the request to another object</a:t>
            </a:r>
            <a:r>
              <a:rPr lang="en-US" sz="3600" b="1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rgbClr val="FF0000"/>
                </a:solidFill>
              </a:rPr>
              <a:t>delegation</a:t>
            </a:r>
            <a:r>
              <a:rPr lang="en-US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some combination of the previous three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476862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Delegation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1052736"/>
            <a:ext cx="856895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dirty="0"/>
              <a:t>Delegation is employed when </a:t>
            </a:r>
            <a:r>
              <a:rPr lang="en-US" sz="3600" b="1" dirty="0">
                <a:solidFill>
                  <a:srgbClr val="FF0000"/>
                </a:solidFill>
              </a:rPr>
              <a:t>some other class already exists to handle a request </a:t>
            </a:r>
            <a:r>
              <a:rPr lang="en-US" sz="3600" dirty="0"/>
              <a:t>that might be made on the class being designed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host class </a:t>
            </a:r>
            <a:r>
              <a:rPr lang="en-US" sz="3600" b="1" dirty="0">
                <a:solidFill>
                  <a:srgbClr val="FF0000"/>
                </a:solidFill>
              </a:rPr>
              <a:t>simply creates a private instance of the helper class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rgbClr val="FF0000"/>
                </a:solidFill>
              </a:rPr>
              <a:t>sends messages to it when appropriate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As such, delegation is often referred to as a “</a:t>
            </a:r>
            <a:r>
              <a:rPr lang="en-US" sz="3600" b="1" dirty="0">
                <a:solidFill>
                  <a:srgbClr val="FF0000"/>
                </a:solidFill>
              </a:rPr>
              <a:t>HAS-A</a:t>
            </a:r>
            <a:r>
              <a:rPr lang="en-US" sz="3600" dirty="0"/>
              <a:t>” relationship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82263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36263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Design Principle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060848"/>
            <a:ext cx="72008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Favor </a:t>
            </a:r>
            <a:r>
              <a:rPr lang="en-US" sz="4000" dirty="0">
                <a:solidFill>
                  <a:srgbClr val="FF0000"/>
                </a:solidFill>
              </a:rPr>
              <a:t>composition</a:t>
            </a:r>
            <a:r>
              <a:rPr lang="en-US" sz="4000" dirty="0"/>
              <a:t> over inheritance</a:t>
            </a:r>
          </a:p>
        </p:txBody>
      </p:sp>
    </p:spTree>
    <p:extLst>
      <p:ext uri="{BB962C8B-B14F-4D97-AF65-F5344CB8AC3E}">
        <p14:creationId xmlns:p14="http://schemas.microsoft.com/office/powerpoint/2010/main" val="1062552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h-TH"/>
              <a:t>Java Collection</a:t>
            </a:r>
            <a:endParaRPr lang="th-TH" altLang="th-TH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7625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68562"/>
            <a:ext cx="19081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11914"/>
            <a:ext cx="256698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5868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-4580" y="116632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java.util.List</a:t>
            </a:r>
            <a:r>
              <a:rPr lang="en-US" sz="2000" dirty="0"/>
              <a:t>;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java.util.LinkedList</a:t>
            </a:r>
            <a:r>
              <a:rPr lang="en-US" sz="2000" dirty="0"/>
              <a:t>;</a:t>
            </a:r>
          </a:p>
          <a:p>
            <a:r>
              <a:rPr lang="en-US" sz="2000" dirty="0"/>
              <a:t>public class </a:t>
            </a:r>
            <a:r>
              <a:rPr lang="en-US" sz="2000" dirty="0" err="1"/>
              <a:t>GroceryList</a:t>
            </a:r>
            <a:r>
              <a:rPr lang="en-US" sz="2000" dirty="0"/>
              <a:t>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private List&lt;String&gt; items;</a:t>
            </a:r>
          </a:p>
          <a:p>
            <a:r>
              <a:rPr lang="en-US" sz="2000" dirty="0"/>
              <a:t>   public </a:t>
            </a:r>
            <a:r>
              <a:rPr lang="en-US" sz="2000" dirty="0" err="1"/>
              <a:t>GroceryList</a:t>
            </a:r>
            <a:r>
              <a:rPr lang="en-US" sz="2000" dirty="0"/>
              <a:t>() 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</a:t>
            </a:r>
            <a:r>
              <a:rPr lang="en-US" sz="2000" b="1" dirty="0">
                <a:solidFill>
                  <a:srgbClr val="FF0000"/>
                </a:solidFill>
              </a:rPr>
              <a:t>items = new </a:t>
            </a:r>
            <a:r>
              <a:rPr lang="en-US" sz="2000" b="1" dirty="0" err="1">
                <a:solidFill>
                  <a:srgbClr val="FF0000"/>
                </a:solidFill>
              </a:rPr>
              <a:t>LinkedList</a:t>
            </a:r>
            <a:r>
              <a:rPr lang="en-US" sz="2000" b="1" dirty="0">
                <a:solidFill>
                  <a:srgbClr val="FF0000"/>
                </a:solidFill>
              </a:rPr>
              <a:t>&lt;String&gt;();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   public void </a:t>
            </a:r>
            <a:r>
              <a:rPr lang="en-US" sz="2000" dirty="0" err="1"/>
              <a:t>addItem</a:t>
            </a:r>
            <a:r>
              <a:rPr lang="en-US" sz="2000" dirty="0"/>
              <a:t>(String item) {</a:t>
            </a:r>
          </a:p>
          <a:p>
            <a:r>
              <a:rPr lang="en-US" sz="2000" dirty="0"/>
              <a:t>      </a:t>
            </a:r>
            <a:r>
              <a:rPr lang="en-US" sz="2000" dirty="0" err="1">
                <a:solidFill>
                  <a:srgbClr val="FF0000"/>
                </a:solidFill>
              </a:rPr>
              <a:t>items</a:t>
            </a:r>
            <a:r>
              <a:rPr lang="en-US" sz="2000" dirty="0" err="1"/>
              <a:t>.add</a:t>
            </a:r>
            <a:r>
              <a:rPr lang="en-US" sz="2000" dirty="0"/>
              <a:t>(item);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   public void </a:t>
            </a:r>
            <a:r>
              <a:rPr lang="en-US" sz="2000" dirty="0" err="1"/>
              <a:t>removeItem</a:t>
            </a:r>
            <a:r>
              <a:rPr lang="en-US" sz="2000" dirty="0"/>
              <a:t>(String item) {</a:t>
            </a:r>
          </a:p>
          <a:p>
            <a:r>
              <a:rPr lang="en-US" sz="2000" dirty="0"/>
              <a:t>      </a:t>
            </a:r>
            <a:r>
              <a:rPr lang="en-US" sz="2000" dirty="0" err="1">
                <a:solidFill>
                  <a:srgbClr val="FF0000"/>
                </a:solidFill>
              </a:rPr>
              <a:t>items</a:t>
            </a:r>
            <a:r>
              <a:rPr lang="en-US" sz="2000" dirty="0" err="1"/>
              <a:t>.remove</a:t>
            </a:r>
            <a:r>
              <a:rPr lang="en-US" sz="2000" dirty="0"/>
              <a:t>(item);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   public String </a:t>
            </a:r>
            <a:r>
              <a:rPr lang="en-US" sz="2000" dirty="0" err="1"/>
              <a:t>toString</a:t>
            </a:r>
            <a:r>
              <a:rPr lang="en-US" sz="2000" dirty="0"/>
              <a:t>() {</a:t>
            </a:r>
          </a:p>
          <a:p>
            <a:r>
              <a:rPr lang="en-US" sz="2000" dirty="0"/>
              <a:t>      String result = "Grocery List\n------------\n\n";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int</a:t>
            </a:r>
            <a:r>
              <a:rPr lang="en-US" sz="2000" dirty="0"/>
              <a:t> index = 1;</a:t>
            </a:r>
          </a:p>
          <a:p>
            <a:r>
              <a:rPr lang="en-US" sz="2000" dirty="0"/>
              <a:t>      for (String item: items) {</a:t>
            </a:r>
          </a:p>
          <a:p>
            <a:r>
              <a:rPr lang="en-US" sz="2000" dirty="0"/>
              <a:t>          result += </a:t>
            </a:r>
            <a:r>
              <a:rPr lang="en-US" sz="2000" dirty="0" err="1"/>
              <a:t>String.format</a:t>
            </a:r>
            <a:r>
              <a:rPr lang="en-US" sz="2000" dirty="0"/>
              <a:t>("%3d. %s", index++, item) + "\n";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  return result;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516216" y="2968"/>
            <a:ext cx="2430016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/>
              <a:t>GroceryList</a:t>
            </a:r>
            <a:endParaRPr lang="en-US" b="1" dirty="0"/>
          </a:p>
          <a:p>
            <a:r>
              <a:rPr lang="en-US" b="1" dirty="0"/>
              <a:t>delegates all</a:t>
            </a:r>
          </a:p>
          <a:p>
            <a:r>
              <a:rPr lang="en-US" b="1" dirty="0"/>
              <a:t>of its work to</a:t>
            </a:r>
          </a:p>
          <a:p>
            <a:r>
              <a:rPr lang="en-US" b="1" dirty="0"/>
              <a:t>Java’s</a:t>
            </a:r>
          </a:p>
          <a:p>
            <a:r>
              <a:rPr lang="en-US" b="1" dirty="0" err="1"/>
              <a:t>LinkedList</a:t>
            </a:r>
            <a:endParaRPr lang="en-US" b="1" dirty="0"/>
          </a:p>
          <a:p>
            <a:r>
              <a:rPr lang="en-US" b="1" dirty="0"/>
              <a:t>class (which</a:t>
            </a:r>
          </a:p>
          <a:p>
            <a:r>
              <a:rPr lang="en-US" b="1" dirty="0"/>
              <a:t>it accesses</a:t>
            </a:r>
          </a:p>
          <a:p>
            <a:r>
              <a:rPr lang="en-US" b="1" dirty="0"/>
              <a:t>via the List</a:t>
            </a:r>
          </a:p>
          <a:p>
            <a:r>
              <a:rPr lang="en-US" b="1" dirty="0"/>
              <a:t>interface).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3610745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0216" y="116632"/>
            <a:ext cx="89442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class Test {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</a:rPr>
              <a:t>GroceryList</a:t>
            </a:r>
            <a:r>
              <a:rPr lang="en-US" sz="2000" b="1" dirty="0">
                <a:solidFill>
                  <a:srgbClr val="FF0000"/>
                </a:solidFill>
              </a:rPr>
              <a:t> g = new </a:t>
            </a:r>
            <a:r>
              <a:rPr lang="en-US" sz="2000" b="1" dirty="0" err="1">
                <a:solidFill>
                  <a:srgbClr val="FF0000"/>
                </a:solidFill>
              </a:rPr>
              <a:t>GroceryList</a:t>
            </a:r>
            <a:r>
              <a:rPr lang="en-US" sz="20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g.addItem</a:t>
            </a:r>
            <a:r>
              <a:rPr lang="en-US" sz="2000" dirty="0"/>
              <a:t>("Granola");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g.addItem</a:t>
            </a:r>
            <a:r>
              <a:rPr lang="en-US" sz="2000" dirty="0"/>
              <a:t>("Milk");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g.addItem</a:t>
            </a:r>
            <a:r>
              <a:rPr lang="en-US" sz="2000" dirty="0"/>
              <a:t>("Eggs");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("" + g);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g.removeItem</a:t>
            </a:r>
            <a:r>
              <a:rPr lang="en-US" sz="2000" dirty="0"/>
              <a:t>("Milk");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("" + g);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2352" y="260648"/>
            <a:ext cx="4572000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b="1" dirty="0"/>
              <a:t>With the delegation, We get a nice abstraction in our client code. We can create grocery lists, add and remove items and get a printout of the current state of the list.</a:t>
            </a:r>
            <a:endParaRPr lang="th-TH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9" y="3275434"/>
            <a:ext cx="72961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9864" y="5085184"/>
            <a:ext cx="9044136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/>
              <a:t>GroceryList</a:t>
            </a:r>
            <a:r>
              <a:rPr lang="en-US" b="1" dirty="0"/>
              <a:t> needs “list like” functionality. So, internally, it uses a </a:t>
            </a:r>
            <a:r>
              <a:rPr lang="en-US" b="1" dirty="0" err="1"/>
              <a:t>LinkedList</a:t>
            </a:r>
            <a:r>
              <a:rPr lang="en-US" b="1" dirty="0"/>
              <a:t> (via a List interface). This is hidden from Test which just sees a “grocery list” with </a:t>
            </a:r>
            <a:r>
              <a:rPr lang="en-US" b="1" dirty="0">
                <a:solidFill>
                  <a:srgbClr val="FF0000"/>
                </a:solidFill>
              </a:rPr>
              <a:t>a nice abstraction</a:t>
            </a:r>
            <a:r>
              <a:rPr lang="en-US" b="1" dirty="0"/>
              <a:t>.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989609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0" y="-5417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java.util.List</a:t>
            </a:r>
            <a:r>
              <a:rPr lang="en-US" sz="2000" dirty="0"/>
              <a:t>;</a:t>
            </a:r>
          </a:p>
          <a:p>
            <a:r>
              <a:rPr lang="en-US" sz="2000" dirty="0"/>
              <a:t>import </a:t>
            </a:r>
            <a:r>
              <a:rPr lang="en-US" sz="2000" dirty="0" err="1"/>
              <a:t>java.util.LinkedList</a:t>
            </a:r>
            <a:r>
              <a:rPr lang="en-US" sz="2000" dirty="0"/>
              <a:t>;</a:t>
            </a:r>
          </a:p>
          <a:p>
            <a:r>
              <a:rPr lang="en-US" sz="2000" dirty="0"/>
              <a:t>public class </a:t>
            </a:r>
            <a:r>
              <a:rPr lang="en-US" sz="2000" dirty="0" err="1"/>
              <a:t>TestWithout</a:t>
            </a:r>
            <a:r>
              <a:rPr lang="en-US" sz="2000" dirty="0"/>
              <a:t> {</a:t>
            </a:r>
          </a:p>
          <a:p>
            <a:r>
              <a:rPr lang="en-US" sz="2000" dirty="0"/>
              <a:t>    public static void </a:t>
            </a:r>
            <a:r>
              <a:rPr lang="en-US" sz="2000" dirty="0" err="1"/>
              <a:t>printList</a:t>
            </a:r>
            <a:r>
              <a:rPr lang="en-US" sz="2000" dirty="0"/>
              <a:t>(List&lt;String&gt; items) {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System.out.println</a:t>
            </a:r>
            <a:r>
              <a:rPr lang="en-US" sz="2000" dirty="0"/>
              <a:t>("Grocery List");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System.out.println</a:t>
            </a:r>
            <a:r>
              <a:rPr lang="en-US" sz="2000" dirty="0"/>
              <a:t>("------------\n");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int</a:t>
            </a:r>
            <a:r>
              <a:rPr lang="en-US" sz="2000" dirty="0"/>
              <a:t> index = 1;</a:t>
            </a:r>
          </a:p>
          <a:p>
            <a:r>
              <a:rPr lang="en-US" sz="2000" dirty="0"/>
              <a:t>       for (String item : items) {</a:t>
            </a:r>
          </a:p>
          <a:p>
            <a:r>
              <a:rPr lang="en-US" sz="2000" dirty="0"/>
              <a:t>          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String.format</a:t>
            </a:r>
            <a:r>
              <a:rPr lang="en-US" sz="2000" dirty="0"/>
              <a:t>("%3d. %s", index++, item));</a:t>
            </a:r>
          </a:p>
          <a:p>
            <a:r>
              <a:rPr lang="en-US" sz="2000" dirty="0"/>
              <a:t>       }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System.out.println</a:t>
            </a:r>
            <a:r>
              <a:rPr lang="en-US" sz="2000" dirty="0"/>
              <a:t>();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List&lt;String&gt; g = new </a:t>
            </a:r>
            <a:r>
              <a:rPr lang="en-US" sz="2000" b="1" dirty="0" err="1">
                <a:solidFill>
                  <a:srgbClr val="FF0000"/>
                </a:solidFill>
              </a:rPr>
              <a:t>LinkedList</a:t>
            </a:r>
            <a:r>
              <a:rPr lang="en-US" sz="2000" b="1" dirty="0">
                <a:solidFill>
                  <a:srgbClr val="FF0000"/>
                </a:solidFill>
              </a:rPr>
              <a:t>&lt;String&gt;();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</a:t>
            </a:r>
            <a:r>
              <a:rPr lang="en-US" sz="2000" dirty="0"/>
              <a:t>("Granola");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</a:t>
            </a:r>
            <a:r>
              <a:rPr lang="en-US" sz="2000" dirty="0"/>
              <a:t>("Milk");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g.add</a:t>
            </a:r>
            <a:r>
              <a:rPr lang="en-US" sz="2000" dirty="0"/>
              <a:t>("Eggs");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printList</a:t>
            </a:r>
            <a:r>
              <a:rPr lang="en-US" sz="2000" dirty="0"/>
              <a:t>(g);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g.remove</a:t>
            </a:r>
            <a:r>
              <a:rPr lang="en-US" sz="2000" dirty="0"/>
              <a:t>("Milk");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printList</a:t>
            </a:r>
            <a:r>
              <a:rPr lang="en-US" sz="2000" dirty="0"/>
              <a:t>(g);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5776" y="4611231"/>
            <a:ext cx="6588224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Without delegation, we get </a:t>
            </a:r>
            <a:r>
              <a:rPr lang="en-US" dirty="0">
                <a:solidFill>
                  <a:srgbClr val="FF0000"/>
                </a:solidFill>
              </a:rPr>
              <a:t>less abstraction</a:t>
            </a:r>
            <a:r>
              <a:rPr lang="en-US" dirty="0"/>
              <a:t>. We’re using the List interface directly with its method names and we have to create a static method to handle the printing of the list rather than using </a:t>
            </a:r>
            <a:r>
              <a:rPr lang="en-US" dirty="0" err="1"/>
              <a:t>toString</a:t>
            </a:r>
            <a:r>
              <a:rPr lang="en-US" dirty="0"/>
              <a:t>().</a:t>
            </a:r>
            <a:endParaRPr lang="th-T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87487"/>
            <a:ext cx="5791706" cy="68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718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Delegation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838" y="908720"/>
            <a:ext cx="8660641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Now, the two programs (with delegation and without delegation) produce exactly the same output.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Benefits of Delegation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Better abstraction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Less code</a:t>
            </a:r>
            <a:r>
              <a:rPr lang="en-US" dirty="0"/>
              <a:t> in classes we write ourselves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can </a:t>
            </a:r>
            <a:r>
              <a:rPr lang="en-US" b="1" dirty="0">
                <a:solidFill>
                  <a:srgbClr val="FF0000"/>
                </a:solidFill>
              </a:rPr>
              <a:t>change delegation relationships at runtime</a:t>
            </a:r>
            <a:r>
              <a:rPr lang="en-US" dirty="0"/>
              <a:t>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Unlike inheritance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819532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Delegation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838" y="908720"/>
            <a:ext cx="866064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Changing </a:t>
            </a:r>
            <a:r>
              <a:rPr lang="en-US" b="1" dirty="0">
                <a:solidFill>
                  <a:srgbClr val="0070C0"/>
                </a:solidFill>
              </a:rPr>
              <a:t>delegation relationships </a:t>
            </a:r>
            <a:r>
              <a:rPr lang="en-US" dirty="0"/>
              <a:t>at run-time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class can use a set at run-time</a:t>
            </a:r>
          </a:p>
          <a:p>
            <a:r>
              <a:rPr lang="en-US" dirty="0"/>
              <a:t>	Set&lt;String&gt; items = new </a:t>
            </a:r>
            <a:r>
              <a:rPr lang="en-US" dirty="0" err="1"/>
              <a:t>HashSet</a:t>
            </a:r>
            <a:r>
              <a:rPr lang="en-US" dirty="0"/>
              <a:t>&lt;String&gt;();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the class suddenly needs to be sorted, it can do this</a:t>
            </a:r>
          </a:p>
          <a:p>
            <a:r>
              <a:rPr lang="en-US" dirty="0"/>
              <a:t>	items = new </a:t>
            </a:r>
            <a:r>
              <a:rPr lang="en-US" dirty="0" err="1"/>
              <a:t>TreeSet</a:t>
            </a:r>
            <a:r>
              <a:rPr lang="en-US" dirty="0"/>
              <a:t>&lt;String&gt;(items);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have changed the delegation to an entirely new object at run-time and now the items are sorted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In both cases, the type of items is Set&lt;String&gt; and we get the correct behavior via </a:t>
            </a:r>
            <a:r>
              <a:rPr lang="en-US" dirty="0">
                <a:solidFill>
                  <a:srgbClr val="FF0000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1540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20553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Coupling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363" y="1484784"/>
            <a:ext cx="828092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Extent to which a module is independent on other modules</a:t>
            </a:r>
            <a:endParaRPr lang="th-TH" sz="4000" dirty="0"/>
          </a:p>
        </p:txBody>
      </p:sp>
      <p:sp>
        <p:nvSpPr>
          <p:cNvPr id="5" name="Rectangle 4"/>
          <p:cNvSpPr/>
          <p:nvPr/>
        </p:nvSpPr>
        <p:spPr>
          <a:xfrm>
            <a:off x="401363" y="3212976"/>
            <a:ext cx="828092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Coupling</a:t>
            </a:r>
            <a:r>
              <a:rPr lang="en-US" sz="4000" dirty="0">
                <a:solidFill>
                  <a:srgbClr val="0070C0"/>
                </a:solidFill>
              </a:rPr>
              <a:t> of a module should be </a:t>
            </a:r>
            <a:r>
              <a:rPr lang="en-US" sz="4000" dirty="0">
                <a:solidFill>
                  <a:srgbClr val="FF0000"/>
                </a:solidFill>
              </a:rPr>
              <a:t>low</a:t>
            </a:r>
            <a:r>
              <a:rPr lang="en-US" sz="4000" dirty="0">
                <a:solidFill>
                  <a:srgbClr val="0070C0"/>
                </a:solidFill>
              </a:rPr>
              <a:t> in order to make it easier to maintain </a:t>
            </a:r>
            <a:endParaRPr lang="th-TH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0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h-TH"/>
              <a:t>Java Collection</a:t>
            </a:r>
            <a:endParaRPr lang="th-TH" altLang="th-TH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7625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68562"/>
            <a:ext cx="19081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11914"/>
            <a:ext cx="256698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3128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522" y="1484784"/>
            <a:ext cx="39243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Polymorphism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504" y="1443841"/>
            <a:ext cx="5112018" cy="397031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a.roam</a:t>
            </a:r>
            <a:r>
              <a:rPr lang="en-US" dirty="0"/>
              <a:t>() invokes </a:t>
            </a:r>
            <a:r>
              <a:rPr lang="en-US" dirty="0" err="1"/>
              <a:t>Feline.roam</a:t>
            </a:r>
            <a:r>
              <a:rPr lang="en-US" dirty="0"/>
              <a:t>() </a:t>
            </a:r>
            <a:r>
              <a:rPr lang="en-US" dirty="0" err="1"/>
              <a:t>a.makeNoise</a:t>
            </a:r>
            <a:r>
              <a:rPr lang="en-US" dirty="0"/>
              <a:t>() invokes </a:t>
            </a:r>
            <a:r>
              <a:rPr lang="en-US" dirty="0" err="1"/>
              <a:t>Lion.makeNoise</a:t>
            </a:r>
            <a:r>
              <a:rPr lang="en-US" dirty="0"/>
              <a:t>() </a:t>
            </a:r>
          </a:p>
          <a:p>
            <a:endParaRPr lang="en-US" dirty="0"/>
          </a:p>
          <a:p>
            <a:r>
              <a:rPr lang="en-US" dirty="0"/>
              <a:t>A message sent to Animal travels down the hierarchy looking for the “most speciﬁc” method body </a:t>
            </a:r>
          </a:p>
          <a:p>
            <a:pPr lvl="1"/>
            <a:r>
              <a:rPr lang="en-US" dirty="0"/>
              <a:t>In actuality, method lookup starts with Lion and goes up</a:t>
            </a:r>
          </a:p>
        </p:txBody>
      </p:sp>
    </p:spTree>
    <p:extLst>
      <p:ext uri="{BB962C8B-B14F-4D97-AF65-F5344CB8AC3E}">
        <p14:creationId xmlns:p14="http://schemas.microsoft.com/office/powerpoint/2010/main" val="2432193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Polymorphism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21" y="1268760"/>
            <a:ext cx="56959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736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33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Polymorphism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707886"/>
            <a:ext cx="8784976" cy="61247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Polymorphism allows us to write </a:t>
            </a:r>
            <a:r>
              <a:rPr lang="en-US" b="1" dirty="0">
                <a:solidFill>
                  <a:srgbClr val="FF0000"/>
                </a:solidFill>
              </a:rPr>
              <a:t>very abstract code </a:t>
            </a:r>
            <a:r>
              <a:rPr lang="en-US" dirty="0"/>
              <a:t>that is robust with respect to the creation of new subclasses</a:t>
            </a:r>
          </a:p>
          <a:p>
            <a:endParaRPr lang="en-US" dirty="0"/>
          </a:p>
          <a:p>
            <a:r>
              <a:rPr lang="en-US" dirty="0"/>
              <a:t>For instance</a:t>
            </a:r>
          </a:p>
          <a:p>
            <a:pPr lvl="1"/>
            <a:r>
              <a:rPr lang="en-US" dirty="0"/>
              <a:t>public void </a:t>
            </a:r>
            <a:r>
              <a:rPr lang="en-US" dirty="0" err="1"/>
              <a:t>goToSleep</a:t>
            </a:r>
            <a:r>
              <a:rPr lang="en-US" dirty="0"/>
              <a:t>(Animal[] zoo) {</a:t>
            </a:r>
          </a:p>
          <a:p>
            <a:pPr lvl="2"/>
            <a:r>
              <a:rPr lang="nn-NO" dirty="0"/>
              <a:t>for (int i = 0; i &lt; zoo.length; i++) {</a:t>
            </a:r>
          </a:p>
          <a:p>
            <a:pPr lvl="3"/>
            <a:r>
              <a:rPr lang="en-US" dirty="0"/>
              <a:t>zoo[</a:t>
            </a:r>
            <a:r>
              <a:rPr lang="en-US" dirty="0" err="1"/>
              <a:t>i</a:t>
            </a:r>
            <a:r>
              <a:rPr lang="en-US" dirty="0"/>
              <a:t>].sleep();</a:t>
            </a:r>
          </a:p>
          <a:p>
            <a:pPr lvl="1"/>
            <a:r>
              <a:rPr lang="th-TH" dirty="0"/>
              <a:t>}}</a:t>
            </a:r>
          </a:p>
          <a:p>
            <a:endParaRPr lang="en-US" dirty="0"/>
          </a:p>
          <a:p>
            <a:r>
              <a:rPr lang="en-US" dirty="0"/>
              <a:t>We don’t have to care what type of animals are contained in the array</a:t>
            </a:r>
          </a:p>
          <a:p>
            <a:endParaRPr lang="en-US" dirty="0"/>
          </a:p>
          <a:p>
            <a:r>
              <a:rPr lang="en-US" dirty="0"/>
              <a:t>We just call sleep() and get the correct behavior for each type of animal</a:t>
            </a:r>
          </a:p>
        </p:txBody>
      </p:sp>
    </p:spTree>
    <p:extLst>
      <p:ext uri="{BB962C8B-B14F-4D97-AF65-F5344CB8AC3E}">
        <p14:creationId xmlns:p14="http://schemas.microsoft.com/office/powerpoint/2010/main" val="1947415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Delegation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364" y="1659285"/>
            <a:ext cx="861812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Summary</a:t>
            </a:r>
          </a:p>
          <a:p>
            <a:r>
              <a:rPr lang="en-US" b="1" dirty="0">
                <a:solidFill>
                  <a:srgbClr val="FF0000"/>
                </a:solidFill>
              </a:rPr>
              <a:t>• Don’t re-invent the wheel… delegate!</a:t>
            </a:r>
          </a:p>
          <a:p>
            <a:r>
              <a:rPr lang="en-US" dirty="0"/>
              <a:t>• Delegation is </a:t>
            </a:r>
            <a:r>
              <a:rPr lang="en-US" b="1" dirty="0">
                <a:solidFill>
                  <a:srgbClr val="FF0000"/>
                </a:solidFill>
              </a:rPr>
              <a:t>dynamic</a:t>
            </a:r>
            <a:r>
              <a:rPr lang="en-US" b="1" dirty="0"/>
              <a:t> </a:t>
            </a:r>
            <a:r>
              <a:rPr lang="en-US" dirty="0"/>
              <a:t>(not static)</a:t>
            </a:r>
          </a:p>
          <a:p>
            <a:r>
              <a:rPr lang="en-US" dirty="0"/>
              <a:t>• delegation relationships can </a:t>
            </a:r>
            <a:r>
              <a:rPr lang="en-US" b="1" dirty="0">
                <a:solidFill>
                  <a:srgbClr val="FF0000"/>
                </a:solidFill>
              </a:rPr>
              <a:t>change at run-time</a:t>
            </a:r>
          </a:p>
          <a:p>
            <a:r>
              <a:rPr lang="en-US" b="1" dirty="0">
                <a:solidFill>
                  <a:srgbClr val="FF0000"/>
                </a:solidFill>
              </a:rPr>
              <a:t>• Not tied to inheritance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12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Delegation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364" y="1659285"/>
            <a:ext cx="8618124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Delegation, </a:t>
            </a:r>
            <a:r>
              <a:rPr lang="en-US" b="1" dirty="0">
                <a:solidFill>
                  <a:srgbClr val="FF0000"/>
                </a:solidFill>
              </a:rPr>
              <a:t>as a design pattern</a:t>
            </a:r>
            <a:r>
              <a:rPr lang="en-US" dirty="0"/>
              <a:t>, is used throughout the </a:t>
            </a:r>
            <a:r>
              <a:rPr lang="en-US" dirty="0">
                <a:solidFill>
                  <a:srgbClr val="0070C0"/>
                </a:solidFill>
              </a:rPr>
              <a:t>iOS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Cocoa</a:t>
            </a:r>
            <a:r>
              <a:rPr lang="en-US" dirty="0"/>
              <a:t> 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Basic pattern involving two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and delegate; use delegate to customize host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Define an interface that a delegate will implement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Some methods are required; the rest are optional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will invoke methods on delegate as needed to influence its behavior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3443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Problem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1700808"/>
            <a:ext cx="7128792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Your program needs to support different kinds of behavior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513407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Solution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700808"/>
            <a:ext cx="8640960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The Strategy Pattern </a:t>
            </a:r>
            <a:r>
              <a:rPr lang="en-US" sz="4000" dirty="0"/>
              <a:t>defines a family of algorithms, encapsulates each one and makes them interchangeable. Strategy lets the algorithm vary independently from clients that use it.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933207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38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Example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6363"/>
            <a:ext cx="73152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966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Naive approach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562100"/>
            <a:ext cx="58293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09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Problem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363" y="1484784"/>
            <a:ext cx="8280920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Related objects need to communicate with each other to maintain consistency.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319627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Add Interface?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485900"/>
            <a:ext cx="689451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844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41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Add Interface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26" y="1124744"/>
            <a:ext cx="51054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687092"/>
            <a:ext cx="3389313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687092"/>
            <a:ext cx="1870075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840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42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36263"/>
            <a:ext cx="4248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Design Principles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3009" y="1628800"/>
            <a:ext cx="72008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Encapsulate </a:t>
            </a:r>
            <a:r>
              <a:rPr lang="en-US" sz="4000" dirty="0">
                <a:solidFill>
                  <a:srgbClr val="FF0000"/>
                </a:solidFill>
              </a:rPr>
              <a:t>what varies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2920810"/>
            <a:ext cx="7632848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Program to </a:t>
            </a:r>
            <a:r>
              <a:rPr lang="en-US" sz="4000" dirty="0">
                <a:solidFill>
                  <a:srgbClr val="FF0000"/>
                </a:solidFill>
              </a:rPr>
              <a:t>interfaces</a:t>
            </a:r>
            <a:r>
              <a:rPr lang="en-US" sz="4000" dirty="0"/>
              <a:t>, not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486763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36263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Program to Interface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66813"/>
            <a:ext cx="78755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596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44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36263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Program to Interface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514475"/>
            <a:ext cx="7713663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002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36263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Program to Interface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428750"/>
            <a:ext cx="78009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310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1547664" y="36263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Design Principle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060848"/>
            <a:ext cx="72008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Favor </a:t>
            </a:r>
            <a:r>
              <a:rPr lang="en-US" sz="4000" dirty="0">
                <a:solidFill>
                  <a:srgbClr val="FF0000"/>
                </a:solidFill>
              </a:rPr>
              <a:t>composition</a:t>
            </a:r>
            <a:r>
              <a:rPr lang="en-US" sz="4000" dirty="0"/>
              <a:t> over inheritance</a:t>
            </a:r>
          </a:p>
        </p:txBody>
      </p:sp>
    </p:spTree>
    <p:extLst>
      <p:ext uri="{BB962C8B-B14F-4D97-AF65-F5344CB8AC3E}">
        <p14:creationId xmlns:p14="http://schemas.microsoft.com/office/powerpoint/2010/main" val="2241131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47</a:t>
            </a:fld>
            <a:endParaRPr lang="th-TH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1" y="326054"/>
            <a:ext cx="65246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64251" y="116632"/>
            <a:ext cx="1960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412" y="3097868"/>
            <a:ext cx="8820472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The Strategy Pattern ﬁrst identiﬁes the behaviors or algorithms that vary and separate them from the system that stays the same.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238" y="4653136"/>
            <a:ext cx="8814646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These behaviors or algorithms are encapsulated in classes that implement a common interface. This enables the developer to program to an interface and not an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850746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48</a:t>
            </a:fld>
            <a:endParaRPr lang="th-TH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1" y="326054"/>
            <a:ext cx="65246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88510" y="116632"/>
            <a:ext cx="2712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Participants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412" y="3097868"/>
            <a:ext cx="8820472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Strategy</a:t>
            </a:r>
            <a:r>
              <a:rPr lang="en-US" dirty="0"/>
              <a:t>  declares an interface common to all supported algorithms. Context uses this interface to call the algorithm deﬁned by a </a:t>
            </a:r>
            <a:r>
              <a:rPr lang="en-US" dirty="0" err="1"/>
              <a:t>ConcreteStrategy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ConcreteStrategy</a:t>
            </a:r>
            <a:r>
              <a:rPr lang="en-US" dirty="0"/>
              <a:t> implements the algorithm using the Strategy interface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Context</a:t>
            </a:r>
            <a:r>
              <a:rPr lang="en-US" dirty="0"/>
              <a:t>  is conﬁgured with a </a:t>
            </a:r>
            <a:r>
              <a:rPr lang="en-US" dirty="0" err="1"/>
              <a:t>ConcreteStrategy</a:t>
            </a:r>
            <a:r>
              <a:rPr lang="en-US" dirty="0"/>
              <a:t> object maintains a reference to a Strategy object may deﬁne an interface that lets Strategy access its </a:t>
            </a:r>
          </a:p>
        </p:txBody>
      </p:sp>
    </p:spTree>
    <p:extLst>
      <p:ext uri="{BB962C8B-B14F-4D97-AF65-F5344CB8AC3E}">
        <p14:creationId xmlns:p14="http://schemas.microsoft.com/office/powerpoint/2010/main" val="138506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1986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Solution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363" y="1484784"/>
            <a:ext cx="8280920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The Observer Pattern </a:t>
            </a:r>
            <a:r>
              <a:rPr lang="en-US" sz="4000" dirty="0"/>
              <a:t>defines a one to many dependency between objects so that when one object changes state, all of its dependents are notified and updated automatically.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420517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3419872" y="0"/>
            <a:ext cx="25345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How it was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75" y="707886"/>
            <a:ext cx="59055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50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2411760" y="0"/>
            <a:ext cx="46007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Design Principle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736503"/>
            <a:ext cx="7488832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dirty="0"/>
              <a:t>Strive for </a:t>
            </a:r>
            <a:r>
              <a:rPr lang="en-US" sz="4000" dirty="0">
                <a:solidFill>
                  <a:srgbClr val="FF0000"/>
                </a:solidFill>
              </a:rPr>
              <a:t>Loosely coupled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designs</a:t>
            </a:r>
            <a:r>
              <a:rPr lang="en-US" sz="4000" dirty="0"/>
              <a:t> between objects that interact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04993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4" name="Rectangle 3"/>
          <p:cNvSpPr/>
          <p:nvPr/>
        </p:nvSpPr>
        <p:spPr>
          <a:xfrm>
            <a:off x="2411760" y="0"/>
            <a:ext cx="46007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Design</a:t>
            </a:r>
            <a:endParaRPr lang="th-TH" sz="4000" b="1" dirty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419225"/>
            <a:ext cx="79724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02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899592" y="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Baby Monitor </a:t>
            </a:r>
            <a:endParaRPr lang="th-TH" sz="40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48" y="980728"/>
            <a:ext cx="9036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we implement a simple Baby Monitoring System using the Observer pattern with </a:t>
            </a:r>
            <a:r>
              <a:rPr lang="en-US" dirty="0">
                <a:solidFill>
                  <a:srgbClr val="FF0000"/>
                </a:solidFill>
              </a:rPr>
              <a:t>1 baby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2 different types of Monitors (simple, advanced).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Babies can cry at 3 different levels (sobbing, crying, screaming).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simple monitor </a:t>
            </a:r>
            <a:r>
              <a:rPr lang="en-US" dirty="0"/>
              <a:t>can only notify its user that the baby is crying.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advanced monitor </a:t>
            </a:r>
            <a:r>
              <a:rPr lang="en-US" dirty="0"/>
              <a:t>also indicates the level of crying.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1678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13151</TotalTime>
  <Words>2226</Words>
  <Application>Microsoft Office PowerPoint</Application>
  <PresentationFormat>On-screen Show (4:3)</PresentationFormat>
  <Paragraphs>372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Software Design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Veera Boonjing</cp:lastModifiedBy>
  <cp:revision>136</cp:revision>
  <dcterms:created xsi:type="dcterms:W3CDTF">2015-01-04T08:11:00Z</dcterms:created>
  <dcterms:modified xsi:type="dcterms:W3CDTF">2024-07-08T09:37:36Z</dcterms:modified>
</cp:coreProperties>
</file>