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457" r:id="rId3"/>
    <p:sldId id="458" r:id="rId4"/>
    <p:sldId id="432" r:id="rId5"/>
    <p:sldId id="390" r:id="rId6"/>
    <p:sldId id="459" r:id="rId7"/>
    <p:sldId id="460" r:id="rId8"/>
    <p:sldId id="461" r:id="rId9"/>
    <p:sldId id="462" r:id="rId10"/>
    <p:sldId id="463" r:id="rId11"/>
    <p:sldId id="443" r:id="rId12"/>
    <p:sldId id="465" r:id="rId13"/>
    <p:sldId id="466" r:id="rId14"/>
    <p:sldId id="468" r:id="rId15"/>
    <p:sldId id="467" r:id="rId16"/>
    <p:sldId id="471" r:id="rId17"/>
    <p:sldId id="464" r:id="rId18"/>
    <p:sldId id="473" r:id="rId19"/>
    <p:sldId id="456" r:id="rId20"/>
    <p:sldId id="474" r:id="rId21"/>
    <p:sldId id="426" r:id="rId22"/>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49" autoAdjust="0"/>
  </p:normalViewPr>
  <p:slideViewPr>
    <p:cSldViewPr>
      <p:cViewPr varScale="1">
        <p:scale>
          <a:sx n="70" d="100"/>
          <a:sy n="70" d="100"/>
        </p:scale>
        <p:origin x="176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EAAFD-D35A-46C4-A3CD-5236ECD9253C}" type="datetimeFigureOut">
              <a:rPr lang="th-TH" smtClean="0"/>
              <a:t>15/07/67</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690A76-9179-4446-95F7-80A358F70C22}" type="slidenum">
              <a:rPr lang="th-TH" smtClean="0"/>
              <a:t>‹#›</a:t>
            </a:fld>
            <a:endParaRPr lang="th-TH"/>
          </a:p>
        </p:txBody>
      </p:sp>
    </p:spTree>
    <p:extLst>
      <p:ext uri="{BB962C8B-B14F-4D97-AF65-F5344CB8AC3E}">
        <p14:creationId xmlns:p14="http://schemas.microsoft.com/office/powerpoint/2010/main" val="3870108708"/>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6C690A76-9179-4446-95F7-80A358F70C22}" type="slidenum">
              <a:rPr lang="th-TH" smtClean="0"/>
              <a:t>16</a:t>
            </a:fld>
            <a:endParaRPr lang="th-TH"/>
          </a:p>
        </p:txBody>
      </p:sp>
    </p:spTree>
    <p:extLst>
      <p:ext uri="{BB962C8B-B14F-4D97-AF65-F5344CB8AC3E}">
        <p14:creationId xmlns:p14="http://schemas.microsoft.com/office/powerpoint/2010/main" val="196519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6C690A76-9179-4446-95F7-80A358F70C22}" type="slidenum">
              <a:rPr lang="th-TH" smtClean="0"/>
              <a:t>17</a:t>
            </a:fld>
            <a:endParaRPr lang="th-TH"/>
          </a:p>
        </p:txBody>
      </p:sp>
    </p:spTree>
    <p:extLst>
      <p:ext uri="{BB962C8B-B14F-4D97-AF65-F5344CB8AC3E}">
        <p14:creationId xmlns:p14="http://schemas.microsoft.com/office/powerpoint/2010/main" val="306600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6C690A76-9179-4446-95F7-80A358F70C22}" type="slidenum">
              <a:rPr lang="th-TH" smtClean="0"/>
              <a:t>18</a:t>
            </a:fld>
            <a:endParaRPr lang="th-TH"/>
          </a:p>
        </p:txBody>
      </p:sp>
    </p:spTree>
    <p:extLst>
      <p:ext uri="{BB962C8B-B14F-4D97-AF65-F5344CB8AC3E}">
        <p14:creationId xmlns:p14="http://schemas.microsoft.com/office/powerpoint/2010/main" val="126981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th-TH"/>
          </a:p>
        </p:txBody>
      </p:sp>
      <p:sp>
        <p:nvSpPr>
          <p:cNvPr id="4" name="Date Placeholder 3"/>
          <p:cNvSpPr>
            <a:spLocks noGrp="1"/>
          </p:cNvSpPr>
          <p:nvPr>
            <p:ph type="dt" sz="half" idx="10"/>
          </p:nvPr>
        </p:nvSpPr>
        <p:spPr/>
        <p:txBody>
          <a:bodyPr/>
          <a:lstStyle/>
          <a:p>
            <a:fld id="{36F6B172-1E45-4EAB-A57A-08A359D18A2C}" type="datetime1">
              <a:rPr lang="th-TH" smtClean="0"/>
              <a:t>15/07/67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70371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0E238DDC-457B-43C0-89D5-3AD83CE9E321}" type="datetime1">
              <a:rPr lang="th-TH" smtClean="0"/>
              <a:t>15/07/67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2265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B1D70620-1AA0-4DF3-95A6-C505D0F2E7C7}" type="datetime1">
              <a:rPr lang="th-TH" smtClean="0"/>
              <a:t>15/07/67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105837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4B3AAA24-29DD-4A8C-8B4E-F951DDEEB859}" type="datetime1">
              <a:rPr lang="th-TH" smtClean="0"/>
              <a:t>15/07/67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34975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36850-3C50-4635-A053-C73C2063B7A5}" type="datetime1">
              <a:rPr lang="th-TH" smtClean="0"/>
              <a:t>15/07/67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34905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p:cNvSpPr>
            <a:spLocks noGrp="1"/>
          </p:cNvSpPr>
          <p:nvPr>
            <p:ph type="dt" sz="half" idx="10"/>
          </p:nvPr>
        </p:nvSpPr>
        <p:spPr/>
        <p:txBody>
          <a:bodyPr/>
          <a:lstStyle/>
          <a:p>
            <a:fld id="{4C5171FD-8B5E-40C8-9CD9-D2B5BE82BA2F}" type="datetime1">
              <a:rPr lang="th-TH" smtClean="0"/>
              <a:t>15/07/67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51504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p:cNvSpPr>
            <a:spLocks noGrp="1"/>
          </p:cNvSpPr>
          <p:nvPr>
            <p:ph type="dt" sz="half" idx="10"/>
          </p:nvPr>
        </p:nvSpPr>
        <p:spPr/>
        <p:txBody>
          <a:bodyPr/>
          <a:lstStyle/>
          <a:p>
            <a:fld id="{914FC2CD-5ADB-437B-8389-01D4955C5BFE}" type="datetime1">
              <a:rPr lang="th-TH" smtClean="0"/>
              <a:t>15/07/67</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414034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Date Placeholder 2"/>
          <p:cNvSpPr>
            <a:spLocks noGrp="1"/>
          </p:cNvSpPr>
          <p:nvPr>
            <p:ph type="dt" sz="half" idx="10"/>
          </p:nvPr>
        </p:nvSpPr>
        <p:spPr/>
        <p:txBody>
          <a:bodyPr/>
          <a:lstStyle/>
          <a:p>
            <a:fld id="{39D5694C-1930-4BA8-8E49-375DCA936F44}" type="datetime1">
              <a:rPr lang="th-TH" smtClean="0"/>
              <a:t>15/07/67</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155683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F20FB-8F97-4A63-A3F3-B1FBB6AD2BD7}" type="datetime1">
              <a:rPr lang="th-TH" smtClean="0"/>
              <a:t>15/07/67</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403561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D79853-3528-4111-9E35-37E933C5C532}" type="datetime1">
              <a:rPr lang="th-TH" smtClean="0"/>
              <a:t>15/07/67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83963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0B9B79-B39F-47BF-AA92-85EB8F71FD90}" type="datetime1">
              <a:rPr lang="th-TH" smtClean="0"/>
              <a:t>15/07/67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60260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3C930-A493-4C92-9113-E553C48B311C}" type="datetime1">
              <a:rPr lang="th-TH" smtClean="0"/>
              <a:t>15/07/67</a:t>
            </a:fld>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E04EE-1C18-47D6-9A06-42DFFBAB94ED}" type="slidenum">
              <a:rPr lang="th-TH" smtClean="0"/>
              <a:t>‹#›</a:t>
            </a:fld>
            <a:endParaRPr lang="th-TH"/>
          </a:p>
        </p:txBody>
      </p:sp>
    </p:spTree>
    <p:extLst>
      <p:ext uri="{BB962C8B-B14F-4D97-AF65-F5344CB8AC3E}">
        <p14:creationId xmlns:p14="http://schemas.microsoft.com/office/powerpoint/2010/main" val="281889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Software Design and Architecture</a:t>
            </a:r>
            <a:endParaRPr lang="th-TH" sz="4000" dirty="0"/>
          </a:p>
        </p:txBody>
      </p:sp>
      <p:sp>
        <p:nvSpPr>
          <p:cNvPr id="3" name="Subtitle 2"/>
          <p:cNvSpPr>
            <a:spLocks noGrp="1"/>
          </p:cNvSpPr>
          <p:nvPr>
            <p:ph type="subTitle" idx="1"/>
          </p:nvPr>
        </p:nvSpPr>
        <p:spPr/>
        <p:txBody>
          <a:bodyPr/>
          <a:lstStyle/>
          <a:p>
            <a:r>
              <a:rPr lang="en-US" b="1" dirty="0">
                <a:solidFill>
                  <a:srgbClr val="00B0F0"/>
                </a:solidFill>
              </a:rPr>
              <a:t>Architecture Characteristics Defined</a:t>
            </a:r>
            <a:endParaRPr lang="th-TH" b="1" dirty="0">
              <a:solidFill>
                <a:srgbClr val="00B0F0"/>
              </a:solidFill>
            </a:endParaRPr>
          </a:p>
        </p:txBody>
      </p:sp>
    </p:spTree>
    <p:extLst>
      <p:ext uri="{BB962C8B-B14F-4D97-AF65-F5344CB8AC3E}">
        <p14:creationId xmlns:p14="http://schemas.microsoft.com/office/powerpoint/2010/main" val="42740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ED4B-C0B6-6EFB-ABD5-3919D359D470}"/>
              </a:ext>
            </a:extLst>
          </p:cNvPr>
          <p:cNvSpPr>
            <a:spLocks noGrp="1"/>
          </p:cNvSpPr>
          <p:nvPr>
            <p:ph type="title"/>
          </p:nvPr>
        </p:nvSpPr>
        <p:spPr/>
        <p:txBody>
          <a:bodyPr/>
          <a:lstStyle/>
          <a:p>
            <a:r>
              <a:rPr lang="en-GB" b="1" dirty="0">
                <a:solidFill>
                  <a:srgbClr val="00B0F0"/>
                </a:solidFill>
              </a:rPr>
              <a:t>Some Architecture Characteristics </a:t>
            </a:r>
          </a:p>
        </p:txBody>
      </p:sp>
      <p:sp>
        <p:nvSpPr>
          <p:cNvPr id="4" name="Slide Number Placeholder 3">
            <a:extLst>
              <a:ext uri="{FF2B5EF4-FFF2-40B4-BE49-F238E27FC236}">
                <a16:creationId xmlns:a16="http://schemas.microsoft.com/office/drawing/2014/main" id="{ED207231-FCDA-70F6-C0A7-21736105B17C}"/>
              </a:ext>
            </a:extLst>
          </p:cNvPr>
          <p:cNvSpPr>
            <a:spLocks noGrp="1"/>
          </p:cNvSpPr>
          <p:nvPr>
            <p:ph type="sldNum" sz="quarter" idx="12"/>
          </p:nvPr>
        </p:nvSpPr>
        <p:spPr/>
        <p:txBody>
          <a:bodyPr/>
          <a:lstStyle/>
          <a:p>
            <a:fld id="{9DEE04EE-1C18-47D6-9A06-42DFFBAB94ED}" type="slidenum">
              <a:rPr lang="th-TH" smtClean="0"/>
              <a:t>10</a:t>
            </a:fld>
            <a:endParaRPr lang="th-TH"/>
          </a:p>
        </p:txBody>
      </p:sp>
      <p:pic>
        <p:nvPicPr>
          <p:cNvPr id="6" name="Picture 5">
            <a:extLst>
              <a:ext uri="{FF2B5EF4-FFF2-40B4-BE49-F238E27FC236}">
                <a16:creationId xmlns:a16="http://schemas.microsoft.com/office/drawing/2014/main" id="{6DA31152-4A9A-2EBF-9679-71101C2B7136}"/>
              </a:ext>
            </a:extLst>
          </p:cNvPr>
          <p:cNvPicPr>
            <a:picLocks noChangeAspect="1"/>
          </p:cNvPicPr>
          <p:nvPr/>
        </p:nvPicPr>
        <p:blipFill>
          <a:blip r:embed="rId2"/>
          <a:stretch>
            <a:fillRect/>
          </a:stretch>
        </p:blipFill>
        <p:spPr>
          <a:xfrm>
            <a:off x="827584" y="1466849"/>
            <a:ext cx="7056784" cy="5210385"/>
          </a:xfrm>
          <a:prstGeom prst="rect">
            <a:avLst/>
          </a:prstGeom>
        </p:spPr>
      </p:pic>
    </p:spTree>
    <p:extLst>
      <p:ext uri="{BB962C8B-B14F-4D97-AF65-F5344CB8AC3E}">
        <p14:creationId xmlns:p14="http://schemas.microsoft.com/office/powerpoint/2010/main" val="124993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rPr>
              <a:t>Categories of Architecture Characteristics</a:t>
            </a:r>
            <a:endParaRPr lang="th-TH"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r>
              <a:rPr lang="en-US" dirty="0">
                <a:solidFill>
                  <a:srgbClr val="0070C0"/>
                </a:solidFill>
              </a:rPr>
              <a:t>Operational architecture characteristics</a:t>
            </a:r>
            <a:r>
              <a:rPr lang="en-US" dirty="0"/>
              <a:t>  : How the system behaves during runtime</a:t>
            </a:r>
          </a:p>
          <a:p>
            <a:r>
              <a:rPr lang="en-US" dirty="0">
                <a:solidFill>
                  <a:srgbClr val="0070C0"/>
                </a:solidFill>
              </a:rPr>
              <a:t>Process architecture characteristics</a:t>
            </a:r>
            <a:r>
              <a:rPr lang="en-US" dirty="0"/>
              <a:t>  : The ease in which system can be created and modified </a:t>
            </a:r>
          </a:p>
          <a:p>
            <a:r>
              <a:rPr lang="en-US" dirty="0">
                <a:solidFill>
                  <a:srgbClr val="0070C0"/>
                </a:solidFill>
              </a:rPr>
              <a:t>Structural Architecture Characteristics :  </a:t>
            </a:r>
            <a:r>
              <a:rPr lang="en-US" dirty="0"/>
              <a:t>How the logical and physical parts of the system are designed and how they interact with each other </a:t>
            </a:r>
          </a:p>
          <a:p>
            <a:r>
              <a:rPr lang="en-US" dirty="0">
                <a:solidFill>
                  <a:srgbClr val="0070C0"/>
                </a:solidFill>
              </a:rPr>
              <a:t>Cross-Cutting Architecture Characteristics : </a:t>
            </a:r>
            <a:r>
              <a:rPr lang="en-US" dirty="0"/>
              <a:t>cover characteristics fall outside the first three such as usability, privacy, and security</a:t>
            </a: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11</a:t>
            </a:fld>
            <a:endParaRPr lang="th-TH" dirty="0"/>
          </a:p>
        </p:txBody>
      </p:sp>
    </p:spTree>
    <p:extLst>
      <p:ext uri="{BB962C8B-B14F-4D97-AF65-F5344CB8AC3E}">
        <p14:creationId xmlns:p14="http://schemas.microsoft.com/office/powerpoint/2010/main" val="2015835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r>
              <a:rPr lang="en-US" dirty="0">
                <a:solidFill>
                  <a:srgbClr val="0070C0"/>
                </a:solidFill>
              </a:rPr>
              <a:t>Operational architecture characteristics </a:t>
            </a:r>
            <a:endParaRPr lang="th-TH" dirty="0">
              <a:solidFill>
                <a:srgbClr val="0070C0"/>
              </a:solidFill>
            </a:endParaRPr>
          </a:p>
        </p:txBody>
      </p:sp>
      <p:sp>
        <p:nvSpPr>
          <p:cNvPr id="3" name="Content Placeholder 2"/>
          <p:cNvSpPr>
            <a:spLocks noGrp="1"/>
          </p:cNvSpPr>
          <p:nvPr>
            <p:ph idx="1"/>
          </p:nvPr>
        </p:nvSpPr>
        <p:spPr/>
        <p:txBody>
          <a:bodyPr>
            <a:normAutofit fontScale="85000" lnSpcReduction="20000"/>
          </a:bodyPr>
          <a:lstStyle/>
          <a:p>
            <a:r>
              <a:rPr lang="en-GB" dirty="0">
                <a:solidFill>
                  <a:srgbClr val="0070C0"/>
                </a:solidFill>
              </a:rPr>
              <a:t>Responsiveness:</a:t>
            </a:r>
            <a:r>
              <a:rPr lang="en-GB" dirty="0"/>
              <a:t> The amount of time to take to get data to users</a:t>
            </a:r>
            <a:endParaRPr lang="en-US" dirty="0">
              <a:solidFill>
                <a:srgbClr val="0070C0"/>
              </a:solidFill>
            </a:endParaRPr>
          </a:p>
          <a:p>
            <a:r>
              <a:rPr lang="en-US" dirty="0">
                <a:solidFill>
                  <a:srgbClr val="0070C0"/>
                </a:solidFill>
              </a:rPr>
              <a:t>Availability</a:t>
            </a:r>
            <a:r>
              <a:rPr lang="en-US" dirty="0"/>
              <a:t>: The amount of uptime of the system </a:t>
            </a:r>
          </a:p>
          <a:p>
            <a:r>
              <a:rPr lang="en-US" dirty="0">
                <a:solidFill>
                  <a:srgbClr val="0070C0"/>
                </a:solidFill>
              </a:rPr>
              <a:t>Recoverability</a:t>
            </a:r>
            <a:r>
              <a:rPr lang="en-US" dirty="0"/>
              <a:t>: The ability of the system to start where it left off in the event of a system crash </a:t>
            </a:r>
          </a:p>
          <a:p>
            <a:r>
              <a:rPr lang="en-US" dirty="0">
                <a:solidFill>
                  <a:srgbClr val="0070C0"/>
                </a:solidFill>
              </a:rPr>
              <a:t>Scalability</a:t>
            </a:r>
            <a:r>
              <a:rPr lang="en-US" dirty="0"/>
              <a:t>: The ability of the system to handle increased user loads with consistent performance </a:t>
            </a:r>
          </a:p>
          <a:p>
            <a:r>
              <a:rPr lang="en-US" dirty="0">
                <a:solidFill>
                  <a:srgbClr val="0070C0"/>
                </a:solidFill>
              </a:rPr>
              <a:t>Data Integrity </a:t>
            </a:r>
            <a:r>
              <a:rPr lang="en-US" dirty="0"/>
              <a:t>: The data across the system is correct and there is no data loss in the system </a:t>
            </a:r>
          </a:p>
          <a:p>
            <a:r>
              <a:rPr lang="en-US" dirty="0">
                <a:solidFill>
                  <a:srgbClr val="0070C0"/>
                </a:solidFill>
              </a:rPr>
              <a:t>Fault Tolerance</a:t>
            </a:r>
            <a:r>
              <a:rPr lang="en-US" dirty="0"/>
              <a:t>: When fatal errors occur, other parts of the system  continue to function</a:t>
            </a:r>
          </a:p>
          <a:p>
            <a:pPr marL="0" indent="0">
              <a:buNone/>
            </a:pPr>
            <a:endParaRPr lang="en-US" dirty="0"/>
          </a:p>
          <a:p>
            <a:endParaRPr lang="en-US" dirty="0"/>
          </a:p>
          <a:p>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12</a:t>
            </a:fld>
            <a:endParaRPr lang="th-TH" dirty="0"/>
          </a:p>
        </p:txBody>
      </p:sp>
    </p:spTree>
    <p:extLst>
      <p:ext uri="{BB962C8B-B14F-4D97-AF65-F5344CB8AC3E}">
        <p14:creationId xmlns:p14="http://schemas.microsoft.com/office/powerpoint/2010/main" val="2669086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a:bodyPr>
          <a:lstStyle/>
          <a:p>
            <a:r>
              <a:rPr lang="en-US" dirty="0">
                <a:solidFill>
                  <a:srgbClr val="0070C0"/>
                </a:solidFill>
              </a:rPr>
              <a:t>Process architecture characteristics </a:t>
            </a:r>
            <a:endParaRPr lang="th-TH" dirty="0">
              <a:solidFill>
                <a:srgbClr val="0070C0"/>
              </a:solidFill>
            </a:endParaRPr>
          </a:p>
        </p:txBody>
      </p:sp>
      <p:sp>
        <p:nvSpPr>
          <p:cNvPr id="3" name="Content Placeholder 2"/>
          <p:cNvSpPr>
            <a:spLocks noGrp="1"/>
          </p:cNvSpPr>
          <p:nvPr>
            <p:ph idx="1"/>
          </p:nvPr>
        </p:nvSpPr>
        <p:spPr>
          <a:xfrm>
            <a:off x="457200" y="1600200"/>
            <a:ext cx="8435280" cy="4525963"/>
          </a:xfrm>
        </p:spPr>
        <p:txBody>
          <a:bodyPr>
            <a:normAutofit fontScale="92500" lnSpcReduction="20000"/>
          </a:bodyPr>
          <a:lstStyle/>
          <a:p>
            <a:r>
              <a:rPr lang="en-GB" dirty="0">
                <a:solidFill>
                  <a:srgbClr val="0070C0"/>
                </a:solidFill>
              </a:rPr>
              <a:t>Maintainability:</a:t>
            </a:r>
            <a:r>
              <a:rPr lang="en-GB" dirty="0"/>
              <a:t> The ease at which code can be located and modified </a:t>
            </a:r>
            <a:endParaRPr lang="en-US" dirty="0">
              <a:solidFill>
                <a:srgbClr val="0070C0"/>
              </a:solidFill>
            </a:endParaRPr>
          </a:p>
          <a:p>
            <a:r>
              <a:rPr lang="en-US" dirty="0">
                <a:solidFill>
                  <a:srgbClr val="0070C0"/>
                </a:solidFill>
              </a:rPr>
              <a:t>Testability</a:t>
            </a:r>
            <a:r>
              <a:rPr lang="en-US" dirty="0"/>
              <a:t>: The ease and completeness of testing  </a:t>
            </a:r>
          </a:p>
          <a:p>
            <a:r>
              <a:rPr lang="en-US" dirty="0" err="1">
                <a:solidFill>
                  <a:srgbClr val="0070C0"/>
                </a:solidFill>
              </a:rPr>
              <a:t>Deployability</a:t>
            </a:r>
            <a:r>
              <a:rPr lang="en-US" dirty="0"/>
              <a:t>: </a:t>
            </a:r>
            <a:r>
              <a:rPr lang="en-GB" dirty="0"/>
              <a:t>How easy and efficient it is to deploy the software system</a:t>
            </a:r>
            <a:endParaRPr lang="en-US" dirty="0"/>
          </a:p>
          <a:p>
            <a:r>
              <a:rPr lang="en-US" dirty="0">
                <a:solidFill>
                  <a:srgbClr val="0070C0"/>
                </a:solidFill>
              </a:rPr>
              <a:t>Extensibility</a:t>
            </a:r>
            <a:r>
              <a:rPr lang="en-US" dirty="0"/>
              <a:t>: The ease in which the structure of the system can be extended for new functionality</a:t>
            </a:r>
            <a:r>
              <a:rPr lang="en-GB" dirty="0"/>
              <a:t> </a:t>
            </a:r>
            <a:endParaRPr lang="en-US" dirty="0"/>
          </a:p>
          <a:p>
            <a:r>
              <a:rPr lang="en-US" dirty="0" err="1">
                <a:solidFill>
                  <a:srgbClr val="0070C0"/>
                </a:solidFill>
              </a:rPr>
              <a:t>Adapability</a:t>
            </a:r>
            <a:r>
              <a:rPr lang="en-US" dirty="0"/>
              <a:t>: </a:t>
            </a:r>
            <a:r>
              <a:rPr lang="en-GB" dirty="0"/>
              <a:t>The ease in which the structure of the system can adapt to change in the environment and functionality </a:t>
            </a:r>
            <a:endParaRPr lang="en-US" dirty="0"/>
          </a:p>
          <a:p>
            <a:pPr marL="0" indent="0">
              <a:buNone/>
            </a:pPr>
            <a:endParaRPr lang="en-US" dirty="0"/>
          </a:p>
          <a:p>
            <a:endParaRPr lang="en-US" dirty="0"/>
          </a:p>
          <a:p>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13</a:t>
            </a:fld>
            <a:endParaRPr lang="th-TH" dirty="0"/>
          </a:p>
        </p:txBody>
      </p:sp>
    </p:spTree>
    <p:extLst>
      <p:ext uri="{BB962C8B-B14F-4D97-AF65-F5344CB8AC3E}">
        <p14:creationId xmlns:p14="http://schemas.microsoft.com/office/powerpoint/2010/main" val="392967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1143000"/>
          </a:xfrm>
        </p:spPr>
        <p:txBody>
          <a:bodyPr>
            <a:normAutofit fontScale="90000"/>
          </a:bodyPr>
          <a:lstStyle/>
          <a:p>
            <a:r>
              <a:rPr lang="en-US" dirty="0">
                <a:solidFill>
                  <a:srgbClr val="0070C0"/>
                </a:solidFill>
              </a:rPr>
              <a:t>Structural architecture characteristics </a:t>
            </a:r>
            <a:endParaRPr lang="th-TH" dirty="0">
              <a:solidFill>
                <a:srgbClr val="0070C0"/>
              </a:solidFill>
            </a:endParaRPr>
          </a:p>
        </p:txBody>
      </p:sp>
      <p:sp>
        <p:nvSpPr>
          <p:cNvPr id="3" name="Content Placeholder 2"/>
          <p:cNvSpPr>
            <a:spLocks noGrp="1"/>
          </p:cNvSpPr>
          <p:nvPr>
            <p:ph idx="1"/>
          </p:nvPr>
        </p:nvSpPr>
        <p:spPr/>
        <p:txBody>
          <a:bodyPr>
            <a:normAutofit fontScale="85000" lnSpcReduction="10000"/>
          </a:bodyPr>
          <a:lstStyle/>
          <a:p>
            <a:r>
              <a:rPr lang="en-GB" dirty="0">
                <a:solidFill>
                  <a:srgbClr val="0070C0"/>
                </a:solidFill>
              </a:rPr>
              <a:t>Modularity:</a:t>
            </a:r>
            <a:r>
              <a:rPr lang="en-GB" dirty="0"/>
              <a:t> The degree to which the system is composed of discrete components </a:t>
            </a:r>
            <a:endParaRPr lang="en-US" dirty="0">
              <a:solidFill>
                <a:srgbClr val="0070C0"/>
              </a:solidFill>
            </a:endParaRPr>
          </a:p>
          <a:p>
            <a:r>
              <a:rPr lang="en-US" dirty="0">
                <a:solidFill>
                  <a:srgbClr val="0070C0"/>
                </a:solidFill>
              </a:rPr>
              <a:t>Portability</a:t>
            </a:r>
            <a:r>
              <a:rPr lang="en-US" dirty="0"/>
              <a:t>: The ability for the system to run on multiple platforms  </a:t>
            </a:r>
          </a:p>
          <a:p>
            <a:r>
              <a:rPr lang="en-US" dirty="0">
                <a:solidFill>
                  <a:srgbClr val="0070C0"/>
                </a:solidFill>
              </a:rPr>
              <a:t>Interoperability</a:t>
            </a:r>
            <a:r>
              <a:rPr lang="en-US" dirty="0"/>
              <a:t>: The ability of the system to interface and  interact with other systems </a:t>
            </a:r>
          </a:p>
          <a:p>
            <a:r>
              <a:rPr lang="en-US" dirty="0">
                <a:solidFill>
                  <a:srgbClr val="0070C0"/>
                </a:solidFill>
              </a:rPr>
              <a:t>Abstraction</a:t>
            </a:r>
            <a:r>
              <a:rPr lang="en-US" dirty="0"/>
              <a:t>: The level at which parts of the system are isolated from other parts of the system  </a:t>
            </a:r>
          </a:p>
          <a:p>
            <a:r>
              <a:rPr lang="en-US" dirty="0">
                <a:solidFill>
                  <a:srgbClr val="0070C0"/>
                </a:solidFill>
              </a:rPr>
              <a:t>Workflow </a:t>
            </a:r>
            <a:r>
              <a:rPr lang="en-US" dirty="0"/>
              <a:t>: </a:t>
            </a:r>
            <a:r>
              <a:rPr lang="en-GB" dirty="0"/>
              <a:t>The ability of the system to manage communication of multiple components within a business process  </a:t>
            </a:r>
            <a:endParaRPr lang="en-US" dirty="0"/>
          </a:p>
          <a:p>
            <a:pPr marL="0" indent="0">
              <a:buNone/>
            </a:pPr>
            <a:endParaRPr lang="en-US" dirty="0"/>
          </a:p>
          <a:p>
            <a:pPr marL="0" indent="0">
              <a:buNone/>
            </a:pPr>
            <a:endParaRPr lang="en-US" dirty="0"/>
          </a:p>
          <a:p>
            <a:endParaRPr lang="en-US" dirty="0"/>
          </a:p>
          <a:p>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14</a:t>
            </a:fld>
            <a:endParaRPr lang="th-TH" dirty="0"/>
          </a:p>
        </p:txBody>
      </p:sp>
    </p:spTree>
    <p:extLst>
      <p:ext uri="{BB962C8B-B14F-4D97-AF65-F5344CB8AC3E}">
        <p14:creationId xmlns:p14="http://schemas.microsoft.com/office/powerpoint/2010/main" val="245413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4638"/>
            <a:ext cx="8640960" cy="1143000"/>
          </a:xfrm>
        </p:spPr>
        <p:txBody>
          <a:bodyPr>
            <a:normAutofit fontScale="90000"/>
          </a:bodyPr>
          <a:lstStyle/>
          <a:p>
            <a:r>
              <a:rPr lang="en-US" dirty="0">
                <a:solidFill>
                  <a:srgbClr val="0070C0"/>
                </a:solidFill>
              </a:rPr>
              <a:t>Cross-Cutting architecture characteristics </a:t>
            </a:r>
            <a:endParaRPr lang="th-TH" dirty="0">
              <a:solidFill>
                <a:srgbClr val="0070C0"/>
              </a:solidFill>
            </a:endParaRPr>
          </a:p>
        </p:txBody>
      </p:sp>
      <p:sp>
        <p:nvSpPr>
          <p:cNvPr id="3" name="Content Placeholder 2"/>
          <p:cNvSpPr>
            <a:spLocks noGrp="1"/>
          </p:cNvSpPr>
          <p:nvPr>
            <p:ph idx="1"/>
          </p:nvPr>
        </p:nvSpPr>
        <p:spPr/>
        <p:txBody>
          <a:bodyPr>
            <a:normAutofit fontScale="62500" lnSpcReduction="20000"/>
          </a:bodyPr>
          <a:lstStyle/>
          <a:p>
            <a:r>
              <a:rPr lang="en-GB" dirty="0">
                <a:solidFill>
                  <a:srgbClr val="0070C0"/>
                </a:solidFill>
              </a:rPr>
              <a:t>Security :</a:t>
            </a:r>
            <a:r>
              <a:rPr lang="en-GB" dirty="0"/>
              <a:t> How secure the system is, holistically</a:t>
            </a:r>
          </a:p>
          <a:p>
            <a:r>
              <a:rPr lang="en-GB" dirty="0">
                <a:solidFill>
                  <a:srgbClr val="0070C0"/>
                </a:solidFill>
              </a:rPr>
              <a:t>Privacy</a:t>
            </a:r>
            <a:r>
              <a:rPr lang="en-GB" dirty="0"/>
              <a:t> </a:t>
            </a:r>
            <a:r>
              <a:rPr lang="en-US" dirty="0"/>
              <a:t>: </a:t>
            </a:r>
            <a:r>
              <a:rPr lang="en-GB" dirty="0"/>
              <a:t>How well the system hides and encrypts transactions so that internal employees like data operators, architects, and  developers cannot see them</a:t>
            </a:r>
            <a:endParaRPr lang="en-US" dirty="0"/>
          </a:p>
          <a:p>
            <a:r>
              <a:rPr lang="en-US" dirty="0">
                <a:solidFill>
                  <a:srgbClr val="0070C0"/>
                </a:solidFill>
              </a:rPr>
              <a:t>Usability </a:t>
            </a:r>
            <a:r>
              <a:rPr lang="en-US" dirty="0"/>
              <a:t>: </a:t>
            </a:r>
            <a:r>
              <a:rPr lang="en-GB" dirty="0"/>
              <a:t>How easy is it for users to achieve their goals. Is training required? Usability requirements need to be treated as seriously as any other architectural issue.</a:t>
            </a:r>
            <a:r>
              <a:rPr lang="en-US" dirty="0"/>
              <a:t> </a:t>
            </a:r>
          </a:p>
          <a:p>
            <a:r>
              <a:rPr lang="en-US" dirty="0">
                <a:solidFill>
                  <a:srgbClr val="0070C0"/>
                </a:solidFill>
              </a:rPr>
              <a:t>Accessibility </a:t>
            </a:r>
            <a:r>
              <a:rPr lang="en-US" dirty="0"/>
              <a:t>: </a:t>
            </a:r>
            <a:r>
              <a:rPr lang="en-GB" dirty="0"/>
              <a:t>How easy is it for all your users to access the system, including those with disabilities, like </a:t>
            </a:r>
            <a:r>
              <a:rPr lang="en-GB" dirty="0" err="1"/>
              <a:t>colorblindness</a:t>
            </a:r>
            <a:r>
              <a:rPr lang="en-GB" dirty="0"/>
              <a:t> or hearing loss</a:t>
            </a:r>
            <a:endParaRPr lang="en-US" dirty="0"/>
          </a:p>
          <a:p>
            <a:r>
              <a:rPr lang="en-US" dirty="0">
                <a:solidFill>
                  <a:srgbClr val="0070C0"/>
                </a:solidFill>
              </a:rPr>
              <a:t>Authentication/authorization </a:t>
            </a:r>
            <a:r>
              <a:rPr lang="en-US" dirty="0"/>
              <a:t>: </a:t>
            </a:r>
            <a:r>
              <a:rPr lang="en-GB" dirty="0"/>
              <a:t>How well the system ensures users are who they say they are and makes sure they can access only certain functions within the application (by use case, subsystem, web page, business rule, field level, etc.)</a:t>
            </a:r>
            <a:endParaRPr lang="en-US" dirty="0"/>
          </a:p>
          <a:p>
            <a:r>
              <a:rPr lang="en-US" dirty="0">
                <a:solidFill>
                  <a:srgbClr val="0070C0"/>
                </a:solidFill>
              </a:rPr>
              <a:t>Legal </a:t>
            </a:r>
            <a:r>
              <a:rPr lang="en-US" dirty="0"/>
              <a:t>: </a:t>
            </a:r>
            <a:r>
              <a:rPr lang="en-GB" dirty="0"/>
              <a:t>How well the system complies with local laws about data protection and about how the application should be built or deployed</a:t>
            </a:r>
            <a:endParaRPr lang="en-US" dirty="0"/>
          </a:p>
          <a:p>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15</a:t>
            </a:fld>
            <a:endParaRPr lang="th-TH" dirty="0"/>
          </a:p>
        </p:txBody>
      </p:sp>
    </p:spTree>
    <p:extLst>
      <p:ext uri="{BB962C8B-B14F-4D97-AF65-F5344CB8AC3E}">
        <p14:creationId xmlns:p14="http://schemas.microsoft.com/office/powerpoint/2010/main" val="3160575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94" y="87171"/>
            <a:ext cx="8854001" cy="1143000"/>
          </a:xfrm>
        </p:spPr>
        <p:txBody>
          <a:bodyPr>
            <a:noAutofit/>
          </a:bodyPr>
          <a:lstStyle/>
          <a:p>
            <a:r>
              <a:rPr lang="en-GB" sz="4000" b="1" dirty="0">
                <a:solidFill>
                  <a:srgbClr val="0070C0"/>
                </a:solidFill>
              </a:rPr>
              <a:t>Structural considerations for an architecture</a:t>
            </a:r>
            <a:endParaRPr lang="th-TH" sz="4000" b="1" dirty="0">
              <a:solidFill>
                <a:srgbClr val="0070C0"/>
              </a:solidFill>
            </a:endParaRPr>
          </a:p>
        </p:txBody>
      </p:sp>
      <p:sp>
        <p:nvSpPr>
          <p:cNvPr id="3" name="Content Placeholder 2"/>
          <p:cNvSpPr>
            <a:spLocks noGrp="1"/>
          </p:cNvSpPr>
          <p:nvPr>
            <p:ph idx="1"/>
          </p:nvPr>
        </p:nvSpPr>
        <p:spPr>
          <a:xfrm>
            <a:off x="182494" y="1219811"/>
            <a:ext cx="8229600" cy="4525963"/>
          </a:xfrm>
        </p:spPr>
        <p:txBody>
          <a:bodyPr/>
          <a:lstStyle/>
          <a:p>
            <a:r>
              <a:rPr lang="en-GB" dirty="0"/>
              <a:t>Architectural characteristics</a:t>
            </a:r>
            <a:endParaRPr lang="en-GB" dirty="0">
              <a:solidFill>
                <a:srgbClr val="FF0000"/>
              </a:solidFill>
            </a:endParaRPr>
          </a:p>
          <a:p>
            <a:r>
              <a:rPr lang="en-GB" dirty="0"/>
              <a:t>Logical architecture components</a:t>
            </a:r>
            <a:endParaRPr lang="th-TH" sz="2400" u="sng" dirty="0">
              <a:solidFill>
                <a:srgbClr val="FF0000"/>
              </a:solidFill>
            </a:endParaRPr>
          </a:p>
        </p:txBody>
      </p:sp>
      <p:sp>
        <p:nvSpPr>
          <p:cNvPr id="4" name="Slide Number Placeholder 3"/>
          <p:cNvSpPr>
            <a:spLocks noGrp="1"/>
          </p:cNvSpPr>
          <p:nvPr>
            <p:ph type="sldNum" sz="quarter" idx="12"/>
          </p:nvPr>
        </p:nvSpPr>
        <p:spPr/>
        <p:txBody>
          <a:bodyPr/>
          <a:lstStyle/>
          <a:p>
            <a:fld id="{9DEE04EE-1C18-47D6-9A06-42DFFBAB94ED}" type="slidenum">
              <a:rPr lang="th-TH" smtClean="0"/>
              <a:t>16</a:t>
            </a:fld>
            <a:endParaRPr lang="th-TH" dirty="0"/>
          </a:p>
        </p:txBody>
      </p:sp>
      <p:pic>
        <p:nvPicPr>
          <p:cNvPr id="6" name="Picture 5">
            <a:extLst>
              <a:ext uri="{FF2B5EF4-FFF2-40B4-BE49-F238E27FC236}">
                <a16:creationId xmlns:a16="http://schemas.microsoft.com/office/drawing/2014/main" id="{9D8B3FFC-94A4-5DFA-EBD7-DF5F91757CE1}"/>
              </a:ext>
            </a:extLst>
          </p:cNvPr>
          <p:cNvPicPr>
            <a:picLocks noChangeAspect="1"/>
          </p:cNvPicPr>
          <p:nvPr/>
        </p:nvPicPr>
        <p:blipFill>
          <a:blip r:embed="rId3"/>
          <a:stretch>
            <a:fillRect/>
          </a:stretch>
        </p:blipFill>
        <p:spPr>
          <a:xfrm>
            <a:off x="1582787" y="2418325"/>
            <a:ext cx="5978426" cy="4439675"/>
          </a:xfrm>
          <a:prstGeom prst="rect">
            <a:avLst/>
          </a:prstGeom>
        </p:spPr>
      </p:pic>
    </p:spTree>
    <p:extLst>
      <p:ext uri="{BB962C8B-B14F-4D97-AF65-F5344CB8AC3E}">
        <p14:creationId xmlns:p14="http://schemas.microsoft.com/office/powerpoint/2010/main" val="4182312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4000" b="1" dirty="0">
                <a:solidFill>
                  <a:srgbClr val="0070C0"/>
                </a:solidFill>
              </a:rPr>
              <a:t>Logical architecture components </a:t>
            </a:r>
            <a:endParaRPr lang="th-TH" sz="4000" b="1" dirty="0">
              <a:solidFill>
                <a:srgbClr val="0070C0"/>
              </a:solidFill>
            </a:endParaRPr>
          </a:p>
        </p:txBody>
      </p:sp>
      <p:sp>
        <p:nvSpPr>
          <p:cNvPr id="3" name="Content Placeholder 2"/>
          <p:cNvSpPr>
            <a:spLocks noGrp="1"/>
          </p:cNvSpPr>
          <p:nvPr>
            <p:ph idx="1"/>
          </p:nvPr>
        </p:nvSpPr>
        <p:spPr/>
        <p:txBody>
          <a:bodyPr/>
          <a:lstStyle/>
          <a:p>
            <a:pPr marL="0" indent="0">
              <a:buNone/>
            </a:pPr>
            <a:endParaRPr lang="en-US" dirty="0"/>
          </a:p>
          <a:p>
            <a:pPr marL="0" indent="0">
              <a:buNone/>
            </a:pPr>
            <a:endParaRPr lang="th-TH" sz="2400" u="sng" dirty="0">
              <a:solidFill>
                <a:srgbClr val="FF0000"/>
              </a:solidFill>
            </a:endParaRPr>
          </a:p>
        </p:txBody>
      </p:sp>
      <p:sp>
        <p:nvSpPr>
          <p:cNvPr id="4" name="Slide Number Placeholder 3"/>
          <p:cNvSpPr>
            <a:spLocks noGrp="1"/>
          </p:cNvSpPr>
          <p:nvPr>
            <p:ph type="sldNum" sz="quarter" idx="12"/>
          </p:nvPr>
        </p:nvSpPr>
        <p:spPr/>
        <p:txBody>
          <a:bodyPr/>
          <a:lstStyle/>
          <a:p>
            <a:fld id="{9DEE04EE-1C18-47D6-9A06-42DFFBAB94ED}" type="slidenum">
              <a:rPr lang="th-TH" smtClean="0"/>
              <a:t>17</a:t>
            </a:fld>
            <a:endParaRPr lang="th-TH" dirty="0"/>
          </a:p>
        </p:txBody>
      </p:sp>
      <p:sp>
        <p:nvSpPr>
          <p:cNvPr id="7" name="TextBox 6">
            <a:extLst>
              <a:ext uri="{FF2B5EF4-FFF2-40B4-BE49-F238E27FC236}">
                <a16:creationId xmlns:a16="http://schemas.microsoft.com/office/drawing/2014/main" id="{6F12695F-9EBF-0BED-29E3-E52F73D00914}"/>
              </a:ext>
            </a:extLst>
          </p:cNvPr>
          <p:cNvSpPr txBox="1"/>
          <p:nvPr/>
        </p:nvSpPr>
        <p:spPr>
          <a:xfrm>
            <a:off x="611560" y="1201549"/>
            <a:ext cx="8229600" cy="3108543"/>
          </a:xfrm>
          <a:prstGeom prst="rect">
            <a:avLst/>
          </a:prstGeom>
          <a:noFill/>
        </p:spPr>
        <p:txBody>
          <a:bodyPr wrap="square">
            <a:spAutoFit/>
          </a:bodyPr>
          <a:lstStyle/>
          <a:p>
            <a:r>
              <a:rPr lang="en-GB" dirty="0"/>
              <a:t>The functional building blocks of a system that make up what is known as the problem domain and how they interact with each other</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endParaRPr lang="en-GB" dirty="0"/>
          </a:p>
        </p:txBody>
      </p:sp>
      <p:pic>
        <p:nvPicPr>
          <p:cNvPr id="9" name="Picture 8">
            <a:extLst>
              <a:ext uri="{FF2B5EF4-FFF2-40B4-BE49-F238E27FC236}">
                <a16:creationId xmlns:a16="http://schemas.microsoft.com/office/drawing/2014/main" id="{F0AA7537-59B6-FC6F-132F-02F669A84E5A}"/>
              </a:ext>
            </a:extLst>
          </p:cNvPr>
          <p:cNvPicPr>
            <a:picLocks noChangeAspect="1"/>
          </p:cNvPicPr>
          <p:nvPr/>
        </p:nvPicPr>
        <p:blipFill>
          <a:blip r:embed="rId3"/>
          <a:stretch>
            <a:fillRect/>
          </a:stretch>
        </p:blipFill>
        <p:spPr>
          <a:xfrm>
            <a:off x="1330347" y="2655615"/>
            <a:ext cx="6483306" cy="4027508"/>
          </a:xfrm>
          <a:prstGeom prst="rect">
            <a:avLst/>
          </a:prstGeom>
        </p:spPr>
      </p:pic>
    </p:spTree>
    <p:extLst>
      <p:ext uri="{BB962C8B-B14F-4D97-AF65-F5344CB8AC3E}">
        <p14:creationId xmlns:p14="http://schemas.microsoft.com/office/powerpoint/2010/main" val="248669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CDEF4B1-8C8A-51CD-3E75-CB89E733FFE8}"/>
              </a:ext>
            </a:extLst>
          </p:cNvPr>
          <p:cNvPicPr>
            <a:picLocks noChangeAspect="1"/>
          </p:cNvPicPr>
          <p:nvPr/>
        </p:nvPicPr>
        <p:blipFill>
          <a:blip r:embed="rId3"/>
          <a:stretch>
            <a:fillRect/>
          </a:stretch>
        </p:blipFill>
        <p:spPr>
          <a:xfrm>
            <a:off x="4846065" y="4869551"/>
            <a:ext cx="2828924" cy="1851924"/>
          </a:xfrm>
          <a:prstGeom prst="rect">
            <a:avLst/>
          </a:prstGeom>
        </p:spPr>
      </p:pic>
      <p:sp>
        <p:nvSpPr>
          <p:cNvPr id="2" name="Title 1"/>
          <p:cNvSpPr>
            <a:spLocks noGrp="1"/>
          </p:cNvSpPr>
          <p:nvPr>
            <p:ph type="title"/>
          </p:nvPr>
        </p:nvSpPr>
        <p:spPr/>
        <p:txBody>
          <a:bodyPr>
            <a:noAutofit/>
          </a:bodyPr>
          <a:lstStyle/>
          <a:p>
            <a:r>
              <a:rPr lang="en-GB" sz="4000" b="1" dirty="0">
                <a:solidFill>
                  <a:srgbClr val="0070C0"/>
                </a:solidFill>
              </a:rPr>
              <a:t>Logical architecture components </a:t>
            </a:r>
            <a:endParaRPr lang="th-TH" sz="4000" b="1" dirty="0">
              <a:solidFill>
                <a:srgbClr val="0070C0"/>
              </a:solidFill>
            </a:endParaRPr>
          </a:p>
        </p:txBody>
      </p:sp>
      <p:sp>
        <p:nvSpPr>
          <p:cNvPr id="4" name="Slide Number Placeholder 3"/>
          <p:cNvSpPr>
            <a:spLocks noGrp="1"/>
          </p:cNvSpPr>
          <p:nvPr>
            <p:ph type="sldNum" sz="quarter" idx="12"/>
          </p:nvPr>
        </p:nvSpPr>
        <p:spPr/>
        <p:txBody>
          <a:bodyPr/>
          <a:lstStyle/>
          <a:p>
            <a:fld id="{9DEE04EE-1C18-47D6-9A06-42DFFBAB94ED}" type="slidenum">
              <a:rPr lang="th-TH" smtClean="0"/>
              <a:t>18</a:t>
            </a:fld>
            <a:endParaRPr lang="th-TH" dirty="0"/>
          </a:p>
        </p:txBody>
      </p:sp>
      <p:sp>
        <p:nvSpPr>
          <p:cNvPr id="7" name="TextBox 6">
            <a:extLst>
              <a:ext uri="{FF2B5EF4-FFF2-40B4-BE49-F238E27FC236}">
                <a16:creationId xmlns:a16="http://schemas.microsoft.com/office/drawing/2014/main" id="{6F12695F-9EBF-0BED-29E3-E52F73D00914}"/>
              </a:ext>
            </a:extLst>
          </p:cNvPr>
          <p:cNvSpPr txBox="1"/>
          <p:nvPr/>
        </p:nvSpPr>
        <p:spPr>
          <a:xfrm>
            <a:off x="279383" y="1090625"/>
            <a:ext cx="4673003" cy="5693866"/>
          </a:xfrm>
          <a:prstGeom prst="rect">
            <a:avLst/>
          </a:prstGeom>
          <a:noFill/>
        </p:spPr>
        <p:txBody>
          <a:bodyPr wrap="square">
            <a:spAutoFit/>
          </a:bodyPr>
          <a:lstStyle/>
          <a:p>
            <a:r>
              <a:rPr lang="en-GB" dirty="0"/>
              <a:t>These components are combined to form an architecture</a:t>
            </a:r>
          </a:p>
          <a:p>
            <a:endParaRPr lang="en-GB" dirty="0"/>
          </a:p>
          <a:p>
            <a:endParaRPr lang="en-GB" dirty="0"/>
          </a:p>
          <a:p>
            <a:endParaRPr lang="en-GB" dirty="0"/>
          </a:p>
          <a:p>
            <a:endParaRPr lang="en-GB" dirty="0"/>
          </a:p>
          <a:p>
            <a:endParaRPr lang="en-GB" dirty="0"/>
          </a:p>
          <a:p>
            <a:r>
              <a:rPr lang="en-GB" dirty="0"/>
              <a:t>Which architecture? </a:t>
            </a:r>
          </a:p>
          <a:p>
            <a:r>
              <a:rPr lang="en-GB" dirty="0"/>
              <a:t>It depends on </a:t>
            </a:r>
            <a:r>
              <a:rPr lang="en-GB" dirty="0">
                <a:solidFill>
                  <a:srgbClr val="FF0000"/>
                </a:solidFill>
              </a:rPr>
              <a:t>set of architecture characteristics </a:t>
            </a:r>
            <a:r>
              <a:rPr lang="en-GB" dirty="0"/>
              <a:t>that is </a:t>
            </a:r>
            <a:r>
              <a:rPr lang="en-GB" dirty="0">
                <a:solidFill>
                  <a:srgbClr val="FF0000"/>
                </a:solidFill>
              </a:rPr>
              <a:t>critical to system success</a:t>
            </a:r>
          </a:p>
        </p:txBody>
      </p:sp>
      <p:pic>
        <p:nvPicPr>
          <p:cNvPr id="9" name="Picture 8">
            <a:extLst>
              <a:ext uri="{FF2B5EF4-FFF2-40B4-BE49-F238E27FC236}">
                <a16:creationId xmlns:a16="http://schemas.microsoft.com/office/drawing/2014/main" id="{F0AA7537-59B6-FC6F-132F-02F669A84E5A}"/>
              </a:ext>
            </a:extLst>
          </p:cNvPr>
          <p:cNvPicPr>
            <a:picLocks noChangeAspect="1"/>
          </p:cNvPicPr>
          <p:nvPr/>
        </p:nvPicPr>
        <p:blipFill>
          <a:blip r:embed="rId4"/>
          <a:stretch>
            <a:fillRect/>
          </a:stretch>
        </p:blipFill>
        <p:spPr>
          <a:xfrm>
            <a:off x="418041" y="2768362"/>
            <a:ext cx="2819226" cy="1751337"/>
          </a:xfrm>
          <a:prstGeom prst="rect">
            <a:avLst/>
          </a:prstGeom>
        </p:spPr>
      </p:pic>
      <p:pic>
        <p:nvPicPr>
          <p:cNvPr id="6" name="Picture 5">
            <a:extLst>
              <a:ext uri="{FF2B5EF4-FFF2-40B4-BE49-F238E27FC236}">
                <a16:creationId xmlns:a16="http://schemas.microsoft.com/office/drawing/2014/main" id="{D9CE882E-950D-1C38-AFE7-98CECDF7A80A}"/>
              </a:ext>
            </a:extLst>
          </p:cNvPr>
          <p:cNvPicPr>
            <a:picLocks noChangeAspect="1"/>
          </p:cNvPicPr>
          <p:nvPr/>
        </p:nvPicPr>
        <p:blipFill>
          <a:blip r:embed="rId5"/>
          <a:stretch>
            <a:fillRect/>
          </a:stretch>
        </p:blipFill>
        <p:spPr>
          <a:xfrm>
            <a:off x="4774569" y="1037763"/>
            <a:ext cx="3038475" cy="1581150"/>
          </a:xfrm>
          <a:prstGeom prst="rect">
            <a:avLst/>
          </a:prstGeom>
        </p:spPr>
      </p:pic>
      <p:pic>
        <p:nvPicPr>
          <p:cNvPr id="10" name="Picture 9">
            <a:extLst>
              <a:ext uri="{FF2B5EF4-FFF2-40B4-BE49-F238E27FC236}">
                <a16:creationId xmlns:a16="http://schemas.microsoft.com/office/drawing/2014/main" id="{D5770924-CB38-D8AF-E408-E2BEF5CF7F84}"/>
              </a:ext>
            </a:extLst>
          </p:cNvPr>
          <p:cNvPicPr>
            <a:picLocks noChangeAspect="1"/>
          </p:cNvPicPr>
          <p:nvPr/>
        </p:nvPicPr>
        <p:blipFill>
          <a:blip r:embed="rId6"/>
          <a:stretch>
            <a:fillRect/>
          </a:stretch>
        </p:blipFill>
        <p:spPr>
          <a:xfrm>
            <a:off x="4858730" y="2901081"/>
            <a:ext cx="2828925" cy="1485900"/>
          </a:xfrm>
          <a:prstGeom prst="rect">
            <a:avLst/>
          </a:prstGeom>
        </p:spPr>
      </p:pic>
    </p:spTree>
    <p:extLst>
      <p:ext uri="{BB962C8B-B14F-4D97-AF65-F5344CB8AC3E}">
        <p14:creationId xmlns:p14="http://schemas.microsoft.com/office/powerpoint/2010/main" val="315526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94CC-71C2-2F47-DB79-F559D073DB25}"/>
              </a:ext>
            </a:extLst>
          </p:cNvPr>
          <p:cNvSpPr>
            <a:spLocks noGrp="1"/>
          </p:cNvSpPr>
          <p:nvPr>
            <p:ph type="title"/>
          </p:nvPr>
        </p:nvSpPr>
        <p:spPr/>
        <p:txBody>
          <a:bodyPr>
            <a:noAutofit/>
          </a:bodyPr>
          <a:lstStyle/>
          <a:p>
            <a:r>
              <a:rPr lang="en-GB" b="1" dirty="0">
                <a:solidFill>
                  <a:srgbClr val="0070C0"/>
                </a:solidFill>
              </a:rPr>
              <a:t>Limit characteristics to prevent </a:t>
            </a:r>
            <a:br>
              <a:rPr lang="en-GB" b="1" dirty="0">
                <a:solidFill>
                  <a:srgbClr val="0070C0"/>
                </a:solidFill>
              </a:rPr>
            </a:br>
            <a:r>
              <a:rPr lang="en-GB" b="1" dirty="0">
                <a:solidFill>
                  <a:srgbClr val="0070C0"/>
                </a:solidFill>
              </a:rPr>
              <a:t>overengineering</a:t>
            </a:r>
          </a:p>
        </p:txBody>
      </p:sp>
      <p:sp>
        <p:nvSpPr>
          <p:cNvPr id="3" name="Content Placeholder 2">
            <a:extLst>
              <a:ext uri="{FF2B5EF4-FFF2-40B4-BE49-F238E27FC236}">
                <a16:creationId xmlns:a16="http://schemas.microsoft.com/office/drawing/2014/main" id="{4474E777-D946-E1A6-8C05-97F6AF3D46E8}"/>
              </a:ext>
            </a:extLst>
          </p:cNvPr>
          <p:cNvSpPr>
            <a:spLocks noGrp="1"/>
          </p:cNvSpPr>
          <p:nvPr>
            <p:ph idx="1"/>
          </p:nvPr>
        </p:nvSpPr>
        <p:spPr/>
        <p:txBody>
          <a:bodyPr>
            <a:normAutofit fontScale="85000" lnSpcReduction="20000"/>
          </a:bodyPr>
          <a:lstStyle/>
          <a:p>
            <a:pPr marL="0" indent="0">
              <a:buNone/>
            </a:pPr>
            <a:r>
              <a:rPr lang="en-GB" dirty="0">
                <a:solidFill>
                  <a:srgbClr val="0070C0"/>
                </a:solidFill>
              </a:rPr>
              <a:t>Applications can only support </a:t>
            </a:r>
            <a:r>
              <a:rPr lang="en-GB" dirty="0">
                <a:solidFill>
                  <a:srgbClr val="FF0000"/>
                </a:solidFill>
              </a:rPr>
              <a:t>a few of the architecture characteristics </a:t>
            </a:r>
            <a:r>
              <a:rPr lang="en-GB" dirty="0">
                <a:solidFill>
                  <a:srgbClr val="0070C0"/>
                </a:solidFill>
              </a:rPr>
              <a:t>because:</a:t>
            </a:r>
          </a:p>
          <a:p>
            <a:r>
              <a:rPr lang="en-GB" dirty="0">
                <a:solidFill>
                  <a:schemeClr val="accent2">
                    <a:lumMod val="75000"/>
                  </a:schemeClr>
                </a:solidFill>
              </a:rPr>
              <a:t>Each of the supported characteristics requires design effort and perhaps structural support</a:t>
            </a:r>
          </a:p>
          <a:p>
            <a:r>
              <a:rPr lang="en-GB" dirty="0"/>
              <a:t>Each architecture characteristic often has an impact on others, for example security and performance </a:t>
            </a:r>
          </a:p>
          <a:p>
            <a:pPr lvl="1"/>
            <a:r>
              <a:rPr lang="en-GB" dirty="0"/>
              <a:t>If an architect wants to improve security, it will almost certainly negatively impact performance: the application must do more on-the-fly encryption, indirection for secrets hiding, and other activities that potentially degrade performance</a:t>
            </a:r>
          </a:p>
          <a:p>
            <a:pPr marL="0" indent="0">
              <a:buNone/>
            </a:pPr>
            <a:r>
              <a:rPr lang="en-GB" b="1" dirty="0">
                <a:solidFill>
                  <a:srgbClr val="FF0000"/>
                </a:solidFill>
              </a:rPr>
              <a:t> </a:t>
            </a:r>
            <a:endParaRPr lang="en-GB" dirty="0">
              <a:solidFill>
                <a:srgbClr val="FF0000"/>
              </a:solidFill>
            </a:endParaRPr>
          </a:p>
          <a:p>
            <a:pPr marL="0" indent="0">
              <a:buNone/>
            </a:pPr>
            <a:endParaRPr lang="en-GB" dirty="0"/>
          </a:p>
        </p:txBody>
      </p:sp>
      <p:sp>
        <p:nvSpPr>
          <p:cNvPr id="4" name="Slide Number Placeholder 3">
            <a:extLst>
              <a:ext uri="{FF2B5EF4-FFF2-40B4-BE49-F238E27FC236}">
                <a16:creationId xmlns:a16="http://schemas.microsoft.com/office/drawing/2014/main" id="{8773F1E7-2287-BE1F-B386-6D802CCE9A94}"/>
              </a:ext>
            </a:extLst>
          </p:cNvPr>
          <p:cNvSpPr>
            <a:spLocks noGrp="1"/>
          </p:cNvSpPr>
          <p:nvPr>
            <p:ph type="sldNum" sz="quarter" idx="12"/>
          </p:nvPr>
        </p:nvSpPr>
        <p:spPr/>
        <p:txBody>
          <a:bodyPr/>
          <a:lstStyle/>
          <a:p>
            <a:fld id="{9DEE04EE-1C18-47D6-9A06-42DFFBAB94ED}" type="slidenum">
              <a:rPr lang="th-TH" smtClean="0"/>
              <a:t>19</a:t>
            </a:fld>
            <a:endParaRPr lang="th-TH" dirty="0"/>
          </a:p>
        </p:txBody>
      </p:sp>
    </p:spTree>
    <p:extLst>
      <p:ext uri="{BB962C8B-B14F-4D97-AF65-F5344CB8AC3E}">
        <p14:creationId xmlns:p14="http://schemas.microsoft.com/office/powerpoint/2010/main" val="267391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solidFill>
                  <a:srgbClr val="0070C0"/>
                </a:solidFill>
              </a:rPr>
              <a:t>Scalability and Elasticity </a:t>
            </a:r>
            <a:endParaRPr lang="th-TH" dirty="0">
              <a:solidFill>
                <a:srgbClr val="0070C0"/>
              </a:solidFill>
            </a:endParaRPr>
          </a:p>
        </p:txBody>
      </p:sp>
      <p:sp>
        <p:nvSpPr>
          <p:cNvPr id="3" name="Content Placeholder 2"/>
          <p:cNvSpPr>
            <a:spLocks noGrp="1"/>
          </p:cNvSpPr>
          <p:nvPr>
            <p:ph idx="1"/>
          </p:nvPr>
        </p:nvSpPr>
        <p:spPr>
          <a:xfrm>
            <a:off x="457200" y="866378"/>
            <a:ext cx="8229600" cy="5145435"/>
          </a:xfrm>
        </p:spPr>
        <p:txBody>
          <a:bodyPr>
            <a:normAutofit/>
          </a:bodyPr>
          <a:lstStyle/>
          <a:p>
            <a:pPr marL="0" indent="0">
              <a:buNone/>
            </a:pPr>
            <a:r>
              <a:rPr lang="en-US" sz="2800" b="1" dirty="0">
                <a:solidFill>
                  <a:srgbClr val="0070C0"/>
                </a:solidFill>
              </a:rPr>
              <a:t>Scalability</a:t>
            </a:r>
            <a:r>
              <a:rPr lang="en-US" sz="2800" dirty="0">
                <a:solidFill>
                  <a:srgbClr val="0070C0"/>
                </a:solidFill>
              </a:rPr>
              <a:t>: </a:t>
            </a:r>
            <a:r>
              <a:rPr lang="en-US" sz="2800" dirty="0"/>
              <a:t>Ability  to remain responsive as user load gradually increases over time (ability to handle a large number of concurrent users without serious performance degradation)</a:t>
            </a:r>
          </a:p>
          <a:p>
            <a:pPr marL="0" indent="0">
              <a:buNone/>
            </a:pPr>
            <a:r>
              <a:rPr lang="en-US" sz="2800" b="1" dirty="0">
                <a:solidFill>
                  <a:srgbClr val="0070C0"/>
                </a:solidFill>
              </a:rPr>
              <a:t>Elasticity: </a:t>
            </a:r>
            <a:r>
              <a:rPr lang="en-US" sz="2800" dirty="0"/>
              <a:t>Ability to remain responsive during significantly high instantaneous spike in user load</a:t>
            </a:r>
          </a:p>
          <a:p>
            <a:pPr marL="0" indent="0">
              <a:buNone/>
            </a:pPr>
            <a:endParaRPr lang="en-US" dirty="0"/>
          </a:p>
          <a:p>
            <a:pPr marL="0" indent="0">
              <a:buNone/>
            </a:pP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2</a:t>
            </a:fld>
            <a:endParaRPr lang="th-TH"/>
          </a:p>
        </p:txBody>
      </p:sp>
      <p:pic>
        <p:nvPicPr>
          <p:cNvPr id="6" name="Picture 5">
            <a:extLst>
              <a:ext uri="{FF2B5EF4-FFF2-40B4-BE49-F238E27FC236}">
                <a16:creationId xmlns:a16="http://schemas.microsoft.com/office/drawing/2014/main" id="{C64617DA-D924-3719-3310-9F861D55EA5F}"/>
              </a:ext>
            </a:extLst>
          </p:cNvPr>
          <p:cNvPicPr>
            <a:picLocks noChangeAspect="1"/>
          </p:cNvPicPr>
          <p:nvPr/>
        </p:nvPicPr>
        <p:blipFill>
          <a:blip r:embed="rId2"/>
          <a:stretch>
            <a:fillRect/>
          </a:stretch>
        </p:blipFill>
        <p:spPr>
          <a:xfrm>
            <a:off x="457200" y="3717032"/>
            <a:ext cx="8128334" cy="2639318"/>
          </a:xfrm>
          <a:prstGeom prst="rect">
            <a:avLst/>
          </a:prstGeom>
        </p:spPr>
      </p:pic>
    </p:spTree>
    <p:extLst>
      <p:ext uri="{BB962C8B-B14F-4D97-AF65-F5344CB8AC3E}">
        <p14:creationId xmlns:p14="http://schemas.microsoft.com/office/powerpoint/2010/main" val="2989940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94CC-71C2-2F47-DB79-F559D073DB25}"/>
              </a:ext>
            </a:extLst>
          </p:cNvPr>
          <p:cNvSpPr>
            <a:spLocks noGrp="1"/>
          </p:cNvSpPr>
          <p:nvPr>
            <p:ph type="title"/>
          </p:nvPr>
        </p:nvSpPr>
        <p:spPr/>
        <p:txBody>
          <a:bodyPr>
            <a:noAutofit/>
          </a:bodyPr>
          <a:lstStyle/>
          <a:p>
            <a:r>
              <a:rPr lang="en-GB" b="1" dirty="0">
                <a:solidFill>
                  <a:srgbClr val="0070C0"/>
                </a:solidFill>
              </a:rPr>
              <a:t>Trade-Offs and Least Worst Architecture </a:t>
            </a:r>
          </a:p>
        </p:txBody>
      </p:sp>
      <p:sp>
        <p:nvSpPr>
          <p:cNvPr id="3" name="Content Placeholder 2">
            <a:extLst>
              <a:ext uri="{FF2B5EF4-FFF2-40B4-BE49-F238E27FC236}">
                <a16:creationId xmlns:a16="http://schemas.microsoft.com/office/drawing/2014/main" id="{4474E777-D946-E1A6-8C05-97F6AF3D46E8}"/>
              </a:ext>
            </a:extLst>
          </p:cNvPr>
          <p:cNvSpPr>
            <a:spLocks noGrp="1"/>
          </p:cNvSpPr>
          <p:nvPr>
            <p:ph idx="1"/>
          </p:nvPr>
        </p:nvSpPr>
        <p:spPr/>
        <p:txBody>
          <a:bodyPr>
            <a:normAutofit/>
          </a:bodyPr>
          <a:lstStyle/>
          <a:p>
            <a:pPr marL="0" indent="0">
              <a:buNone/>
            </a:pPr>
            <a:r>
              <a:rPr lang="en-GB" dirty="0">
                <a:solidFill>
                  <a:srgbClr val="0070C0"/>
                </a:solidFill>
              </a:rPr>
              <a:t> Choices exist for architecture:</a:t>
            </a:r>
            <a:endParaRPr lang="en-GB" b="1" dirty="0">
              <a:solidFill>
                <a:srgbClr val="FF0000"/>
              </a:solidFill>
            </a:endParaRPr>
          </a:p>
          <a:p>
            <a:pPr marL="514350" indent="-514350">
              <a:buAutoNum type="arabicParenBoth"/>
            </a:pPr>
            <a:r>
              <a:rPr lang="en-GB" dirty="0">
                <a:solidFill>
                  <a:srgbClr val="0070C0"/>
                </a:solidFill>
              </a:rPr>
              <a:t>architects’ decisions come down to trade-offs between several competing concerns </a:t>
            </a:r>
            <a:r>
              <a:rPr lang="en-GB" dirty="0"/>
              <a:t>and</a:t>
            </a:r>
          </a:p>
          <a:p>
            <a:pPr marL="514350" indent="-514350">
              <a:buAutoNum type="arabicParenBoth"/>
            </a:pPr>
            <a:r>
              <a:rPr lang="en-GB" dirty="0">
                <a:solidFill>
                  <a:srgbClr val="0070C0"/>
                </a:solidFill>
              </a:rPr>
              <a:t>architects should strive to design architecture to be as iterative as possible </a:t>
            </a:r>
            <a:r>
              <a:rPr lang="en-GB" dirty="0"/>
              <a:t>(Agile process) </a:t>
            </a:r>
            <a:r>
              <a:rPr lang="en-GB" dirty="0">
                <a:solidFill>
                  <a:srgbClr val="FF0000"/>
                </a:solidFill>
              </a:rPr>
              <a:t>to get the least worst set of trade-off</a:t>
            </a:r>
          </a:p>
        </p:txBody>
      </p:sp>
      <p:sp>
        <p:nvSpPr>
          <p:cNvPr id="4" name="Slide Number Placeholder 3">
            <a:extLst>
              <a:ext uri="{FF2B5EF4-FFF2-40B4-BE49-F238E27FC236}">
                <a16:creationId xmlns:a16="http://schemas.microsoft.com/office/drawing/2014/main" id="{8773F1E7-2287-BE1F-B386-6D802CCE9A94}"/>
              </a:ext>
            </a:extLst>
          </p:cNvPr>
          <p:cNvSpPr>
            <a:spLocks noGrp="1"/>
          </p:cNvSpPr>
          <p:nvPr>
            <p:ph type="sldNum" sz="quarter" idx="12"/>
          </p:nvPr>
        </p:nvSpPr>
        <p:spPr/>
        <p:txBody>
          <a:bodyPr/>
          <a:lstStyle/>
          <a:p>
            <a:fld id="{9DEE04EE-1C18-47D6-9A06-42DFFBAB94ED}" type="slidenum">
              <a:rPr lang="th-TH" smtClean="0"/>
              <a:t>20</a:t>
            </a:fld>
            <a:endParaRPr lang="th-TH" dirty="0"/>
          </a:p>
        </p:txBody>
      </p:sp>
    </p:spTree>
    <p:extLst>
      <p:ext uri="{BB962C8B-B14F-4D97-AF65-F5344CB8AC3E}">
        <p14:creationId xmlns:p14="http://schemas.microsoft.com/office/powerpoint/2010/main" val="308827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Reference</a:t>
            </a:r>
            <a:endParaRPr lang="th-TH" b="1" dirty="0">
              <a:solidFill>
                <a:srgbClr val="00B0F0"/>
              </a:solidFill>
            </a:endParaRPr>
          </a:p>
        </p:txBody>
      </p:sp>
      <p:sp>
        <p:nvSpPr>
          <p:cNvPr id="3" name="Content Placeholder 2"/>
          <p:cNvSpPr>
            <a:spLocks noGrp="1"/>
          </p:cNvSpPr>
          <p:nvPr>
            <p:ph idx="1"/>
          </p:nvPr>
        </p:nvSpPr>
        <p:spPr/>
        <p:txBody>
          <a:bodyPr/>
          <a:lstStyle/>
          <a:p>
            <a:pPr marL="0" indent="0">
              <a:buNone/>
            </a:pPr>
            <a:r>
              <a:rPr lang="en-US" dirty="0"/>
              <a:t>Fundamentals of Software Architecture: An Engineering Approach. Mark Richards and Neal Ford (2020):  O’REILLY</a:t>
            </a:r>
          </a:p>
          <a:p>
            <a:pPr marL="0" indent="0">
              <a:buNone/>
            </a:pPr>
            <a:r>
              <a:rPr lang="en-US" dirty="0">
                <a:solidFill>
                  <a:srgbClr val="FF0000"/>
                </a:solidFill>
              </a:rPr>
              <a:t>	Chapter 4</a:t>
            </a:r>
            <a:endParaRPr lang="th-TH" dirty="0">
              <a:solidFill>
                <a:srgbClr val="FF0000"/>
              </a:solidFill>
            </a:endParaRPr>
          </a:p>
        </p:txBody>
      </p:sp>
      <p:sp>
        <p:nvSpPr>
          <p:cNvPr id="4" name="Slide Number Placeholder 3"/>
          <p:cNvSpPr>
            <a:spLocks noGrp="1"/>
          </p:cNvSpPr>
          <p:nvPr>
            <p:ph type="sldNum" sz="quarter" idx="12"/>
          </p:nvPr>
        </p:nvSpPr>
        <p:spPr/>
        <p:txBody>
          <a:bodyPr/>
          <a:lstStyle/>
          <a:p>
            <a:fld id="{9DEE04EE-1C18-47D6-9A06-42DFFBAB94ED}" type="slidenum">
              <a:rPr lang="th-TH" smtClean="0"/>
              <a:t>21</a:t>
            </a:fld>
            <a:endParaRPr lang="th-TH"/>
          </a:p>
        </p:txBody>
      </p:sp>
    </p:spTree>
    <p:extLst>
      <p:ext uri="{BB962C8B-B14F-4D97-AF65-F5344CB8AC3E}">
        <p14:creationId xmlns:p14="http://schemas.microsoft.com/office/powerpoint/2010/main" val="167390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CF2C7-7BBE-7F15-F437-9241B5AC5492}"/>
              </a:ext>
            </a:extLst>
          </p:cNvPr>
          <p:cNvSpPr>
            <a:spLocks noGrp="1"/>
          </p:cNvSpPr>
          <p:nvPr>
            <p:ph type="sldNum" sz="quarter" idx="12"/>
          </p:nvPr>
        </p:nvSpPr>
        <p:spPr/>
        <p:txBody>
          <a:bodyPr/>
          <a:lstStyle/>
          <a:p>
            <a:fld id="{9DEE04EE-1C18-47D6-9A06-42DFFBAB94ED}" type="slidenum">
              <a:rPr lang="th-TH" smtClean="0"/>
              <a:t>3</a:t>
            </a:fld>
            <a:endParaRPr lang="th-TH"/>
          </a:p>
        </p:txBody>
      </p:sp>
      <p:pic>
        <p:nvPicPr>
          <p:cNvPr id="4" name="Picture 3">
            <a:extLst>
              <a:ext uri="{FF2B5EF4-FFF2-40B4-BE49-F238E27FC236}">
                <a16:creationId xmlns:a16="http://schemas.microsoft.com/office/drawing/2014/main" id="{455E9238-630E-E8E0-556A-8AD911EF8BAB}"/>
              </a:ext>
            </a:extLst>
          </p:cNvPr>
          <p:cNvPicPr>
            <a:picLocks noChangeAspect="1"/>
          </p:cNvPicPr>
          <p:nvPr/>
        </p:nvPicPr>
        <p:blipFill>
          <a:blip r:embed="rId2"/>
          <a:stretch>
            <a:fillRect/>
          </a:stretch>
        </p:blipFill>
        <p:spPr>
          <a:xfrm>
            <a:off x="1386044" y="908720"/>
            <a:ext cx="6582805" cy="5446360"/>
          </a:xfrm>
          <a:prstGeom prst="rect">
            <a:avLst/>
          </a:prstGeom>
        </p:spPr>
      </p:pic>
      <p:sp>
        <p:nvSpPr>
          <p:cNvPr id="8" name="Title 1">
            <a:extLst>
              <a:ext uri="{FF2B5EF4-FFF2-40B4-BE49-F238E27FC236}">
                <a16:creationId xmlns:a16="http://schemas.microsoft.com/office/drawing/2014/main" id="{3D9E0C09-EA22-B64B-D4E1-EFDC427351F4}"/>
              </a:ext>
            </a:extLst>
          </p:cNvPr>
          <p:cNvSpPr>
            <a:spLocks noGrp="1"/>
          </p:cNvSpPr>
          <p:nvPr>
            <p:ph type="title"/>
          </p:nvPr>
        </p:nvSpPr>
        <p:spPr>
          <a:xfrm>
            <a:off x="0" y="0"/>
            <a:ext cx="9144000" cy="1143000"/>
          </a:xfrm>
        </p:spPr>
        <p:txBody>
          <a:bodyPr>
            <a:noAutofit/>
          </a:bodyPr>
          <a:lstStyle/>
          <a:p>
            <a:r>
              <a:rPr lang="en-US" sz="3200" b="1" dirty="0">
                <a:solidFill>
                  <a:srgbClr val="0070C0"/>
                </a:solidFill>
              </a:rPr>
              <a:t>Impact of Scalability and Elasticity on Modularity </a:t>
            </a:r>
            <a:endParaRPr lang="th-TH" sz="3200" b="1" dirty="0">
              <a:solidFill>
                <a:srgbClr val="0070C0"/>
              </a:solidFill>
            </a:endParaRPr>
          </a:p>
        </p:txBody>
      </p:sp>
    </p:spTree>
    <p:extLst>
      <p:ext uri="{BB962C8B-B14F-4D97-AF65-F5344CB8AC3E}">
        <p14:creationId xmlns:p14="http://schemas.microsoft.com/office/powerpoint/2010/main" val="400678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Architectural Characteristics</a:t>
            </a:r>
            <a:endParaRPr lang="th-TH" b="1" dirty="0">
              <a:solidFill>
                <a:srgbClr val="0070C0"/>
              </a:solidFill>
            </a:endParaRPr>
          </a:p>
        </p:txBody>
      </p:sp>
      <p:sp>
        <p:nvSpPr>
          <p:cNvPr id="3" name="Content Placeholder 2"/>
          <p:cNvSpPr>
            <a:spLocks noGrp="1"/>
          </p:cNvSpPr>
          <p:nvPr>
            <p:ph idx="1"/>
          </p:nvPr>
        </p:nvSpPr>
        <p:spPr>
          <a:xfrm>
            <a:off x="107504" y="1600200"/>
            <a:ext cx="8856984" cy="4525963"/>
          </a:xfrm>
        </p:spPr>
        <p:txBody>
          <a:bodyPr>
            <a:normAutofit fontScale="47500" lnSpcReduction="20000"/>
          </a:bodyPr>
          <a:lstStyle/>
          <a:p>
            <a:pPr lvl="5"/>
            <a:r>
              <a:rPr lang="en-GB" sz="6400" b="1" dirty="0">
                <a:solidFill>
                  <a:srgbClr val="00B0F0"/>
                </a:solidFill>
              </a:rPr>
              <a:t>Scalability</a:t>
            </a:r>
          </a:p>
          <a:p>
            <a:pPr lvl="5"/>
            <a:r>
              <a:rPr lang="en-GB" sz="6400" b="1" dirty="0">
                <a:solidFill>
                  <a:srgbClr val="00B0F0"/>
                </a:solidFill>
              </a:rPr>
              <a:t>Elasticity</a:t>
            </a:r>
          </a:p>
          <a:p>
            <a:pPr lvl="5"/>
            <a:r>
              <a:rPr lang="en-GB" sz="6300" b="1" dirty="0">
                <a:solidFill>
                  <a:srgbClr val="00B0F0"/>
                </a:solidFill>
              </a:rPr>
              <a:t>Modularity</a:t>
            </a:r>
          </a:p>
          <a:p>
            <a:pPr lvl="5"/>
            <a:r>
              <a:rPr lang="en-GB" sz="6400" b="1" dirty="0">
                <a:solidFill>
                  <a:srgbClr val="00B0F0"/>
                </a:solidFill>
              </a:rPr>
              <a:t>….</a:t>
            </a:r>
            <a:r>
              <a:rPr lang="en-GB" sz="6400" b="1" dirty="0" err="1">
                <a:solidFill>
                  <a:srgbClr val="00B0F0"/>
                </a:solidFill>
              </a:rPr>
              <a:t>ilities</a:t>
            </a:r>
            <a:r>
              <a:rPr lang="en-GB" sz="6400" b="1" dirty="0">
                <a:solidFill>
                  <a:srgbClr val="00B0F0"/>
                </a:solidFill>
              </a:rPr>
              <a:t> </a:t>
            </a:r>
          </a:p>
          <a:p>
            <a:pPr lvl="5"/>
            <a:endParaRPr lang="en-GB" sz="6400" b="1" dirty="0">
              <a:solidFill>
                <a:srgbClr val="00B0F0"/>
              </a:solidFill>
            </a:endParaRPr>
          </a:p>
          <a:p>
            <a:pPr marL="0" indent="0">
              <a:buNone/>
            </a:pPr>
            <a:r>
              <a:rPr lang="en-GB" sz="5600" b="1" dirty="0">
                <a:solidFill>
                  <a:srgbClr val="FF0000"/>
                </a:solidFill>
              </a:rPr>
              <a:t>Requirements</a:t>
            </a:r>
            <a:r>
              <a:rPr lang="en-GB" sz="5600" dirty="0"/>
              <a:t> specify what the application should do</a:t>
            </a:r>
          </a:p>
          <a:p>
            <a:pPr marL="0" indent="0">
              <a:buNone/>
            </a:pPr>
            <a:endParaRPr lang="en-GB" sz="5600" dirty="0">
              <a:solidFill>
                <a:srgbClr val="FF0000"/>
              </a:solidFill>
            </a:endParaRPr>
          </a:p>
          <a:p>
            <a:pPr marL="0" indent="0">
              <a:buNone/>
            </a:pPr>
            <a:r>
              <a:rPr lang="en-GB" sz="5600" b="1" dirty="0">
                <a:solidFill>
                  <a:srgbClr val="FF0000"/>
                </a:solidFill>
              </a:rPr>
              <a:t>Architectural characteristics </a:t>
            </a:r>
            <a:r>
              <a:rPr lang="en-GB" sz="5600" dirty="0"/>
              <a:t>specify operational and design criteria for success, how to implement the requirements, and why certain choices were made</a:t>
            </a:r>
            <a:endParaRPr lang="th-TH" sz="5600" dirty="0"/>
          </a:p>
        </p:txBody>
      </p:sp>
      <p:sp>
        <p:nvSpPr>
          <p:cNvPr id="4" name="Slide Number Placeholder 3"/>
          <p:cNvSpPr>
            <a:spLocks noGrp="1"/>
          </p:cNvSpPr>
          <p:nvPr>
            <p:ph type="sldNum" sz="quarter" idx="12"/>
          </p:nvPr>
        </p:nvSpPr>
        <p:spPr/>
        <p:txBody>
          <a:bodyPr/>
          <a:lstStyle/>
          <a:p>
            <a:fld id="{9DEE04EE-1C18-47D6-9A06-42DFFBAB94ED}" type="slidenum">
              <a:rPr lang="th-TH" smtClean="0"/>
              <a:t>4</a:t>
            </a:fld>
            <a:endParaRPr lang="th-TH" dirty="0"/>
          </a:p>
        </p:txBody>
      </p:sp>
    </p:spTree>
    <p:extLst>
      <p:ext uri="{BB962C8B-B14F-4D97-AF65-F5344CB8AC3E}">
        <p14:creationId xmlns:p14="http://schemas.microsoft.com/office/powerpoint/2010/main" val="274607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0070C0"/>
                </a:solidFill>
              </a:rPr>
              <a:t>Characteristics are nondomain design </a:t>
            </a:r>
            <a:br>
              <a:rPr lang="en-GB" b="1" dirty="0">
                <a:solidFill>
                  <a:srgbClr val="0070C0"/>
                </a:solidFill>
              </a:rPr>
            </a:br>
            <a:r>
              <a:rPr lang="en-GB" b="1" dirty="0">
                <a:solidFill>
                  <a:srgbClr val="0070C0"/>
                </a:solidFill>
              </a:rPr>
              <a:t>considerations</a:t>
            </a:r>
            <a:endParaRPr lang="th-TH" b="1" dirty="0">
              <a:solidFill>
                <a:srgbClr val="0070C0"/>
              </a:solidFill>
            </a:endParaRPr>
          </a:p>
        </p:txBody>
      </p:sp>
      <p:sp>
        <p:nvSpPr>
          <p:cNvPr id="4" name="Slide Number Placeholder 3"/>
          <p:cNvSpPr>
            <a:spLocks noGrp="1"/>
          </p:cNvSpPr>
          <p:nvPr>
            <p:ph type="sldNum" sz="quarter" idx="12"/>
          </p:nvPr>
        </p:nvSpPr>
        <p:spPr/>
        <p:txBody>
          <a:bodyPr/>
          <a:lstStyle/>
          <a:p>
            <a:fld id="{9DEE04EE-1C18-47D6-9A06-42DFFBAB94ED}" type="slidenum">
              <a:rPr lang="th-TH" smtClean="0"/>
              <a:t>5</a:t>
            </a:fld>
            <a:endParaRPr lang="th-TH"/>
          </a:p>
        </p:txBody>
      </p:sp>
      <p:pic>
        <p:nvPicPr>
          <p:cNvPr id="8" name="Picture 7">
            <a:extLst>
              <a:ext uri="{FF2B5EF4-FFF2-40B4-BE49-F238E27FC236}">
                <a16:creationId xmlns:a16="http://schemas.microsoft.com/office/drawing/2014/main" id="{0B2E895B-44CA-BFBE-BA38-C092E026D456}"/>
              </a:ext>
            </a:extLst>
          </p:cNvPr>
          <p:cNvPicPr>
            <a:picLocks noChangeAspect="1"/>
          </p:cNvPicPr>
          <p:nvPr/>
        </p:nvPicPr>
        <p:blipFill>
          <a:blip r:embed="rId2"/>
          <a:stretch>
            <a:fillRect/>
          </a:stretch>
        </p:blipFill>
        <p:spPr>
          <a:xfrm>
            <a:off x="2051720" y="1721958"/>
            <a:ext cx="6429375" cy="4648200"/>
          </a:xfrm>
          <a:prstGeom prst="rect">
            <a:avLst/>
          </a:prstGeom>
        </p:spPr>
      </p:pic>
      <p:sp>
        <p:nvSpPr>
          <p:cNvPr id="10" name="TextBox 9">
            <a:extLst>
              <a:ext uri="{FF2B5EF4-FFF2-40B4-BE49-F238E27FC236}">
                <a16:creationId xmlns:a16="http://schemas.microsoft.com/office/drawing/2014/main" id="{BE54336E-499E-C727-1C9F-5E1B7A0A2A99}"/>
              </a:ext>
            </a:extLst>
          </p:cNvPr>
          <p:cNvSpPr txBox="1"/>
          <p:nvPr/>
        </p:nvSpPr>
        <p:spPr>
          <a:xfrm>
            <a:off x="899592" y="1916832"/>
            <a:ext cx="2653457" cy="2677656"/>
          </a:xfrm>
          <a:prstGeom prst="rect">
            <a:avLst/>
          </a:prstGeom>
          <a:noFill/>
        </p:spPr>
        <p:txBody>
          <a:bodyPr wrap="square">
            <a:spAutoFit/>
          </a:bodyPr>
          <a:lstStyle/>
          <a:p>
            <a:r>
              <a:rPr lang="en-GB" dirty="0"/>
              <a:t>We must support </a:t>
            </a:r>
          </a:p>
          <a:p>
            <a:r>
              <a:rPr lang="en-GB" dirty="0"/>
              <a:t>thousands of users during lunch period ! (</a:t>
            </a:r>
            <a:r>
              <a:rPr lang="en-GB" dirty="0">
                <a:solidFill>
                  <a:srgbClr val="FF0000"/>
                </a:solidFill>
              </a:rPr>
              <a:t>Elasticity</a:t>
            </a:r>
            <a:r>
              <a:rPr lang="en-GB" dirty="0"/>
              <a:t>)</a:t>
            </a:r>
          </a:p>
        </p:txBody>
      </p:sp>
    </p:spTree>
    <p:extLst>
      <p:ext uri="{BB962C8B-B14F-4D97-AF65-F5344CB8AC3E}">
        <p14:creationId xmlns:p14="http://schemas.microsoft.com/office/powerpoint/2010/main" val="2116071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0070C0"/>
                </a:solidFill>
              </a:rPr>
              <a:t> Characteristics influence architectural </a:t>
            </a:r>
            <a:br>
              <a:rPr lang="en-GB" b="1" dirty="0">
                <a:solidFill>
                  <a:srgbClr val="0070C0"/>
                </a:solidFill>
              </a:rPr>
            </a:br>
            <a:r>
              <a:rPr lang="en-GB" b="1" dirty="0">
                <a:solidFill>
                  <a:srgbClr val="0070C0"/>
                </a:solidFill>
              </a:rPr>
              <a:t>structure</a:t>
            </a:r>
            <a:endParaRPr lang="th-TH" b="1" dirty="0">
              <a:solidFill>
                <a:srgbClr val="0070C0"/>
              </a:solidFill>
            </a:endParaRPr>
          </a:p>
        </p:txBody>
      </p:sp>
      <p:sp>
        <p:nvSpPr>
          <p:cNvPr id="4" name="Slide Number Placeholder 3"/>
          <p:cNvSpPr>
            <a:spLocks noGrp="1"/>
          </p:cNvSpPr>
          <p:nvPr>
            <p:ph type="sldNum" sz="quarter" idx="12"/>
          </p:nvPr>
        </p:nvSpPr>
        <p:spPr/>
        <p:txBody>
          <a:bodyPr/>
          <a:lstStyle/>
          <a:p>
            <a:fld id="{9DEE04EE-1C18-47D6-9A06-42DFFBAB94ED}" type="slidenum">
              <a:rPr lang="th-TH" smtClean="0"/>
              <a:t>6</a:t>
            </a:fld>
            <a:endParaRPr lang="th-TH"/>
          </a:p>
        </p:txBody>
      </p:sp>
      <p:pic>
        <p:nvPicPr>
          <p:cNvPr id="8" name="Picture 7">
            <a:extLst>
              <a:ext uri="{FF2B5EF4-FFF2-40B4-BE49-F238E27FC236}">
                <a16:creationId xmlns:a16="http://schemas.microsoft.com/office/drawing/2014/main" id="{0B2E895B-44CA-BFBE-BA38-C092E026D456}"/>
              </a:ext>
            </a:extLst>
          </p:cNvPr>
          <p:cNvPicPr>
            <a:picLocks noChangeAspect="1"/>
          </p:cNvPicPr>
          <p:nvPr/>
        </p:nvPicPr>
        <p:blipFill>
          <a:blip r:embed="rId2"/>
          <a:stretch>
            <a:fillRect/>
          </a:stretch>
        </p:blipFill>
        <p:spPr>
          <a:xfrm>
            <a:off x="85819" y="1694663"/>
            <a:ext cx="6429375" cy="4648200"/>
          </a:xfrm>
          <a:prstGeom prst="rect">
            <a:avLst/>
          </a:prstGeom>
        </p:spPr>
      </p:pic>
      <p:pic>
        <p:nvPicPr>
          <p:cNvPr id="5" name="Picture 4">
            <a:extLst>
              <a:ext uri="{FF2B5EF4-FFF2-40B4-BE49-F238E27FC236}">
                <a16:creationId xmlns:a16="http://schemas.microsoft.com/office/drawing/2014/main" id="{36BCB502-A23C-8D5D-C97C-443E13F2AFAD}"/>
              </a:ext>
            </a:extLst>
          </p:cNvPr>
          <p:cNvPicPr>
            <a:picLocks noChangeAspect="1"/>
          </p:cNvPicPr>
          <p:nvPr/>
        </p:nvPicPr>
        <p:blipFill>
          <a:blip r:embed="rId3"/>
          <a:stretch>
            <a:fillRect/>
          </a:stretch>
        </p:blipFill>
        <p:spPr>
          <a:xfrm>
            <a:off x="5004048" y="2636912"/>
            <a:ext cx="3766101" cy="1113632"/>
          </a:xfrm>
          <a:prstGeom prst="rect">
            <a:avLst/>
          </a:prstGeom>
        </p:spPr>
      </p:pic>
    </p:spTree>
    <p:extLst>
      <p:ext uri="{BB962C8B-B14F-4D97-AF65-F5344CB8AC3E}">
        <p14:creationId xmlns:p14="http://schemas.microsoft.com/office/powerpoint/2010/main" val="25387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0070C0"/>
                </a:solidFill>
              </a:rPr>
              <a:t>Limit characteristics to prevent </a:t>
            </a:r>
            <a:br>
              <a:rPr lang="en-GB" b="1" dirty="0">
                <a:solidFill>
                  <a:srgbClr val="0070C0"/>
                </a:solidFill>
              </a:rPr>
            </a:br>
            <a:r>
              <a:rPr lang="en-GB" b="1" dirty="0">
                <a:solidFill>
                  <a:srgbClr val="0070C0"/>
                </a:solidFill>
              </a:rPr>
              <a:t>overengineering</a:t>
            </a:r>
            <a:endParaRPr lang="th-TH" b="1" dirty="0">
              <a:solidFill>
                <a:srgbClr val="0070C0"/>
              </a:solidFill>
            </a:endParaRPr>
          </a:p>
        </p:txBody>
      </p:sp>
      <p:sp>
        <p:nvSpPr>
          <p:cNvPr id="4" name="Slide Number Placeholder 3"/>
          <p:cNvSpPr>
            <a:spLocks noGrp="1"/>
          </p:cNvSpPr>
          <p:nvPr>
            <p:ph type="sldNum" sz="quarter" idx="12"/>
          </p:nvPr>
        </p:nvSpPr>
        <p:spPr/>
        <p:txBody>
          <a:bodyPr/>
          <a:lstStyle/>
          <a:p>
            <a:fld id="{9DEE04EE-1C18-47D6-9A06-42DFFBAB94ED}" type="slidenum">
              <a:rPr lang="th-TH" smtClean="0"/>
              <a:t>7</a:t>
            </a:fld>
            <a:endParaRPr lang="th-TH"/>
          </a:p>
        </p:txBody>
      </p:sp>
      <p:pic>
        <p:nvPicPr>
          <p:cNvPr id="8" name="Picture 7">
            <a:extLst>
              <a:ext uri="{FF2B5EF4-FFF2-40B4-BE49-F238E27FC236}">
                <a16:creationId xmlns:a16="http://schemas.microsoft.com/office/drawing/2014/main" id="{0B2E895B-44CA-BFBE-BA38-C092E026D456}"/>
              </a:ext>
            </a:extLst>
          </p:cNvPr>
          <p:cNvPicPr>
            <a:picLocks noChangeAspect="1"/>
          </p:cNvPicPr>
          <p:nvPr/>
        </p:nvPicPr>
        <p:blipFill>
          <a:blip r:embed="rId2"/>
          <a:stretch>
            <a:fillRect/>
          </a:stretch>
        </p:blipFill>
        <p:spPr>
          <a:xfrm>
            <a:off x="1979712" y="1373759"/>
            <a:ext cx="4776676" cy="3453359"/>
          </a:xfrm>
          <a:prstGeom prst="rect">
            <a:avLst/>
          </a:prstGeom>
        </p:spPr>
      </p:pic>
      <p:sp>
        <p:nvSpPr>
          <p:cNvPr id="6" name="TextBox 5">
            <a:extLst>
              <a:ext uri="{FF2B5EF4-FFF2-40B4-BE49-F238E27FC236}">
                <a16:creationId xmlns:a16="http://schemas.microsoft.com/office/drawing/2014/main" id="{CCC1E28B-DE9B-45DF-7A5F-A9EF40878096}"/>
              </a:ext>
            </a:extLst>
          </p:cNvPr>
          <p:cNvSpPr txBox="1"/>
          <p:nvPr/>
        </p:nvSpPr>
        <p:spPr>
          <a:xfrm>
            <a:off x="0" y="5015208"/>
            <a:ext cx="9036496" cy="1938992"/>
          </a:xfrm>
          <a:prstGeom prst="rect">
            <a:avLst/>
          </a:prstGeom>
          <a:noFill/>
        </p:spPr>
        <p:txBody>
          <a:bodyPr wrap="square">
            <a:spAutoFit/>
          </a:bodyPr>
          <a:lstStyle/>
          <a:p>
            <a:r>
              <a:rPr lang="en-GB" sz="2400" b="1" dirty="0">
                <a:solidFill>
                  <a:srgbClr val="FF0000"/>
                </a:solidFill>
              </a:rPr>
              <a:t>Overengineering</a:t>
            </a:r>
            <a:r>
              <a:rPr lang="en-GB" sz="2400" dirty="0"/>
              <a:t> supports too many architectural characteristics and complicates the overall design to little or no benefit </a:t>
            </a:r>
          </a:p>
          <a:p>
            <a:endParaRPr lang="en-GB" sz="2400" dirty="0"/>
          </a:p>
          <a:p>
            <a:r>
              <a:rPr lang="en-GB" sz="2400" dirty="0"/>
              <a:t>Knowing </a:t>
            </a:r>
            <a:r>
              <a:rPr lang="en-GB" sz="2400" b="1" dirty="0">
                <a:solidFill>
                  <a:srgbClr val="FF0000"/>
                </a:solidFill>
              </a:rPr>
              <a:t>which architectural characteristics are critical or important to application success</a:t>
            </a:r>
            <a:r>
              <a:rPr lang="en-GB" sz="2400" dirty="0"/>
              <a:t> acts as a filtering tool</a:t>
            </a:r>
          </a:p>
        </p:txBody>
      </p:sp>
    </p:spTree>
    <p:extLst>
      <p:ext uri="{BB962C8B-B14F-4D97-AF65-F5344CB8AC3E}">
        <p14:creationId xmlns:p14="http://schemas.microsoft.com/office/powerpoint/2010/main" val="181472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64488" cy="1143000"/>
          </a:xfrm>
        </p:spPr>
        <p:txBody>
          <a:bodyPr>
            <a:normAutofit fontScale="90000"/>
          </a:bodyPr>
          <a:lstStyle/>
          <a:p>
            <a:r>
              <a:rPr lang="en-GB" b="1" dirty="0">
                <a:solidFill>
                  <a:srgbClr val="0070C0"/>
                </a:solidFill>
              </a:rPr>
              <a:t>Consider explicit and implicit capabilities</a:t>
            </a:r>
          </a:p>
        </p:txBody>
      </p:sp>
      <p:sp>
        <p:nvSpPr>
          <p:cNvPr id="4" name="Slide Number Placeholder 3"/>
          <p:cNvSpPr>
            <a:spLocks noGrp="1"/>
          </p:cNvSpPr>
          <p:nvPr>
            <p:ph type="sldNum" sz="quarter" idx="12"/>
          </p:nvPr>
        </p:nvSpPr>
        <p:spPr/>
        <p:txBody>
          <a:bodyPr/>
          <a:lstStyle/>
          <a:p>
            <a:fld id="{9DEE04EE-1C18-47D6-9A06-42DFFBAB94ED}" type="slidenum">
              <a:rPr lang="th-TH" smtClean="0"/>
              <a:t>8</a:t>
            </a:fld>
            <a:endParaRPr lang="th-TH"/>
          </a:p>
        </p:txBody>
      </p:sp>
      <p:pic>
        <p:nvPicPr>
          <p:cNvPr id="8" name="Picture 7">
            <a:extLst>
              <a:ext uri="{FF2B5EF4-FFF2-40B4-BE49-F238E27FC236}">
                <a16:creationId xmlns:a16="http://schemas.microsoft.com/office/drawing/2014/main" id="{0B2E895B-44CA-BFBE-BA38-C092E026D456}"/>
              </a:ext>
            </a:extLst>
          </p:cNvPr>
          <p:cNvPicPr>
            <a:picLocks noChangeAspect="1"/>
          </p:cNvPicPr>
          <p:nvPr/>
        </p:nvPicPr>
        <p:blipFill>
          <a:blip r:embed="rId2"/>
          <a:stretch>
            <a:fillRect/>
          </a:stretch>
        </p:blipFill>
        <p:spPr>
          <a:xfrm>
            <a:off x="1556978" y="2498503"/>
            <a:ext cx="6030043" cy="4359497"/>
          </a:xfrm>
          <a:prstGeom prst="rect">
            <a:avLst/>
          </a:prstGeom>
        </p:spPr>
      </p:pic>
      <p:sp>
        <p:nvSpPr>
          <p:cNvPr id="5" name="TextBox 4">
            <a:extLst>
              <a:ext uri="{FF2B5EF4-FFF2-40B4-BE49-F238E27FC236}">
                <a16:creationId xmlns:a16="http://schemas.microsoft.com/office/drawing/2014/main" id="{9072C195-233C-441E-2A65-6F6A347CFDD4}"/>
              </a:ext>
            </a:extLst>
          </p:cNvPr>
          <p:cNvSpPr txBox="1"/>
          <p:nvPr/>
        </p:nvSpPr>
        <p:spPr>
          <a:xfrm>
            <a:off x="179512" y="1268760"/>
            <a:ext cx="8784976" cy="954107"/>
          </a:xfrm>
          <a:prstGeom prst="rect">
            <a:avLst/>
          </a:prstGeom>
          <a:noFill/>
        </p:spPr>
        <p:txBody>
          <a:bodyPr wrap="square">
            <a:spAutoFit/>
          </a:bodyPr>
          <a:lstStyle/>
          <a:p>
            <a:r>
              <a:rPr lang="en-GB" dirty="0">
                <a:solidFill>
                  <a:srgbClr val="FF0000"/>
                </a:solidFill>
              </a:rPr>
              <a:t>Explicit</a:t>
            </a:r>
            <a:r>
              <a:rPr lang="en-GB" dirty="0"/>
              <a:t>—stated clearly</a:t>
            </a:r>
          </a:p>
          <a:p>
            <a:r>
              <a:rPr lang="en-GB" dirty="0">
                <a:solidFill>
                  <a:srgbClr val="FF0000"/>
                </a:solidFill>
              </a:rPr>
              <a:t>Implicit</a:t>
            </a:r>
            <a:r>
              <a:rPr lang="en-GB" dirty="0"/>
              <a:t>—assumed based on context or other knowledge</a:t>
            </a:r>
          </a:p>
        </p:txBody>
      </p:sp>
      <p:sp>
        <p:nvSpPr>
          <p:cNvPr id="10" name="TextBox 9">
            <a:extLst>
              <a:ext uri="{FF2B5EF4-FFF2-40B4-BE49-F238E27FC236}">
                <a16:creationId xmlns:a16="http://schemas.microsoft.com/office/drawing/2014/main" id="{5139BD46-A4BE-4F04-11DB-FCA4FFFC7701}"/>
              </a:ext>
            </a:extLst>
          </p:cNvPr>
          <p:cNvSpPr txBox="1"/>
          <p:nvPr/>
        </p:nvSpPr>
        <p:spPr>
          <a:xfrm>
            <a:off x="683568" y="2507046"/>
            <a:ext cx="2653457" cy="2677656"/>
          </a:xfrm>
          <a:prstGeom prst="rect">
            <a:avLst/>
          </a:prstGeom>
          <a:noFill/>
        </p:spPr>
        <p:txBody>
          <a:bodyPr wrap="square">
            <a:spAutoFit/>
          </a:bodyPr>
          <a:lstStyle/>
          <a:p>
            <a:r>
              <a:rPr lang="en-GB" dirty="0"/>
              <a:t>We must support </a:t>
            </a:r>
          </a:p>
          <a:p>
            <a:r>
              <a:rPr lang="en-GB" dirty="0"/>
              <a:t>thousands of users during lunch period ! (</a:t>
            </a:r>
            <a:r>
              <a:rPr lang="en-GB" dirty="0">
                <a:solidFill>
                  <a:srgbClr val="FF0000"/>
                </a:solidFill>
              </a:rPr>
              <a:t>Elasticity</a:t>
            </a:r>
            <a:r>
              <a:rPr lang="en-GB" dirty="0"/>
              <a:t>)</a:t>
            </a:r>
          </a:p>
        </p:txBody>
      </p:sp>
      <p:sp>
        <p:nvSpPr>
          <p:cNvPr id="12" name="TextBox 11">
            <a:extLst>
              <a:ext uri="{FF2B5EF4-FFF2-40B4-BE49-F238E27FC236}">
                <a16:creationId xmlns:a16="http://schemas.microsoft.com/office/drawing/2014/main" id="{B8ED0B46-7C14-6F55-FDEC-1B2D5D16DC0F}"/>
              </a:ext>
            </a:extLst>
          </p:cNvPr>
          <p:cNvSpPr txBox="1"/>
          <p:nvPr/>
        </p:nvSpPr>
        <p:spPr>
          <a:xfrm>
            <a:off x="5806977" y="2527357"/>
            <a:ext cx="2653454" cy="1384995"/>
          </a:xfrm>
          <a:prstGeom prst="rect">
            <a:avLst/>
          </a:prstGeom>
          <a:noFill/>
        </p:spPr>
        <p:txBody>
          <a:bodyPr wrap="square">
            <a:spAutoFit/>
          </a:bodyPr>
          <a:lstStyle/>
          <a:p>
            <a:r>
              <a:rPr lang="en-GB" dirty="0"/>
              <a:t>We need to </a:t>
            </a:r>
          </a:p>
          <a:p>
            <a:r>
              <a:rPr lang="en-GB" dirty="0"/>
              <a:t>protect the </a:t>
            </a:r>
          </a:p>
          <a:p>
            <a:r>
              <a:rPr lang="en-GB" b="1" dirty="0">
                <a:solidFill>
                  <a:srgbClr val="FF0000"/>
                </a:solidFill>
              </a:rPr>
              <a:t>privacy</a:t>
            </a:r>
            <a:r>
              <a:rPr lang="en-GB" dirty="0"/>
              <a:t> of users.</a:t>
            </a:r>
          </a:p>
        </p:txBody>
      </p:sp>
    </p:spTree>
    <p:extLst>
      <p:ext uri="{BB962C8B-B14F-4D97-AF65-F5344CB8AC3E}">
        <p14:creationId xmlns:p14="http://schemas.microsoft.com/office/powerpoint/2010/main" val="286324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64488" cy="1143000"/>
          </a:xfrm>
        </p:spPr>
        <p:txBody>
          <a:bodyPr>
            <a:normAutofit fontScale="90000"/>
          </a:bodyPr>
          <a:lstStyle/>
          <a:p>
            <a:r>
              <a:rPr lang="en-GB" b="1" dirty="0">
                <a:solidFill>
                  <a:srgbClr val="0070C0"/>
                </a:solidFill>
              </a:rPr>
              <a:t>Consider explicit and implicit capabilities</a:t>
            </a:r>
          </a:p>
        </p:txBody>
      </p:sp>
      <p:sp>
        <p:nvSpPr>
          <p:cNvPr id="4" name="Slide Number Placeholder 3"/>
          <p:cNvSpPr>
            <a:spLocks noGrp="1"/>
          </p:cNvSpPr>
          <p:nvPr>
            <p:ph type="sldNum" sz="quarter" idx="12"/>
          </p:nvPr>
        </p:nvSpPr>
        <p:spPr/>
        <p:txBody>
          <a:bodyPr/>
          <a:lstStyle/>
          <a:p>
            <a:fld id="{9DEE04EE-1C18-47D6-9A06-42DFFBAB94ED}" type="slidenum">
              <a:rPr lang="th-TH" smtClean="0"/>
              <a:t>9</a:t>
            </a:fld>
            <a:endParaRPr lang="th-TH"/>
          </a:p>
        </p:txBody>
      </p:sp>
      <p:pic>
        <p:nvPicPr>
          <p:cNvPr id="8" name="Picture 7">
            <a:extLst>
              <a:ext uri="{FF2B5EF4-FFF2-40B4-BE49-F238E27FC236}">
                <a16:creationId xmlns:a16="http://schemas.microsoft.com/office/drawing/2014/main" id="{0B2E895B-44CA-BFBE-BA38-C092E026D456}"/>
              </a:ext>
            </a:extLst>
          </p:cNvPr>
          <p:cNvPicPr>
            <a:picLocks noChangeAspect="1"/>
          </p:cNvPicPr>
          <p:nvPr/>
        </p:nvPicPr>
        <p:blipFill>
          <a:blip r:embed="rId2"/>
          <a:stretch>
            <a:fillRect/>
          </a:stretch>
        </p:blipFill>
        <p:spPr>
          <a:xfrm>
            <a:off x="1475656" y="2511918"/>
            <a:ext cx="6030043" cy="4359497"/>
          </a:xfrm>
          <a:prstGeom prst="rect">
            <a:avLst/>
          </a:prstGeom>
        </p:spPr>
      </p:pic>
      <p:sp>
        <p:nvSpPr>
          <p:cNvPr id="5" name="TextBox 4">
            <a:extLst>
              <a:ext uri="{FF2B5EF4-FFF2-40B4-BE49-F238E27FC236}">
                <a16:creationId xmlns:a16="http://schemas.microsoft.com/office/drawing/2014/main" id="{9072C195-233C-441E-2A65-6F6A347CFDD4}"/>
              </a:ext>
            </a:extLst>
          </p:cNvPr>
          <p:cNvSpPr txBox="1"/>
          <p:nvPr/>
        </p:nvSpPr>
        <p:spPr>
          <a:xfrm>
            <a:off x="179512" y="1268760"/>
            <a:ext cx="8784976" cy="954107"/>
          </a:xfrm>
          <a:prstGeom prst="rect">
            <a:avLst/>
          </a:prstGeom>
          <a:noFill/>
        </p:spPr>
        <p:txBody>
          <a:bodyPr wrap="square">
            <a:spAutoFit/>
          </a:bodyPr>
          <a:lstStyle/>
          <a:p>
            <a:r>
              <a:rPr lang="en-GB" dirty="0">
                <a:solidFill>
                  <a:srgbClr val="FF0000"/>
                </a:solidFill>
              </a:rPr>
              <a:t>Explicit</a:t>
            </a:r>
            <a:r>
              <a:rPr lang="en-GB" dirty="0"/>
              <a:t>—stated clearly</a:t>
            </a:r>
          </a:p>
          <a:p>
            <a:r>
              <a:rPr lang="en-GB" dirty="0">
                <a:solidFill>
                  <a:srgbClr val="FF0000"/>
                </a:solidFill>
              </a:rPr>
              <a:t>Implicit</a:t>
            </a:r>
            <a:r>
              <a:rPr lang="en-GB" dirty="0"/>
              <a:t>—assumed based on context or other knowledge</a:t>
            </a:r>
          </a:p>
        </p:txBody>
      </p:sp>
      <p:sp>
        <p:nvSpPr>
          <p:cNvPr id="7" name="Rectangle 6">
            <a:extLst>
              <a:ext uri="{FF2B5EF4-FFF2-40B4-BE49-F238E27FC236}">
                <a16:creationId xmlns:a16="http://schemas.microsoft.com/office/drawing/2014/main" id="{AC58DED5-C868-A9DA-26D8-2B118EB521F6}"/>
              </a:ext>
            </a:extLst>
          </p:cNvPr>
          <p:cNvSpPr/>
          <p:nvPr/>
        </p:nvSpPr>
        <p:spPr>
          <a:xfrm>
            <a:off x="619050" y="3065474"/>
            <a:ext cx="2088232" cy="1569660"/>
          </a:xfrm>
          <a:prstGeom prst="rect">
            <a:avLst/>
          </a:prstGeom>
          <a:solidFill>
            <a:schemeClr val="accent1">
              <a:lumMod val="20000"/>
              <a:lumOff val="80000"/>
            </a:schemeClr>
          </a:solidFill>
        </p:spPr>
        <p:txBody>
          <a:bodyPr wrap="square">
            <a:spAutoFit/>
          </a:bodyPr>
          <a:lstStyle/>
          <a:p>
            <a:r>
              <a:rPr lang="en-US" sz="2400" dirty="0">
                <a:solidFill>
                  <a:srgbClr val="FF0000"/>
                </a:solidFill>
              </a:rPr>
              <a:t>Explicit</a:t>
            </a:r>
            <a:r>
              <a:rPr lang="en-US" sz="2400" dirty="0"/>
              <a:t>  ACs  appear in requirements documents</a:t>
            </a:r>
            <a:endParaRPr lang="th-TH" sz="2400" dirty="0"/>
          </a:p>
        </p:txBody>
      </p:sp>
      <p:sp>
        <p:nvSpPr>
          <p:cNvPr id="9" name="Rectangle 8">
            <a:extLst>
              <a:ext uri="{FF2B5EF4-FFF2-40B4-BE49-F238E27FC236}">
                <a16:creationId xmlns:a16="http://schemas.microsoft.com/office/drawing/2014/main" id="{E31D2174-78F5-C787-2D94-2127F4659D3F}"/>
              </a:ext>
            </a:extLst>
          </p:cNvPr>
          <p:cNvSpPr/>
          <p:nvPr/>
        </p:nvSpPr>
        <p:spPr>
          <a:xfrm>
            <a:off x="6436720" y="2201470"/>
            <a:ext cx="2664296" cy="3046988"/>
          </a:xfrm>
          <a:prstGeom prst="rect">
            <a:avLst/>
          </a:prstGeom>
          <a:solidFill>
            <a:schemeClr val="accent1">
              <a:lumMod val="20000"/>
              <a:lumOff val="80000"/>
            </a:schemeClr>
          </a:solidFill>
        </p:spPr>
        <p:txBody>
          <a:bodyPr wrap="square">
            <a:spAutoFit/>
          </a:bodyPr>
          <a:lstStyle/>
          <a:p>
            <a:r>
              <a:rPr lang="en-US" sz="2400" dirty="0">
                <a:solidFill>
                  <a:srgbClr val="FF0000"/>
                </a:solidFill>
              </a:rPr>
              <a:t>Implicit</a:t>
            </a:r>
            <a:r>
              <a:rPr lang="en-US" sz="2400" dirty="0"/>
              <a:t> ACs  (such as availability, reliability, and security) </a:t>
            </a:r>
            <a:r>
              <a:rPr lang="en-US" sz="2400" dirty="0">
                <a:solidFill>
                  <a:srgbClr val="FF0000"/>
                </a:solidFill>
              </a:rPr>
              <a:t>rarely</a:t>
            </a:r>
            <a:r>
              <a:rPr lang="en-US" sz="2400" dirty="0"/>
              <a:t> appear in requirements, yet they’re necessary for project success.  </a:t>
            </a:r>
            <a:endParaRPr lang="th-TH" sz="2400" dirty="0"/>
          </a:p>
        </p:txBody>
      </p:sp>
    </p:spTree>
    <p:extLst>
      <p:ext uri="{BB962C8B-B14F-4D97-AF65-F5344CB8AC3E}">
        <p14:creationId xmlns:p14="http://schemas.microsoft.com/office/powerpoint/2010/main" val="3925278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19327</TotalTime>
  <Words>963</Words>
  <Application>Microsoft Office PowerPoint</Application>
  <PresentationFormat>On-screen Show (4:3)</PresentationFormat>
  <Paragraphs>124</Paragraphs>
  <Slides>21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Software Design and Architecture</vt:lpstr>
      <vt:lpstr>Scalability and Elasticity </vt:lpstr>
      <vt:lpstr>Impact of Scalability and Elasticity on Modularity </vt:lpstr>
      <vt:lpstr>Architectural Characteristics</vt:lpstr>
      <vt:lpstr>Characteristics are nondomain design  considerations</vt:lpstr>
      <vt:lpstr> Characteristics influence architectural  structure</vt:lpstr>
      <vt:lpstr>Limit characteristics to prevent  overengineering</vt:lpstr>
      <vt:lpstr>Consider explicit and implicit capabilities</vt:lpstr>
      <vt:lpstr>Consider explicit and implicit capabilities</vt:lpstr>
      <vt:lpstr>Some Architecture Characteristics </vt:lpstr>
      <vt:lpstr>Categories of Architecture Characteristics</vt:lpstr>
      <vt:lpstr>Operational architecture characteristics </vt:lpstr>
      <vt:lpstr>Process architecture characteristics </vt:lpstr>
      <vt:lpstr>Structural architecture characteristics </vt:lpstr>
      <vt:lpstr>Cross-Cutting architecture characteristics </vt:lpstr>
      <vt:lpstr>Structural considerations for an architecture</vt:lpstr>
      <vt:lpstr>Logical architecture components </vt:lpstr>
      <vt:lpstr>Logical architecture components </vt:lpstr>
      <vt:lpstr>Limit characteristics to prevent  overengineering</vt:lpstr>
      <vt:lpstr>Trade-Offs and Least Worst Architecture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and Architecture</dc:title>
  <dc:creator>boonjv</dc:creator>
  <cp:lastModifiedBy>Veera Boonjing</cp:lastModifiedBy>
  <cp:revision>215</cp:revision>
  <dcterms:created xsi:type="dcterms:W3CDTF">2015-01-04T08:11:00Z</dcterms:created>
  <dcterms:modified xsi:type="dcterms:W3CDTF">2024-07-15T11:32:32Z</dcterms:modified>
</cp:coreProperties>
</file>