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97" r:id="rId3"/>
    <p:sldId id="396" r:id="rId4"/>
    <p:sldId id="298" r:id="rId5"/>
    <p:sldId id="341" r:id="rId6"/>
    <p:sldId id="342" r:id="rId7"/>
    <p:sldId id="344" r:id="rId8"/>
    <p:sldId id="345" r:id="rId9"/>
    <p:sldId id="346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57" r:id="rId18"/>
    <p:sldId id="358" r:id="rId19"/>
    <p:sldId id="362" r:id="rId20"/>
    <p:sldId id="364" r:id="rId21"/>
    <p:sldId id="373" r:id="rId22"/>
    <p:sldId id="374" r:id="rId23"/>
    <p:sldId id="375" r:id="rId24"/>
    <p:sldId id="376" r:id="rId25"/>
    <p:sldId id="377" r:id="rId26"/>
    <p:sldId id="365" r:id="rId27"/>
    <p:sldId id="378" r:id="rId28"/>
    <p:sldId id="379" r:id="rId29"/>
    <p:sldId id="380" r:id="rId30"/>
    <p:sldId id="381" r:id="rId31"/>
    <p:sldId id="385" r:id="rId32"/>
    <p:sldId id="383" r:id="rId33"/>
    <p:sldId id="384" r:id="rId34"/>
    <p:sldId id="386" r:id="rId35"/>
    <p:sldId id="387" r:id="rId36"/>
    <p:sldId id="388" r:id="rId37"/>
    <p:sldId id="389" r:id="rId38"/>
    <p:sldId id="390" r:id="rId39"/>
    <p:sldId id="367" r:id="rId40"/>
    <p:sldId id="399" r:id="rId41"/>
    <p:sldId id="371" r:id="rId42"/>
    <p:sldId id="392" r:id="rId43"/>
    <p:sldId id="393" r:id="rId44"/>
    <p:sldId id="395" r:id="rId4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15/07/67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15/07/67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15/07/67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15/07/67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15/07/67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15/07/67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15/07/67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15/07/67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15/07/67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15/07/67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15/07/67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15/07/67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15/07/67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The Decorator Pattern and </a:t>
            </a:r>
          </a:p>
          <a:p>
            <a:r>
              <a:rPr lang="en-US" b="1" dirty="0">
                <a:solidFill>
                  <a:srgbClr val="0070C0"/>
                </a:solidFill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“Wrap” bagels with decorators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81125"/>
            <a:ext cx="75914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4365104"/>
            <a:ext cx="885698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/>
              <a:t>Bagel bagel = new Egg(new Chreamcheese(new Plain())); </a:t>
            </a:r>
          </a:p>
          <a:p>
            <a:r>
              <a:rPr lang="da-DK" dirty="0"/>
              <a:t>System.out.println(" price: " + </a:t>
            </a:r>
            <a:r>
              <a:rPr lang="da-DK" b="1" dirty="0">
                <a:solidFill>
                  <a:srgbClr val="FF0000"/>
                </a:solidFill>
              </a:rPr>
              <a:t>bagel.cost() </a:t>
            </a:r>
            <a:r>
              <a:rPr lang="da-DK" dirty="0"/>
              <a:t>+ " dollars\n"); </a:t>
            </a:r>
          </a:p>
        </p:txBody>
      </p:sp>
    </p:spTree>
    <p:extLst>
      <p:ext uri="{BB962C8B-B14F-4D97-AF65-F5344CB8AC3E}">
        <p14:creationId xmlns:p14="http://schemas.microsoft.com/office/powerpoint/2010/main" val="260257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Delegation</a:t>
            </a:r>
            <a:r>
              <a:rPr lang="en-US" sz="4000" b="1" dirty="0"/>
              <a:t> to access behavior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33613"/>
            <a:ext cx="2809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67063" y="1700808"/>
            <a:ext cx="5447991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1.egg.cost() </a:t>
            </a:r>
          </a:p>
          <a:p>
            <a:r>
              <a:rPr lang="en-US" sz="4000" dirty="0"/>
              <a:t>2.egg calls </a:t>
            </a:r>
            <a:r>
              <a:rPr lang="en-US" sz="4000" dirty="0" err="1"/>
              <a:t>CC.cost</a:t>
            </a:r>
            <a:r>
              <a:rPr lang="en-US" sz="4000" dirty="0"/>
              <a:t>() </a:t>
            </a:r>
          </a:p>
          <a:p>
            <a:r>
              <a:rPr lang="en-US" sz="4000" dirty="0"/>
              <a:t>3.CC calls </a:t>
            </a:r>
            <a:r>
              <a:rPr lang="en-US" sz="4000" dirty="0" err="1"/>
              <a:t>plain.cost</a:t>
            </a:r>
            <a:r>
              <a:rPr lang="en-US" sz="4000" dirty="0"/>
              <a:t>() </a:t>
            </a:r>
          </a:p>
          <a:p>
            <a:r>
              <a:rPr lang="en-US" sz="4000" dirty="0"/>
              <a:t>4.plain 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</a:t>
            </a:r>
          </a:p>
          <a:p>
            <a:r>
              <a:rPr lang="en-US" sz="4000" dirty="0"/>
              <a:t>5.CC 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+ 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 </a:t>
            </a:r>
          </a:p>
          <a:p>
            <a:r>
              <a:rPr lang="en-US" sz="4000" dirty="0"/>
              <a:t>6.Egg returns $</a:t>
            </a:r>
            <a:r>
              <a:rPr lang="en-US" sz="4000" dirty="0">
                <a:solidFill>
                  <a:srgbClr val="FF0000"/>
                </a:solidFill>
              </a:rPr>
              <a:t>egg</a:t>
            </a:r>
            <a:r>
              <a:rPr lang="en-US" sz="4000" dirty="0"/>
              <a:t> + ($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+$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)</a:t>
            </a:r>
            <a:endParaRPr lang="th-TH" sz="4000" dirty="0"/>
          </a:p>
        </p:txBody>
      </p:sp>
      <p:sp>
        <p:nvSpPr>
          <p:cNvPr id="5" name="Rectangle 4"/>
          <p:cNvSpPr/>
          <p:nvPr/>
        </p:nvSpPr>
        <p:spPr>
          <a:xfrm>
            <a:off x="1259632" y="935722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rgbClr val="0070C0"/>
                </a:solidFill>
              </a:rPr>
              <a:t>new Egg(new Chreamcheese(new Plain()));</a:t>
            </a:r>
            <a:endParaRPr lang="th-T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4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Properties of Decorators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75823" y="1196752"/>
            <a:ext cx="806489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We have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Decorators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Decorators</a:t>
            </a:r>
            <a:r>
              <a:rPr lang="en-US" b="1" dirty="0"/>
              <a:t> have the </a:t>
            </a:r>
            <a:r>
              <a:rPr lang="en-US" b="1" dirty="0">
                <a:solidFill>
                  <a:srgbClr val="FF0000"/>
                </a:solidFill>
              </a:rPr>
              <a:t>same </a:t>
            </a:r>
            <a:r>
              <a:rPr lang="en-US" b="1" dirty="0" err="1">
                <a:solidFill>
                  <a:srgbClr val="FF0000"/>
                </a:solidFill>
              </a:rPr>
              <a:t>supertype</a:t>
            </a:r>
            <a:r>
              <a:rPr lang="en-US" b="1" dirty="0"/>
              <a:t> as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b="1" dirty="0"/>
              <a:t> they decorate.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  <a:r>
              <a:rPr lang="en-US" b="1" dirty="0"/>
              <a:t> around </a:t>
            </a:r>
            <a:r>
              <a:rPr lang="en-US" b="1" u="sng" dirty="0">
                <a:solidFill>
                  <a:srgbClr val="FF0000"/>
                </a:solidFill>
              </a:rPr>
              <a:t>a decorated object </a:t>
            </a:r>
            <a:r>
              <a:rPr lang="en-US" b="1" dirty="0"/>
              <a:t>instead of the original.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The Decorator adds it’s own behavior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b="1" dirty="0"/>
              <a:t> delegating to the object it decorates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Objects can be decorated dynamically at runtime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9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85888"/>
            <a:ext cx="70961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84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Decorator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5888"/>
            <a:ext cx="73723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04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33500"/>
            <a:ext cx="6810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3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443841"/>
            <a:ext cx="8208912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BagelStore</a:t>
            </a:r>
            <a:r>
              <a:rPr lang="en-US" dirty="0"/>
              <a:t> { </a:t>
            </a:r>
          </a:p>
          <a:p>
            <a:pPr lvl="1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lvl="2"/>
            <a:r>
              <a:rPr lang="en-US" dirty="0"/>
              <a:t>Bagel </a:t>
            </a:r>
            <a:r>
              <a:rPr lang="en-US" dirty="0" err="1"/>
              <a:t>bagel</a:t>
            </a:r>
            <a:r>
              <a:rPr lang="en-US" dirty="0"/>
              <a:t> = new Plain(); </a:t>
            </a:r>
          </a:p>
          <a:p>
            <a:pPr lvl="2"/>
            <a:r>
              <a:rPr lang="en-US" dirty="0"/>
              <a:t>bagel = new </a:t>
            </a:r>
            <a:r>
              <a:rPr lang="en-US" dirty="0" err="1"/>
              <a:t>Chreamcheese</a:t>
            </a:r>
            <a:r>
              <a:rPr lang="en-US" dirty="0"/>
              <a:t>(bagel); </a:t>
            </a:r>
          </a:p>
          <a:p>
            <a:pPr lvl="2"/>
            <a:r>
              <a:rPr lang="en-US" dirty="0"/>
              <a:t>bagel = new Egg(bagel); 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bagel.getDescription</a:t>
            </a:r>
            <a:r>
              <a:rPr lang="en-US" dirty="0"/>
              <a:t>() + " price: " + </a:t>
            </a:r>
            <a:r>
              <a:rPr lang="en-US" dirty="0" err="1"/>
              <a:t>bagel.cost</a:t>
            </a:r>
            <a:r>
              <a:rPr lang="en-US" dirty="0"/>
              <a:t>() + " dollars\n"); </a:t>
            </a:r>
          </a:p>
          <a:p>
            <a:r>
              <a:rPr lang="en-US" dirty="0"/>
              <a:t>} 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215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Bagel {</a:t>
            </a:r>
          </a:p>
          <a:p>
            <a:pPr lvl="1"/>
            <a:r>
              <a:rPr lang="en-US" dirty="0"/>
              <a:t>String description = "unknown Bagel";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getDescription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description;</a:t>
            </a:r>
          </a:p>
          <a:p>
            <a:pPr lvl="1"/>
            <a:r>
              <a:rPr lang="th-TH" dirty="0"/>
              <a:t>}</a:t>
            </a:r>
            <a:endParaRPr lang="en-US" dirty="0"/>
          </a:p>
          <a:p>
            <a:pPr lvl="1"/>
            <a:r>
              <a:rPr lang="en-US" dirty="0"/>
              <a:t>public abstract double cost();</a:t>
            </a:r>
            <a:endParaRPr lang="th-TH" dirty="0"/>
          </a:p>
          <a:p>
            <a:r>
              <a:rPr lang="th-TH" dirty="0"/>
              <a:t>}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class Plain extends Bagel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Plain()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description = "Plain";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1.00;</a:t>
            </a:r>
          </a:p>
          <a:p>
            <a:r>
              <a:rPr lang="th-TH" dirty="0">
                <a:solidFill>
                  <a:srgbClr val="FF000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89501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Decorator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BagelDecorator</a:t>
            </a:r>
            <a:r>
              <a:rPr lang="en-US" dirty="0"/>
              <a:t> extends Bagel {</a:t>
            </a:r>
          </a:p>
          <a:p>
            <a:pPr lvl="1"/>
            <a:r>
              <a:rPr lang="en-US" dirty="0"/>
              <a:t>public abstract String </a:t>
            </a:r>
            <a:r>
              <a:rPr lang="en-US" dirty="0" err="1"/>
              <a:t>getDescription</a:t>
            </a:r>
            <a:r>
              <a:rPr lang="en-US" dirty="0"/>
              <a:t>();</a:t>
            </a:r>
          </a:p>
          <a:p>
            <a:r>
              <a:rPr lang="th-TH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public class Egg extends </a:t>
            </a:r>
            <a:r>
              <a:rPr lang="en-US" dirty="0" err="1">
                <a:solidFill>
                  <a:srgbClr val="FF0000"/>
                </a:solidFill>
              </a:rPr>
              <a:t>BagelDecorator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Bagel </a:t>
            </a:r>
            <a:r>
              <a:rPr lang="en-US" dirty="0" err="1">
                <a:solidFill>
                  <a:srgbClr val="FF0000"/>
                </a:solidFill>
              </a:rPr>
              <a:t>bagel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Egg(Bagel bagel) {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this.bagel</a:t>
            </a:r>
            <a:r>
              <a:rPr lang="en-US" dirty="0">
                <a:solidFill>
                  <a:srgbClr val="FF0000"/>
                </a:solidFill>
              </a:rPr>
              <a:t>=bagel;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getDescription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bagel.getDescription</a:t>
            </a:r>
            <a:r>
              <a:rPr lang="en-US" dirty="0">
                <a:solidFill>
                  <a:srgbClr val="FF0000"/>
                </a:solidFill>
              </a:rPr>
              <a:t>() + ", Egg";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.50 + </a:t>
            </a:r>
            <a:r>
              <a:rPr lang="en-US" dirty="0" err="1">
                <a:solidFill>
                  <a:srgbClr val="FF0000"/>
                </a:solidFill>
              </a:rPr>
              <a:t>bagel.cost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>
                <a:solidFill>
                  <a:srgbClr val="FF000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2205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Pattern Categories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Behavioral Patterns : </a:t>
            </a:r>
            <a:r>
              <a:rPr lang="en-US" sz="3600" b="1" dirty="0">
                <a:solidFill>
                  <a:srgbClr val="0070C0"/>
                </a:solidFill>
              </a:rPr>
              <a:t>identify common communication patterns between objects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observer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decorator 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0070C0"/>
                </a:solidFill>
              </a:rPr>
              <a:t>Creational Patterns </a:t>
            </a:r>
            <a:r>
              <a:rPr lang="en-US" sz="3600" b="1" dirty="0"/>
              <a:t>: deal with object creation mechanisms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factory method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High-level principles 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Responsibility</a:t>
            </a:r>
          </a:p>
          <a:p>
            <a:r>
              <a:rPr lang="en-US" b="1" dirty="0"/>
              <a:t>‣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pen/Closed</a:t>
            </a:r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b="1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>
                <a:solidFill>
                  <a:srgbClr val="0070C0"/>
                </a:solidFill>
              </a:rPr>
              <a:t>ependency Inversion</a:t>
            </a:r>
          </a:p>
          <a:p>
            <a:endParaRPr lang="en-US" dirty="0"/>
          </a:p>
          <a:p>
            <a:r>
              <a:rPr lang="en-US" b="1" dirty="0"/>
              <a:t>Low-level principles  </a:t>
            </a:r>
          </a:p>
          <a:p>
            <a:r>
              <a:rPr lang="en-US" dirty="0">
                <a:solidFill>
                  <a:srgbClr val="FF0000"/>
                </a:solidFill>
              </a:rPr>
              <a:t>‣ Encapsulate what varies</a:t>
            </a:r>
          </a:p>
          <a:p>
            <a:r>
              <a:rPr lang="en-US" dirty="0">
                <a:solidFill>
                  <a:srgbClr val="FF0000"/>
                </a:solidFill>
              </a:rPr>
              <a:t>‣ Program to interfaces, not implementations</a:t>
            </a:r>
          </a:p>
          <a:p>
            <a:r>
              <a:rPr lang="en-US" dirty="0"/>
              <a:t>‣ Favor composition over inheritance</a:t>
            </a:r>
          </a:p>
          <a:p>
            <a:r>
              <a:rPr lang="en-US" dirty="0"/>
              <a:t>‣ 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The Problem with “new”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5693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Each time we use the “</a:t>
            </a:r>
            <a:r>
              <a:rPr lang="en-US" sz="4000" dirty="0">
                <a:solidFill>
                  <a:srgbClr val="FF0000"/>
                </a:solidFill>
              </a:rPr>
              <a:t>new</a:t>
            </a:r>
            <a:r>
              <a:rPr lang="en-US" sz="4000" dirty="0"/>
              <a:t>” command, we break </a:t>
            </a:r>
            <a:r>
              <a:rPr lang="en-US" sz="4000" b="1" dirty="0">
                <a:solidFill>
                  <a:srgbClr val="FF0000"/>
                </a:solidFill>
              </a:rPr>
              <a:t>encapsulation of type</a:t>
            </a:r>
            <a:endParaRPr lang="en-US" sz="4000" dirty="0"/>
          </a:p>
          <a:p>
            <a:pPr lvl="1"/>
            <a:r>
              <a:rPr lang="en-US" dirty="0"/>
              <a:t>Duck </a:t>
            </a:r>
            <a:r>
              <a:rPr lang="en-US" dirty="0" err="1"/>
              <a:t>duck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DecoyDuck</a:t>
            </a:r>
            <a:r>
              <a:rPr lang="en-US" dirty="0"/>
              <a:t>();</a:t>
            </a:r>
          </a:p>
          <a:p>
            <a:r>
              <a:rPr lang="en-US" sz="4000" dirty="0"/>
              <a:t>Even though our variable uses an “interface”, this code depends on “</a:t>
            </a:r>
            <a:r>
              <a:rPr lang="en-US" sz="4000" dirty="0" err="1"/>
              <a:t>DecoyDuck</a:t>
            </a:r>
            <a:r>
              <a:rPr lang="en-US" sz="4000" dirty="0"/>
              <a:t>”</a:t>
            </a:r>
          </a:p>
          <a:p>
            <a:r>
              <a:rPr lang="en-US" sz="4000" dirty="0">
                <a:solidFill>
                  <a:srgbClr val="0070C0"/>
                </a:solidFill>
              </a:rPr>
              <a:t>Lab 2 Task 2 Example:</a:t>
            </a:r>
          </a:p>
          <a:p>
            <a:pPr lvl="1"/>
            <a:r>
              <a:rPr lang="en-US" sz="2400" dirty="0" err="1"/>
              <a:t>GameCharacter</a:t>
            </a:r>
            <a:r>
              <a:rPr lang="en-US" sz="2400" dirty="0"/>
              <a:t> player1 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GameCharacterSlash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 err="1"/>
              <a:t>GameCharacter</a:t>
            </a:r>
            <a:r>
              <a:rPr lang="en-US" sz="2400" dirty="0"/>
              <a:t> player2 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GameCharacterHendrix</a:t>
            </a:r>
            <a:r>
              <a:rPr lang="en-US" sz="2400" dirty="0"/>
              <a:t>();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89574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Too many </a:t>
            </a:r>
            <a:r>
              <a:rPr lang="en-US" sz="3600" b="1" dirty="0">
                <a:solidFill>
                  <a:srgbClr val="FF0000"/>
                </a:solidFill>
              </a:rPr>
              <a:t>dependencies to concrete classes </a:t>
            </a:r>
            <a:r>
              <a:rPr lang="en-US" sz="3600" b="1" dirty="0"/>
              <a:t>makes your software </a:t>
            </a:r>
            <a:r>
              <a:rPr lang="en-US" sz="3600" b="1" dirty="0">
                <a:solidFill>
                  <a:srgbClr val="FF0000"/>
                </a:solidFill>
              </a:rPr>
              <a:t>diﬃcult to maintain and modify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914525"/>
            <a:ext cx="68103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4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Adding a new duck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14475"/>
            <a:ext cx="70294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0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251520" y="980728"/>
            <a:ext cx="8640961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Dealing with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Code to an interface and insulate yourself from changes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Identify aspects that vary and separate them from what stays the same.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Close your code for modification {</a:t>
            </a:r>
            <a:r>
              <a:rPr lang="en-US" sz="4000" dirty="0">
                <a:solidFill>
                  <a:srgbClr val="FF0000"/>
                </a:solidFill>
              </a:rPr>
              <a:t>Decorator</a:t>
            </a:r>
            <a:r>
              <a:rPr lang="en-US" sz="4000" dirty="0"/>
              <a:t>}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6367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PizzaStore</a:t>
            </a:r>
            <a:r>
              <a:rPr lang="en-US" sz="1800" dirty="0"/>
              <a:t> {</a:t>
            </a:r>
          </a:p>
          <a:p>
            <a:endParaRPr lang="en-US" sz="1800" dirty="0"/>
          </a:p>
          <a:p>
            <a:pPr lvl="1"/>
            <a:r>
              <a:rPr lang="en-US" sz="1800" dirty="0"/>
              <a:t>Pizza </a:t>
            </a:r>
            <a:r>
              <a:rPr lang="en-US" sz="1800" dirty="0" err="1"/>
              <a:t>orderPizza</a:t>
            </a:r>
            <a:r>
              <a:rPr lang="en-US" sz="1800" dirty="0"/>
              <a:t>(String type) </a:t>
            </a:r>
            <a:r>
              <a:rPr lang="en-US" sz="1800" dirty="0">
                <a:solidFill>
                  <a:srgbClr val="FF0000"/>
                </a:solidFill>
              </a:rPr>
              <a:t>{</a:t>
            </a:r>
          </a:p>
          <a:p>
            <a:endParaRPr lang="en-US" sz="1800" dirty="0"/>
          </a:p>
          <a:p>
            <a:pPr lvl="2"/>
            <a:r>
              <a:rPr lang="en-US" sz="1800" dirty="0"/>
              <a:t>Pizza </a:t>
            </a:r>
            <a:r>
              <a:rPr lang="en-US" sz="1800" dirty="0" err="1"/>
              <a:t>pizza</a:t>
            </a:r>
            <a:r>
              <a:rPr lang="en-US" sz="1800" dirty="0"/>
              <a:t>;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("cheese")) {</a:t>
            </a:r>
          </a:p>
          <a:p>
            <a:pPr lvl="3"/>
            <a:r>
              <a:rPr lang="en-US" sz="1800" b="1" dirty="0">
                <a:solidFill>
                  <a:srgbClr val="7030A0"/>
                </a:solidFill>
              </a:rPr>
              <a:t>pizza = new </a:t>
            </a:r>
            <a:r>
              <a:rPr lang="en-US" sz="1800" b="1" dirty="0" err="1">
                <a:solidFill>
                  <a:srgbClr val="7030A0"/>
                </a:solidFill>
              </a:rPr>
              <a:t>CheesePizza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} 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</a:t>
            </a:r>
            <a:r>
              <a:rPr lang="en-US" sz="1800" b="1" dirty="0" err="1">
                <a:solidFill>
                  <a:srgbClr val="7030A0"/>
                </a:solidFill>
              </a:rPr>
              <a:t>greek</a:t>
            </a:r>
            <a:r>
              <a:rPr lang="en-US" sz="1800" b="1" dirty="0">
                <a:solidFill>
                  <a:srgbClr val="7030A0"/>
                </a:solidFill>
              </a:rPr>
              <a:t>")) {</a:t>
            </a:r>
          </a:p>
          <a:p>
            <a:pPr lvl="3"/>
            <a:r>
              <a:rPr lang="en-US" sz="1800" b="1" dirty="0">
                <a:solidFill>
                  <a:srgbClr val="7030A0"/>
                </a:solidFill>
              </a:rPr>
              <a:t>pizza = new </a:t>
            </a:r>
            <a:r>
              <a:rPr lang="en-US" sz="1800" b="1" dirty="0" err="1">
                <a:solidFill>
                  <a:srgbClr val="7030A0"/>
                </a:solidFill>
              </a:rPr>
              <a:t>GreekPizza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} 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("pepperoni")) {</a:t>
            </a:r>
          </a:p>
          <a:p>
            <a:pPr lvl="3"/>
            <a:r>
              <a:rPr lang="en-US" sz="1800" b="1" dirty="0">
                <a:solidFill>
                  <a:srgbClr val="7030A0"/>
                </a:solidFill>
              </a:rPr>
              <a:t>pizza = new </a:t>
            </a:r>
            <a:r>
              <a:rPr lang="en-US" sz="1800" b="1" dirty="0" err="1">
                <a:solidFill>
                  <a:srgbClr val="7030A0"/>
                </a:solidFill>
              </a:rPr>
              <a:t>PepperoniPizza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pizza.prepare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pizza.bake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pizza.cut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>
                <a:solidFill>
                  <a:srgbClr val="00B0F0"/>
                </a:solidFill>
              </a:rPr>
              <a:t>pizza.box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return pizza;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r>
              <a:rPr lang="en-US" sz="1800" dirty="0"/>
              <a:t>}</a:t>
            </a:r>
            <a:endParaRPr lang="th-TH" sz="1800" dirty="0"/>
          </a:p>
        </p:txBody>
      </p:sp>
      <p:sp>
        <p:nvSpPr>
          <p:cNvPr id="4" name="Rectangle 3"/>
          <p:cNvSpPr/>
          <p:nvPr/>
        </p:nvSpPr>
        <p:spPr>
          <a:xfrm>
            <a:off x="4586033" y="1642170"/>
            <a:ext cx="4572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Creation</a:t>
            </a:r>
          </a:p>
          <a:p>
            <a:pPr lvl="1"/>
            <a:r>
              <a:rPr lang="en-US" dirty="0"/>
              <a:t>Creation code  has all the same problems as the</a:t>
            </a:r>
          </a:p>
          <a:p>
            <a:pPr lvl="1"/>
            <a:r>
              <a:rPr lang="en-US" dirty="0"/>
              <a:t>code earlier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1760" y="4293096"/>
            <a:ext cx="1943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Preparation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70347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71600"/>
            <a:ext cx="7038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09688"/>
            <a:ext cx="70294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“Factor” Out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81387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Pizza Factory</a:t>
            </a:r>
            <a:endParaRPr lang="th-TH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09713"/>
            <a:ext cx="59340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0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7454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05" y="3150555"/>
            <a:ext cx="59546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0"/>
            <a:ext cx="8229600" cy="1143000"/>
          </a:xfrm>
        </p:spPr>
        <p:txBody>
          <a:bodyPr/>
          <a:lstStyle/>
          <a:p>
            <a:r>
              <a:rPr lang="en-US" dirty="0"/>
              <a:t>Lab 2 Task 3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72816"/>
            <a:ext cx="82581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249596"/>
            <a:ext cx="3672408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/>
              <a:t>Encapsulate what varies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920" y="2996952"/>
            <a:ext cx="3672408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/>
              <a:t>Encapsulate what varies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335" y="1249596"/>
            <a:ext cx="3324564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/>
              <a:t>Program to interfaces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9048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908720"/>
            <a:ext cx="7372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2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19163"/>
            <a:ext cx="90185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407048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One step beyond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59024" y="74991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we support more </a:t>
            </a:r>
            <a:r>
              <a:rPr lang="en-US" b="1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“</a:t>
            </a:r>
            <a:r>
              <a:rPr lang="en-US" b="1" dirty="0">
                <a:solidFill>
                  <a:srgbClr val="FF0000"/>
                </a:solidFill>
              </a:rPr>
              <a:t>families</a:t>
            </a:r>
            <a:r>
              <a:rPr lang="en-US" dirty="0"/>
              <a:t>” of products?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33588"/>
            <a:ext cx="74866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4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62088"/>
            <a:ext cx="7839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665476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Subclass the Factory</a:t>
            </a:r>
            <a:endParaRPr lang="th-TH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62138"/>
            <a:ext cx="7124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5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Product Class</a:t>
            </a:r>
            <a:endParaRPr lang="th-TH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6934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00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Creator Class</a:t>
            </a:r>
            <a:endParaRPr lang="th-TH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04950"/>
            <a:ext cx="73818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52550"/>
            <a:ext cx="78390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Benefits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099019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4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48700" y="396174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	</a:t>
            </a:r>
            <a:r>
              <a:rPr lang="en-US" sz="2000" b="1" dirty="0" err="1"/>
              <a:t>PizzaStore</a:t>
            </a:r>
            <a:r>
              <a:rPr lang="en-US" sz="2000" b="1" dirty="0"/>
              <a:t> </a:t>
            </a:r>
            <a:r>
              <a:rPr lang="en-US" sz="2000" b="1" dirty="0" err="1"/>
              <a:t>nyStore</a:t>
            </a:r>
            <a:r>
              <a:rPr lang="en-US" sz="2000" b="1" dirty="0"/>
              <a:t> = new </a:t>
            </a:r>
            <a:r>
              <a:rPr lang="en-US" sz="2000" b="1" dirty="0" err="1"/>
              <a:t>NYPizzaStore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PizzaStore</a:t>
            </a:r>
            <a:r>
              <a:rPr lang="en-US" sz="2000" b="1" dirty="0"/>
              <a:t> </a:t>
            </a:r>
            <a:r>
              <a:rPr lang="en-US" sz="2000" b="1" dirty="0" err="1"/>
              <a:t>chicagoStore</a:t>
            </a:r>
            <a:r>
              <a:rPr lang="en-US" sz="2000" b="1" dirty="0"/>
              <a:t> = new </a:t>
            </a:r>
            <a:r>
              <a:rPr lang="en-US" sz="2000" b="1" dirty="0" err="1"/>
              <a:t>ChicagoPizzaStore</a:t>
            </a:r>
            <a:r>
              <a:rPr lang="en-US" sz="2000" b="1" dirty="0"/>
              <a:t>(); </a:t>
            </a:r>
          </a:p>
          <a:p>
            <a:r>
              <a:rPr lang="en-US" sz="2000" b="1" dirty="0"/>
              <a:t>		</a:t>
            </a:r>
          </a:p>
          <a:p>
            <a:r>
              <a:rPr lang="en-US" sz="2000" b="1" dirty="0"/>
              <a:t>		Pizza </a:t>
            </a:r>
            <a:r>
              <a:rPr lang="en-US" sz="2000" b="1" dirty="0" err="1"/>
              <a:t>pizza</a:t>
            </a:r>
            <a:r>
              <a:rPr lang="en-US" sz="2000" b="1" dirty="0"/>
              <a:t> = </a:t>
            </a:r>
            <a:r>
              <a:rPr lang="en-US" sz="2000" b="1" dirty="0" err="1"/>
              <a:t>nyStore.orderPizza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("Ethan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"\n");</a:t>
            </a:r>
          </a:p>
          <a:p>
            <a:r>
              <a:rPr lang="en-US" sz="2000" b="1" dirty="0"/>
              <a:t>		</a:t>
            </a:r>
          </a:p>
          <a:p>
            <a:r>
              <a:rPr lang="en-US" sz="2000" b="1" dirty="0"/>
              <a:t>		pizza = </a:t>
            </a:r>
            <a:r>
              <a:rPr lang="en-US" sz="2000" b="1" dirty="0" err="1"/>
              <a:t>chicagoStore.orderPizza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("Joel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"\n");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398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0"/>
            <a:ext cx="6343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Factory Method Pattern</a:t>
            </a:r>
            <a:endParaRPr lang="th-TH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443841"/>
            <a:ext cx="8856984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Factory method Pattern </a:t>
            </a:r>
            <a:r>
              <a:rPr lang="en-US" sz="4000" dirty="0"/>
              <a:t>defines an interface for creating an object, but lets subclasses decide which class to instantiate. Factory Method lets a class defer instantiation to subclasses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26178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Overuse of inheritance </a:t>
            </a:r>
            <a:r>
              <a:rPr lang="en-US" sz="4000" dirty="0"/>
              <a:t>often leads to an explosion of 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489"/>
            <a:ext cx="61817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19490"/>
            <a:ext cx="4104244" cy="20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19490"/>
            <a:ext cx="4210060" cy="20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47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class diagram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09738"/>
            <a:ext cx="72104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565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" y="1628800"/>
            <a:ext cx="73056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15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0808"/>
            <a:ext cx="70104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937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065" y="4168698"/>
            <a:ext cx="85689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Factory Method </a:t>
            </a:r>
            <a:r>
              <a:rPr lang="en-US" sz="2400" dirty="0"/>
              <a:t>is one way of following </a:t>
            </a:r>
            <a:r>
              <a:rPr lang="en-US" sz="2400" dirty="0">
                <a:solidFill>
                  <a:srgbClr val="FF0000"/>
                </a:solidFill>
              </a:rPr>
              <a:t>the dependency inversion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“Depend upon abstractions. Do not depend upon concrete classes.”</a:t>
            </a:r>
          </a:p>
          <a:p>
            <a:r>
              <a:rPr lang="en-US" sz="2400" dirty="0"/>
              <a:t>In this design, </a:t>
            </a:r>
            <a:r>
              <a:rPr lang="en-US" sz="2400" dirty="0" err="1"/>
              <a:t>PizzaStore</a:t>
            </a:r>
            <a:r>
              <a:rPr lang="en-US" sz="2400" dirty="0"/>
              <a:t> (the high-level class) no longer depends on the Pizza subclasses (the low level classes); they both depend on the abstraction “Pizza”.</a:t>
            </a:r>
          </a:p>
        </p:txBody>
      </p:sp>
    </p:spTree>
    <p:extLst>
      <p:ext uri="{BB962C8B-B14F-4D97-AF65-F5344CB8AC3E}">
        <p14:creationId xmlns:p14="http://schemas.microsoft.com/office/powerpoint/2010/main" val="335703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Example: Bagel Store</a:t>
            </a:r>
          </a:p>
          <a:p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1125"/>
            <a:ext cx="7372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explosion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28750"/>
            <a:ext cx="6800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5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Alternative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633538"/>
            <a:ext cx="68865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3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Disadvantages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8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187624" y="0"/>
            <a:ext cx="6885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Open-Closed Design Principle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Classes should be </a:t>
            </a:r>
            <a:r>
              <a:rPr lang="en-US" sz="4000" b="1" dirty="0">
                <a:solidFill>
                  <a:srgbClr val="FF0000"/>
                </a:solidFill>
              </a:rPr>
              <a:t>open</a:t>
            </a:r>
            <a:r>
              <a:rPr lang="en-US" sz="4000" b="1" dirty="0"/>
              <a:t> for extension, but </a:t>
            </a:r>
            <a:r>
              <a:rPr lang="en-US" sz="4000" b="1" dirty="0">
                <a:solidFill>
                  <a:srgbClr val="FF0000"/>
                </a:solidFill>
              </a:rPr>
              <a:t>closed</a:t>
            </a:r>
            <a:r>
              <a:rPr lang="en-US" sz="4000" b="1" dirty="0"/>
              <a:t> for modiﬁcation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7222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956</Words>
  <Application>Microsoft Office PowerPoint</Application>
  <PresentationFormat>On-screen Show (4:3)</PresentationFormat>
  <Paragraphs>213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Software Design and Architecture</vt:lpstr>
      <vt:lpstr>PowerPoint Presentation</vt:lpstr>
      <vt:lpstr>Lab 2 Task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Veera Boonjing</cp:lastModifiedBy>
  <cp:revision>142</cp:revision>
  <dcterms:created xsi:type="dcterms:W3CDTF">2015-01-04T08:11:00Z</dcterms:created>
  <dcterms:modified xsi:type="dcterms:W3CDTF">2024-07-15T11:27:23Z</dcterms:modified>
</cp:coreProperties>
</file>