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466" r:id="rId3"/>
    <p:sldId id="431" r:id="rId4"/>
    <p:sldId id="432" r:id="rId5"/>
    <p:sldId id="433" r:id="rId6"/>
    <p:sldId id="448" r:id="rId7"/>
    <p:sldId id="435" r:id="rId8"/>
    <p:sldId id="449" r:id="rId9"/>
    <p:sldId id="450" r:id="rId10"/>
    <p:sldId id="444" r:id="rId11"/>
    <p:sldId id="451" r:id="rId12"/>
    <p:sldId id="452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83" r:id="rId23"/>
    <p:sldId id="468" r:id="rId24"/>
    <p:sldId id="469" r:id="rId25"/>
    <p:sldId id="470" r:id="rId26"/>
    <p:sldId id="471" r:id="rId27"/>
    <p:sldId id="472" r:id="rId28"/>
    <p:sldId id="473" r:id="rId29"/>
    <p:sldId id="474" r:id="rId30"/>
    <p:sldId id="480" r:id="rId31"/>
    <p:sldId id="485" r:id="rId32"/>
    <p:sldId id="486" r:id="rId33"/>
    <p:sldId id="487" r:id="rId34"/>
    <p:sldId id="488" r:id="rId35"/>
    <p:sldId id="481" r:id="rId36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B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3655" autoAdjust="0"/>
  </p:normalViewPr>
  <p:slideViewPr>
    <p:cSldViewPr>
      <p:cViewPr varScale="1">
        <p:scale>
          <a:sx n="51" d="100"/>
          <a:sy n="51" d="100"/>
        </p:scale>
        <p:origin x="233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AAFD-D35A-46C4-A3CD-5236ECD9253C}" type="datetimeFigureOut">
              <a:rPr lang="th-TH" smtClean="0"/>
              <a:t>17/09/67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90A76-9179-4446-95F7-80A358F70C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010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altLang="th-TH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B4C6B0-FF4B-418F-83B8-4FA3F7304A98}" type="slidenum">
              <a:rPr lang="en-US" altLang="th-TH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th-TH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altLang="th-TH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B4C6B0-FF4B-418F-83B8-4FA3F7304A98}" type="slidenum">
              <a:rPr lang="en-US" altLang="th-TH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th-TH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altLang="th-TH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B4C6B0-FF4B-418F-83B8-4FA3F7304A98}" type="slidenum">
              <a:rPr lang="en-US" altLang="th-TH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th-TH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172-1E45-4EAB-A57A-08A359D18A2C}" type="datetime1">
              <a:rPr lang="th-TH" smtClean="0"/>
              <a:t>17/09/67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37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8DDC-457B-43C0-89D5-3AD83CE9E321}" type="datetime1">
              <a:rPr lang="th-TH" smtClean="0"/>
              <a:t>17/09/67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65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0620-1AA0-4DF3-95A6-C505D0F2E7C7}" type="datetime1">
              <a:rPr lang="th-TH" smtClean="0"/>
              <a:t>17/09/67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837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A24-29DD-4A8C-8B4E-F951DDEEB859}" type="datetime1">
              <a:rPr lang="th-TH" smtClean="0"/>
              <a:t>17/09/67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97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6850-3C50-4635-A053-C73C2063B7A5}" type="datetime1">
              <a:rPr lang="th-TH" smtClean="0"/>
              <a:t>17/09/67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905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71FD-8B5E-40C8-9CD9-D2B5BE82BA2F}" type="datetime1">
              <a:rPr lang="th-TH" smtClean="0"/>
              <a:t>17/09/67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504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2CD-5ADB-437B-8389-01D4955C5BFE}" type="datetime1">
              <a:rPr lang="th-TH" smtClean="0"/>
              <a:t>17/09/67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034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694C-1930-4BA8-8E49-375DCA936F44}" type="datetime1">
              <a:rPr lang="th-TH" smtClean="0"/>
              <a:t>17/09/67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683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0FB-8F97-4A63-A3F3-B1FBB6AD2BD7}" type="datetime1">
              <a:rPr lang="th-TH" smtClean="0"/>
              <a:t>17/09/67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561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9853-3528-4111-9E35-37E933C5C532}" type="datetime1">
              <a:rPr lang="th-TH" smtClean="0"/>
              <a:t>17/09/67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963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9B79-B39F-47BF-AA92-85EB8F71FD90}" type="datetime1">
              <a:rPr lang="th-TH" smtClean="0"/>
              <a:t>17/09/67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260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C930-A493-4C92-9113-E553C48B311C}" type="datetime1">
              <a:rPr lang="th-TH" smtClean="0"/>
              <a:t>17/09/67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88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Software Design and Architecture</a:t>
            </a:r>
            <a:endParaRPr lang="th-TH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886200"/>
            <a:ext cx="6984776" cy="17526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Chain of Responsibility and Flyweight Patterns</a:t>
            </a:r>
          </a:p>
        </p:txBody>
      </p:sp>
    </p:spTree>
    <p:extLst>
      <p:ext uri="{BB962C8B-B14F-4D97-AF65-F5344CB8AC3E}">
        <p14:creationId xmlns:p14="http://schemas.microsoft.com/office/powerpoint/2010/main" val="427408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588"/>
            <a:ext cx="8229600" cy="40725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70C0"/>
                </a:solidFill>
              </a:rPr>
              <a:t>Example 1: Code implementing successor link  </a:t>
            </a:r>
          </a:p>
        </p:txBody>
      </p:sp>
      <p:sp>
        <p:nvSpPr>
          <p:cNvPr id="14339" name="TextBox 4"/>
          <p:cNvSpPr txBox="1">
            <a:spLocks noChangeArrowheads="1"/>
          </p:cNvSpPr>
          <p:nvPr/>
        </p:nvSpPr>
        <p:spPr bwMode="auto">
          <a:xfrm>
            <a:off x="139730" y="764704"/>
            <a:ext cx="9004269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public static void main(String </a:t>
            </a:r>
            <a:r>
              <a:rPr lang="en-US" altLang="th-TH" sz="1600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Handler handler1 = new ConcreteHandler1();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Handler handler2 = new ConcreteHandler2();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Handler handler3 = new ConcreteHandler3();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Handler handler4 = new ConcreteHandler4();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handler1.setSuccessor(handler2);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handler2.setSuccessor(handler3);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handler3.setSuccessor(handler4);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handler1.handleRequest(); //launch and leave a request 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568994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588"/>
            <a:ext cx="8229600" cy="40725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b="1" dirty="0">
                <a:solidFill>
                  <a:srgbClr val="0070C0"/>
                </a:solidFill>
              </a:rPr>
              <a:t>Example 1: Code implementing successor link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339" name="TextBox 4"/>
          <p:cNvSpPr txBox="1">
            <a:spLocks noChangeArrowheads="1"/>
          </p:cNvSpPr>
          <p:nvPr/>
        </p:nvSpPr>
        <p:spPr bwMode="auto">
          <a:xfrm>
            <a:off x="139730" y="764704"/>
            <a:ext cx="9004269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public class Handler {</a:t>
            </a:r>
          </a:p>
          <a:p>
            <a:pPr eaLnBrk="1" hangingPunct="1"/>
            <a:endParaRPr lang="en-US" altLang="th-TH" sz="16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private Handler </a:t>
            </a:r>
            <a:r>
              <a:rPr lang="en-US" altLang="th-T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successor</a:t>
            </a:r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endParaRPr lang="en-US" altLang="th-TH" sz="16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altLang="th-T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setSuccessor</a:t>
            </a:r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(Handler successor) {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th-TH" sz="1600" dirty="0" err="1">
                <a:latin typeface="Courier New" pitchFamily="49" charset="0"/>
                <a:cs typeface="Courier New" pitchFamily="49" charset="0"/>
              </a:rPr>
              <a:t>this.successor</a:t>
            </a:r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= successor;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endParaRPr lang="en-US" altLang="th-TH" sz="16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public Handler </a:t>
            </a:r>
            <a:r>
              <a:rPr lang="en-US" altLang="th-T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getSuccessor</a:t>
            </a:r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return successor;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endParaRPr lang="en-US" altLang="th-TH" sz="16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altLang="th-TH" sz="1600" dirty="0" err="1">
                <a:latin typeface="Courier New" pitchFamily="49" charset="0"/>
                <a:cs typeface="Courier New" pitchFamily="49" charset="0"/>
              </a:rPr>
              <a:t>handleRequest</a:t>
            </a:r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th-TH" sz="1600" dirty="0" err="1">
                <a:latin typeface="Courier New" pitchFamily="49" charset="0"/>
                <a:cs typeface="Courier New" pitchFamily="49" charset="0"/>
              </a:rPr>
              <a:t>successor.handleRequest</a:t>
            </a:r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591014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588"/>
            <a:ext cx="8229600" cy="40725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b="1" dirty="0">
                <a:solidFill>
                  <a:srgbClr val="0070C0"/>
                </a:solidFill>
              </a:rPr>
              <a:t>Example 1: Code implementing successor link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339" name="TextBox 4"/>
          <p:cNvSpPr txBox="1">
            <a:spLocks noChangeArrowheads="1"/>
          </p:cNvSpPr>
          <p:nvPr/>
        </p:nvSpPr>
        <p:spPr bwMode="auto">
          <a:xfrm>
            <a:off x="139730" y="764704"/>
            <a:ext cx="9004269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class ConcreteHandler1 extends Handler {</a:t>
            </a:r>
          </a:p>
          <a:p>
            <a:pPr eaLnBrk="1" hangingPunct="1"/>
            <a:endParaRPr lang="en-US" altLang="th-TH" sz="16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altLang="th-T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handleRequest</a:t>
            </a:r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if ( /* We should handle this == */true) {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// Handle the request.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} else {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th-TH" sz="1600" dirty="0" err="1">
                <a:latin typeface="Courier New" pitchFamily="49" charset="0"/>
                <a:cs typeface="Courier New" pitchFamily="49" charset="0"/>
              </a:rPr>
              <a:t>getSuccessor</a:t>
            </a:r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altLang="th-TH" sz="1600" dirty="0" err="1">
                <a:latin typeface="Courier New" pitchFamily="49" charset="0"/>
                <a:cs typeface="Courier New" pitchFamily="49" charset="0"/>
              </a:rPr>
              <a:t>handleRequest</a:t>
            </a:r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endParaRPr lang="en-US" altLang="th-TH" sz="16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767629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13</a:t>
            </a:fld>
            <a:endParaRPr lang="th-TH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7544" y="-2588"/>
            <a:ext cx="8229600" cy="40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b="1" dirty="0">
                <a:solidFill>
                  <a:srgbClr val="0070C0"/>
                </a:solidFill>
              </a:rPr>
              <a:t>Example 2: Test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139730" y="764704"/>
            <a:ext cx="9004269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th-TH" sz="1600" dirty="0" err="1">
                <a:latin typeface="Courier New" pitchFamily="49" charset="0"/>
                <a:cs typeface="Courier New" pitchFamily="49" charset="0"/>
              </a:rPr>
              <a:t>TestChain</a:t>
            </a:r>
            <a:endParaRPr lang="en-US" altLang="th-TH" sz="16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altLang="th-TH" sz="16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Chain </a:t>
            </a:r>
            <a:r>
              <a:rPr lang="en-US" altLang="th-TH" sz="1600" dirty="0" err="1">
                <a:latin typeface="Courier New" pitchFamily="49" charset="0"/>
                <a:cs typeface="Courier New" pitchFamily="49" charset="0"/>
              </a:rPr>
              <a:t>chain</a:t>
            </a:r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= new Chain();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 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//Calling chain of responsibility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th-TH" sz="1600" dirty="0" err="1">
                <a:latin typeface="Courier New" pitchFamily="49" charset="0"/>
                <a:cs typeface="Courier New" pitchFamily="49" charset="0"/>
              </a:rPr>
              <a:t>chain.process</a:t>
            </a:r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(new Number(90));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th-TH" sz="1600" dirty="0" err="1">
                <a:latin typeface="Courier New" pitchFamily="49" charset="0"/>
                <a:cs typeface="Courier New" pitchFamily="49" charset="0"/>
              </a:rPr>
              <a:t>chain.process</a:t>
            </a:r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(new Number(-50));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th-TH" sz="1600" dirty="0" err="1">
                <a:latin typeface="Courier New" pitchFamily="49" charset="0"/>
                <a:cs typeface="Courier New" pitchFamily="49" charset="0"/>
              </a:rPr>
              <a:t>chain.process</a:t>
            </a:r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(new Number(0));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th-TH" sz="1600" dirty="0" err="1">
                <a:latin typeface="Courier New" pitchFamily="49" charset="0"/>
                <a:cs typeface="Courier New" pitchFamily="49" charset="0"/>
              </a:rPr>
              <a:t>chain.process</a:t>
            </a:r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(new Number(91));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8742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14</a:t>
            </a:fld>
            <a:endParaRPr lang="th-TH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7544" y="-2588"/>
            <a:ext cx="8229600" cy="40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b="1" dirty="0">
                <a:solidFill>
                  <a:srgbClr val="0070C0"/>
                </a:solidFill>
              </a:rPr>
              <a:t>Example 2: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139730" y="764704"/>
            <a:ext cx="9004269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abstract class Processor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private Processor </a:t>
            </a:r>
            <a:r>
              <a:rPr lang="en-US" altLang="th-T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nextProcessor</a:t>
            </a:r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th-T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Processor(Processor </a:t>
            </a:r>
            <a:r>
              <a:rPr lang="en-US" altLang="th-T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nextProcessor</a:t>
            </a:r>
            <a:r>
              <a:rPr lang="en-US" altLang="th-T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eaLnBrk="1" hangingPunct="1"/>
            <a:r>
              <a:rPr lang="en-US" altLang="th-T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th-T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this.nextProcessor</a:t>
            </a:r>
            <a:r>
              <a:rPr lang="en-US" altLang="th-T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th-T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nextProcessor</a:t>
            </a:r>
            <a:r>
              <a:rPr lang="en-US" altLang="th-T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altLang="th-T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public void process(Number request){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if(</a:t>
            </a:r>
            <a:r>
              <a:rPr lang="en-US" altLang="th-TH" sz="1600" dirty="0" err="1">
                <a:latin typeface="Courier New" pitchFamily="49" charset="0"/>
                <a:cs typeface="Courier New" pitchFamily="49" charset="0"/>
              </a:rPr>
              <a:t>nextProcessor</a:t>
            </a:r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!= null)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th-TH" sz="1600" dirty="0" err="1">
                <a:latin typeface="Courier New" pitchFamily="49" charset="0"/>
                <a:cs typeface="Courier New" pitchFamily="49" charset="0"/>
              </a:rPr>
              <a:t>nextProcessor.process</a:t>
            </a:r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(request);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1823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15</a:t>
            </a:fld>
            <a:endParaRPr lang="th-TH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7544" y="-2588"/>
            <a:ext cx="8229600" cy="40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b="1" dirty="0">
                <a:solidFill>
                  <a:srgbClr val="0070C0"/>
                </a:solidFill>
              </a:rPr>
              <a:t>Example 2: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139730" y="764704"/>
            <a:ext cx="9004269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th-TH" sz="1600" dirty="0" err="1">
                <a:latin typeface="Courier New" pitchFamily="49" charset="0"/>
                <a:cs typeface="Courier New" pitchFamily="49" charset="0"/>
              </a:rPr>
              <a:t>NegativeProcessor</a:t>
            </a:r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extends Processor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th-T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altLang="th-T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NegativeProcessor</a:t>
            </a:r>
            <a:r>
              <a:rPr lang="en-US" altLang="th-T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(Processor </a:t>
            </a:r>
            <a:r>
              <a:rPr lang="en-US" altLang="th-T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nextProcessor</a:t>
            </a:r>
            <a:r>
              <a:rPr lang="en-US" altLang="th-T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eaLnBrk="1" hangingPunct="1"/>
            <a:r>
              <a:rPr lang="en-US" altLang="th-T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super(</a:t>
            </a:r>
            <a:r>
              <a:rPr lang="en-US" altLang="th-T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nextProcessor</a:t>
            </a:r>
            <a:r>
              <a:rPr lang="en-US" altLang="th-T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r>
              <a:rPr lang="en-US" altLang="th-T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</a:p>
          <a:p>
            <a:pPr eaLnBrk="1" hangingPunct="1"/>
            <a:r>
              <a:rPr lang="en-US" altLang="th-T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public void process(Number request)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altLang="th-TH" sz="1600" dirty="0" err="1">
                <a:latin typeface="Courier New" pitchFamily="49" charset="0"/>
                <a:cs typeface="Courier New" pitchFamily="49" charset="0"/>
              </a:rPr>
              <a:t>request.getNumber</a:t>
            </a:r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() &lt; 0)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th-TH" sz="16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th-TH" sz="1600" dirty="0" err="1">
                <a:latin typeface="Courier New" pitchFamily="49" charset="0"/>
                <a:cs typeface="Courier New" pitchFamily="49" charset="0"/>
              </a:rPr>
              <a:t>NegativeProcessor</a:t>
            </a:r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: " + </a:t>
            </a:r>
            <a:r>
              <a:rPr lang="en-US" altLang="th-TH" sz="1600" dirty="0" err="1">
                <a:latin typeface="Courier New" pitchFamily="49" charset="0"/>
                <a:cs typeface="Courier New" pitchFamily="49" charset="0"/>
              </a:rPr>
              <a:t>request.getNumber</a:t>
            </a:r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th-TH" sz="1600" dirty="0" err="1">
                <a:latin typeface="Courier New" pitchFamily="49" charset="0"/>
                <a:cs typeface="Courier New" pitchFamily="49" charset="0"/>
              </a:rPr>
              <a:t>super.process</a:t>
            </a:r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(request);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5308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16</a:t>
            </a:fld>
            <a:endParaRPr lang="th-TH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7544" y="-2588"/>
            <a:ext cx="8229600" cy="40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b="1" dirty="0">
                <a:solidFill>
                  <a:srgbClr val="0070C0"/>
                </a:solidFill>
              </a:rPr>
              <a:t>Example 2: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139730" y="764704"/>
            <a:ext cx="9004269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th-TH" sz="1600" dirty="0" err="1">
                <a:latin typeface="Courier New" pitchFamily="49" charset="0"/>
                <a:cs typeface="Courier New" pitchFamily="49" charset="0"/>
              </a:rPr>
              <a:t>ZeroProcessor</a:t>
            </a:r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extends Processor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altLang="th-T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altLang="th-T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ZeroProcessor</a:t>
            </a:r>
            <a:r>
              <a:rPr lang="en-US" altLang="th-T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(Processor </a:t>
            </a:r>
            <a:r>
              <a:rPr lang="en-US" altLang="th-T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nextProcessor</a:t>
            </a:r>
            <a:r>
              <a:rPr lang="en-US" altLang="th-T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eaLnBrk="1" hangingPunct="1"/>
            <a:r>
              <a:rPr lang="en-US" altLang="th-T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super(</a:t>
            </a:r>
            <a:r>
              <a:rPr lang="en-US" altLang="th-T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nextProcessor</a:t>
            </a:r>
            <a:r>
              <a:rPr lang="en-US" altLang="th-T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r>
              <a:rPr lang="en-US" altLang="th-T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public void process(Number request)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altLang="th-TH" sz="1600" dirty="0" err="1">
                <a:latin typeface="Courier New" pitchFamily="49" charset="0"/>
                <a:cs typeface="Courier New" pitchFamily="49" charset="0"/>
              </a:rPr>
              <a:t>request.getNumber</a:t>
            </a:r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() == 0)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th-TH" sz="16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th-TH" sz="1600" dirty="0" err="1">
                <a:latin typeface="Courier New" pitchFamily="49" charset="0"/>
                <a:cs typeface="Courier New" pitchFamily="49" charset="0"/>
              </a:rPr>
              <a:t>ZeroProcessor</a:t>
            </a:r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: " + </a:t>
            </a:r>
            <a:r>
              <a:rPr lang="en-US" altLang="th-TH" sz="1600" dirty="0" err="1">
                <a:latin typeface="Courier New" pitchFamily="49" charset="0"/>
                <a:cs typeface="Courier New" pitchFamily="49" charset="0"/>
              </a:rPr>
              <a:t>request.getNumber</a:t>
            </a:r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th-TH" sz="1600" dirty="0" err="1">
                <a:latin typeface="Courier New" pitchFamily="49" charset="0"/>
                <a:cs typeface="Courier New" pitchFamily="49" charset="0"/>
              </a:rPr>
              <a:t>super.process</a:t>
            </a:r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(request);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4923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17</a:t>
            </a:fld>
            <a:endParaRPr lang="th-TH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7544" y="-2588"/>
            <a:ext cx="8229600" cy="40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b="1" dirty="0">
                <a:solidFill>
                  <a:srgbClr val="0070C0"/>
                </a:solidFill>
              </a:rPr>
              <a:t>Example 2: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139730" y="764704"/>
            <a:ext cx="9004269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th-TH" sz="1600" dirty="0" err="1">
                <a:latin typeface="Courier New" pitchFamily="49" charset="0"/>
                <a:cs typeface="Courier New" pitchFamily="49" charset="0"/>
              </a:rPr>
              <a:t>PositiveProcessor</a:t>
            </a:r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extends Processor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/>
            <a:r>
              <a:rPr lang="en-US" altLang="th-T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altLang="th-T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PositiveProcessor</a:t>
            </a:r>
            <a:r>
              <a:rPr lang="en-US" altLang="th-T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(Processor </a:t>
            </a:r>
            <a:r>
              <a:rPr lang="en-US" altLang="th-T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nextProcessor</a:t>
            </a:r>
            <a:r>
              <a:rPr lang="en-US" altLang="th-T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eaLnBrk="1" hangingPunct="1"/>
            <a:r>
              <a:rPr lang="en-US" altLang="th-T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super(</a:t>
            </a:r>
            <a:r>
              <a:rPr lang="en-US" altLang="th-T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nextProcessor</a:t>
            </a:r>
            <a:r>
              <a:rPr lang="en-US" altLang="th-T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r>
              <a:rPr lang="en-US" altLang="th-T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public void process(Number request)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altLang="th-TH" sz="1600" dirty="0" err="1">
                <a:latin typeface="Courier New" pitchFamily="49" charset="0"/>
                <a:cs typeface="Courier New" pitchFamily="49" charset="0"/>
              </a:rPr>
              <a:t>request.getNumber</a:t>
            </a:r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() &gt; 0)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th-TH" sz="16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th-TH" sz="1600" dirty="0" err="1">
                <a:latin typeface="Courier New" pitchFamily="49" charset="0"/>
                <a:cs typeface="Courier New" pitchFamily="49" charset="0"/>
              </a:rPr>
              <a:t>PositiveProcessor</a:t>
            </a:r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: " + </a:t>
            </a:r>
            <a:r>
              <a:rPr lang="en-US" altLang="th-TH" sz="1600" dirty="0" err="1">
                <a:latin typeface="Courier New" pitchFamily="49" charset="0"/>
                <a:cs typeface="Courier New" pitchFamily="49" charset="0"/>
              </a:rPr>
              <a:t>request.getNumber</a:t>
            </a:r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th-TH" sz="1600" dirty="0" err="1">
                <a:latin typeface="Courier New" pitchFamily="49" charset="0"/>
                <a:cs typeface="Courier New" pitchFamily="49" charset="0"/>
              </a:rPr>
              <a:t>super.process</a:t>
            </a:r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(request);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6483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18</a:t>
            </a:fld>
            <a:endParaRPr lang="th-TH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7544" y="-2588"/>
            <a:ext cx="8229600" cy="40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b="1" dirty="0">
                <a:solidFill>
                  <a:srgbClr val="0070C0"/>
                </a:solidFill>
              </a:rPr>
              <a:t>Example 2: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139730" y="764704"/>
            <a:ext cx="9004269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class Number</a:t>
            </a:r>
            <a:r>
              <a:rPr lang="en-US" altLang="th-T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//Request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altLang="th-TH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number;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public Number(</a:t>
            </a:r>
            <a:r>
              <a:rPr lang="en-US" altLang="th-TH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number)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th-TH" sz="1600" dirty="0" err="1">
                <a:latin typeface="Courier New" pitchFamily="49" charset="0"/>
                <a:cs typeface="Courier New" pitchFamily="49" charset="0"/>
              </a:rPr>
              <a:t>this.number</a:t>
            </a:r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= number;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altLang="th-TH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th-TH" sz="1600" dirty="0" err="1">
                <a:latin typeface="Courier New" pitchFamily="49" charset="0"/>
                <a:cs typeface="Courier New" pitchFamily="49" charset="0"/>
              </a:rPr>
              <a:t>getNumber</a:t>
            </a:r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    return number;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1179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19</a:t>
            </a:fld>
            <a:endParaRPr lang="th-TH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7544" y="-2588"/>
            <a:ext cx="8229600" cy="40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b="1" dirty="0">
                <a:solidFill>
                  <a:srgbClr val="0070C0"/>
                </a:solidFill>
              </a:rPr>
              <a:t>Example 2: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139730" y="764704"/>
            <a:ext cx="9004269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public class Chain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Processor </a:t>
            </a:r>
            <a:r>
              <a:rPr lang="en-US" altLang="th-T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chain</a:t>
            </a:r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public Chain(){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th-TH" sz="1600" dirty="0" err="1">
                <a:latin typeface="Courier New" pitchFamily="49" charset="0"/>
                <a:cs typeface="Courier New" pitchFamily="49" charset="0"/>
              </a:rPr>
              <a:t>buildChain</a:t>
            </a:r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private void </a:t>
            </a:r>
            <a:r>
              <a:rPr lang="en-US" altLang="th-TH" sz="1600" dirty="0" err="1">
                <a:latin typeface="Courier New" pitchFamily="49" charset="0"/>
                <a:cs typeface="Courier New" pitchFamily="49" charset="0"/>
              </a:rPr>
              <a:t>buildChain</a:t>
            </a:r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chain = </a:t>
            </a:r>
            <a:r>
              <a:rPr lang="en-US" altLang="th-T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altLang="th-T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NegativeProcessor</a:t>
            </a:r>
            <a:r>
              <a:rPr lang="en-US" altLang="th-T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altLang="th-T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ZeroProcessor</a:t>
            </a:r>
            <a:r>
              <a:rPr lang="en-US" altLang="th-T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altLang="th-T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PositiveProcessor</a:t>
            </a:r>
            <a:r>
              <a:rPr lang="en-US" altLang="th-T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(null)))</a:t>
            </a:r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public void process(Number request) {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th-TH" sz="1600" dirty="0" err="1">
                <a:latin typeface="Courier New" pitchFamily="49" charset="0"/>
                <a:cs typeface="Courier New" pitchFamily="49" charset="0"/>
              </a:rPr>
              <a:t>chain.process</a:t>
            </a:r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(request);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/>
            <a:r>
              <a:rPr lang="en-US" altLang="th-TH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356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94645" y="0"/>
            <a:ext cx="87080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Chain of Responsibility</a:t>
            </a:r>
          </a:p>
          <a:p>
            <a:pPr algn="ctr"/>
            <a:endParaRPr lang="th-TH" sz="40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4645" y="695336"/>
            <a:ext cx="2721171" cy="4154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Behavioral Patterns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observer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strategy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command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template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memento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state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Iterator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mediator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chain of responsibility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3059832" y="709190"/>
            <a:ext cx="2952328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</a:rPr>
              <a:t>Creational Patterns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factory method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abstract factory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singleton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prstClr val="black"/>
              </a:solidFill>
            </a:endParaRPr>
          </a:p>
          <a:p>
            <a:pPr lvl="0"/>
            <a:endParaRPr lang="th-TH" sz="32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56176" y="707886"/>
            <a:ext cx="2746486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Structural Patterns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decorator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adapter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façade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composite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Bridge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Proxy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1063682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Benefits: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Decouples the sender of the request and its receivers</a:t>
            </a:r>
          </a:p>
          <a:p>
            <a:r>
              <a:rPr lang="en-US" dirty="0"/>
              <a:t>Simplifies your object because it doesn’t have to know the chain’s structure and keep direct reference to its members,</a:t>
            </a:r>
          </a:p>
          <a:p>
            <a:r>
              <a:rPr lang="en-US" dirty="0"/>
              <a:t>Allows you to add or remove responsibilities dynamically by changing the members or the order of the chain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01773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Drawbacks: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Execution of the request isn’t guaranteed; it may fall off the end of the chain if no object handles it (this can be an advantage or a disadvantage),</a:t>
            </a:r>
          </a:p>
          <a:p>
            <a:r>
              <a:rPr lang="en-US" dirty="0"/>
              <a:t>Can be hard to observe the runtime characteristics and debug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88552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94645" y="0"/>
            <a:ext cx="87080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Flyweight</a:t>
            </a:r>
            <a:endParaRPr lang="th-TH" sz="40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4645" y="695336"/>
            <a:ext cx="2721171" cy="4154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Behavioral Patterns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observer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strategy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command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template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memento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state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Iterator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mediator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chain of responsibility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3059832" y="709190"/>
            <a:ext cx="2952328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</a:rPr>
              <a:t>Creational Patterns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factory method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abstract factory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singleton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prstClr val="black"/>
              </a:solidFill>
            </a:endParaRPr>
          </a:p>
          <a:p>
            <a:pPr lvl="0"/>
            <a:endParaRPr lang="th-TH" sz="32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56176" y="707886"/>
            <a:ext cx="2746486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Structural Patterns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decorator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adapter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façade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composite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bridge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proxy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flyweight</a:t>
            </a:r>
            <a:endParaRPr lang="th-TH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200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708819"/>
            <a:ext cx="8229600" cy="200010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are to display a sequence of symbols that represent some ancient text.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Issue:</a:t>
            </a:r>
            <a:r>
              <a:rPr lang="en-US" dirty="0"/>
              <a:t> each symbol of the alphabet is </a:t>
            </a:r>
            <a:r>
              <a:rPr lang="en-US" i="1" dirty="0"/>
              <a:t>very</a:t>
            </a:r>
            <a:r>
              <a:rPr lang="en-US" dirty="0"/>
              <a:t> big not Unicode character.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2780928"/>
            <a:ext cx="1981200" cy="36678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971800"/>
            <a:ext cx="2993572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22561" y="3505200"/>
            <a:ext cx="53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1999" y="355496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Alphabet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Problem</a:t>
            </a:r>
            <a:endParaRPr lang="th-TH" sz="3600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5553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53" y="1052737"/>
            <a:ext cx="8185419" cy="72007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2800" dirty="0"/>
              <a:t>Conceptually, a text is a sequence of symbols.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201" y="2076609"/>
            <a:ext cx="4072448" cy="197152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Problem</a:t>
            </a:r>
            <a:endParaRPr lang="th-TH" sz="3600" dirty="0">
              <a:solidFill>
                <a:srgbClr val="0070C0"/>
              </a:solidFill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143137"/>
            <a:ext cx="2993572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2186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53" y="1052737"/>
            <a:ext cx="8329435" cy="115212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However, you must implement it differently</a:t>
            </a:r>
            <a:br>
              <a:rPr lang="en-US" dirty="0"/>
            </a:br>
            <a:r>
              <a:rPr lang="en-US" dirty="0"/>
              <a:t>than a typical sequence </a:t>
            </a:r>
            <a:r>
              <a:rPr lang="en-US" b="1" dirty="0">
                <a:solidFill>
                  <a:srgbClr val="FF0000"/>
                </a:solidFill>
              </a:rPr>
              <a:t>for efficiency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2127" y="4925189"/>
            <a:ext cx="1524000" cy="9541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flyweight pool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1966380" y="5661248"/>
            <a:ext cx="1813532" cy="1440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953" y="3286012"/>
            <a:ext cx="3093633" cy="251925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Solution</a:t>
            </a:r>
            <a:endParaRPr lang="th-TH" sz="3600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25</a:t>
            </a:fld>
            <a:endParaRPr lang="th-T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DEDDE9-B808-CBBC-7A4D-74D1535EEE04}"/>
              </a:ext>
            </a:extLst>
          </p:cNvPr>
          <p:cNvSpPr txBox="1"/>
          <p:nvPr/>
        </p:nvSpPr>
        <p:spPr>
          <a:xfrm>
            <a:off x="3258633" y="5879296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One object instance holding </a:t>
            </a:r>
            <a:r>
              <a:rPr lang="en-GB" dirty="0">
                <a:solidFill>
                  <a:srgbClr val="FF0000"/>
                </a:solidFill>
              </a:rPr>
              <a:t>shared (intrinsic) 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B31909-F52C-DD0C-A35C-0C90637D55FA}"/>
              </a:ext>
            </a:extLst>
          </p:cNvPr>
          <p:cNvSpPr txBox="1"/>
          <p:nvPr/>
        </p:nvSpPr>
        <p:spPr>
          <a:xfrm>
            <a:off x="6191672" y="2805257"/>
            <a:ext cx="295232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Unique (extrinsic) state </a:t>
            </a:r>
            <a:r>
              <a:rPr lang="en-GB" dirty="0"/>
              <a:t>is stored outside of the</a:t>
            </a:r>
          </a:p>
          <a:p>
            <a:r>
              <a:rPr lang="en-GB" dirty="0"/>
              <a:t>shared object</a:t>
            </a:r>
          </a:p>
        </p:txBody>
      </p:sp>
    </p:spTree>
    <p:extLst>
      <p:ext uri="{BB962C8B-B14F-4D97-AF65-F5344CB8AC3E}">
        <p14:creationId xmlns:p14="http://schemas.microsoft.com/office/powerpoint/2010/main" val="201959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Example of Flyweight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85000" lnSpcReduction="10000"/>
          </a:bodyPr>
          <a:lstStyle/>
          <a:p>
            <a:r>
              <a:rPr lang="en-US" dirty="0"/>
              <a:t>We want to write an application to show 100,000 rectangles on the screen. Not creating new object just sharing what is existing.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Intrinsic data: </a:t>
            </a:r>
            <a:r>
              <a:rPr lang="en-US" dirty="0">
                <a:solidFill>
                  <a:srgbClr val="0070C0"/>
                </a:solidFill>
              </a:rPr>
              <a:t>color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Extrinsic data:</a:t>
            </a:r>
            <a:r>
              <a:rPr lang="en-US" dirty="0">
                <a:solidFill>
                  <a:srgbClr val="0070C0"/>
                </a:solidFill>
              </a:rPr>
              <a:t> size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Every time we creating a new rectangle; There has been a color that has already been used; We are not going to create a new rectangle object; We are going to share what has been already created with that similar color; The extrinsic state is going to be the thing different to these rectangles</a:t>
            </a:r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2381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Flyweight Pattern</a:t>
            </a:r>
            <a:endParaRPr lang="th-TH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7301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6700" b="1" dirty="0"/>
              <a:t>USE SHARING TO SUPPORT LARGE NUMBERS OF FINE-GRAINED OBJECTS EFFICIENTLY.</a:t>
            </a:r>
          </a:p>
          <a:p>
            <a:r>
              <a:rPr lang="en-GB" sz="6700" b="1" dirty="0"/>
              <a:t>One object instance holding shared (intrinsic) state</a:t>
            </a:r>
          </a:p>
          <a:p>
            <a:r>
              <a:rPr lang="en-GB" sz="6700" b="1" dirty="0"/>
              <a:t>Unique (extrinsic) state is stored outside of the shared object</a:t>
            </a:r>
          </a:p>
          <a:p>
            <a:pPr marL="0" indent="0">
              <a:buNone/>
            </a:pPr>
            <a:endParaRPr lang="en-US" sz="6700" dirty="0"/>
          </a:p>
          <a:p>
            <a:pPr marL="0" indent="0">
              <a:buNone/>
            </a:pPr>
            <a:endParaRPr lang="en-US" dirty="0"/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27</a:t>
            </a:fld>
            <a:endParaRPr lang="th-T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7A774D-8FCA-CCCC-235E-256290B19B59}"/>
              </a:ext>
            </a:extLst>
          </p:cNvPr>
          <p:cNvSpPr/>
          <p:nvPr/>
        </p:nvSpPr>
        <p:spPr>
          <a:xfrm>
            <a:off x="0" y="571001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Encapsulate </a:t>
            </a:r>
            <a:r>
              <a:rPr lang="en-US" sz="3600" b="1" dirty="0">
                <a:solidFill>
                  <a:srgbClr val="FF0000"/>
                </a:solidFill>
              </a:rPr>
              <a:t>what varies</a:t>
            </a:r>
            <a:r>
              <a:rPr lang="en-US" sz="3600" b="1" dirty="0">
                <a:solidFill>
                  <a:srgbClr val="0070C0"/>
                </a:solidFill>
              </a:rPr>
              <a:t>?</a:t>
            </a:r>
            <a:endParaRPr lang="th-TH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313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Class Diagram</a:t>
            </a:r>
            <a:endParaRPr lang="th-TH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28</a:t>
            </a:fld>
            <a:endParaRPr lang="th-TH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457325"/>
            <a:ext cx="619125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8870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29</a:t>
            </a:fld>
            <a:endParaRPr lang="th-TH" dirty="0"/>
          </a:p>
        </p:txBody>
      </p:sp>
      <p:sp>
        <p:nvSpPr>
          <p:cNvPr id="6" name="Rectangle 5"/>
          <p:cNvSpPr/>
          <p:nvPr/>
        </p:nvSpPr>
        <p:spPr>
          <a:xfrm>
            <a:off x="0" y="1196752"/>
            <a:ext cx="9144000" cy="4832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Flyweight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declares an interface through which flyweights can receive and act on </a:t>
            </a:r>
            <a:r>
              <a:rPr lang="en-US" b="1" dirty="0">
                <a:solidFill>
                  <a:srgbClr val="FF0000"/>
                </a:solidFill>
              </a:rPr>
              <a:t>extrinsic state</a:t>
            </a:r>
          </a:p>
          <a:p>
            <a:r>
              <a:rPr lang="en-US" b="1" dirty="0" err="1"/>
              <a:t>ConcreteFlyweight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implements Flyweight interface and adds storage for </a:t>
            </a:r>
            <a:r>
              <a:rPr lang="en-US" b="1" dirty="0">
                <a:solidFill>
                  <a:srgbClr val="FF0000"/>
                </a:solidFill>
              </a:rPr>
              <a:t>intrinsic state</a:t>
            </a:r>
          </a:p>
          <a:p>
            <a:r>
              <a:rPr lang="en-US" b="1" dirty="0" err="1"/>
              <a:t>FlyweightFactory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creates and manages flyweight objects</a:t>
            </a:r>
          </a:p>
          <a:p>
            <a:r>
              <a:rPr lang="en-US" b="1" dirty="0"/>
              <a:t>Client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maintains extrinsic state and stores references to flyweights</a:t>
            </a:r>
            <a:endParaRPr lang="th-TH" dirty="0"/>
          </a:p>
        </p:txBody>
      </p:sp>
      <p:sp>
        <p:nvSpPr>
          <p:cNvPr id="7" name="Rectangle 6"/>
          <p:cNvSpPr/>
          <p:nvPr/>
        </p:nvSpPr>
        <p:spPr>
          <a:xfrm>
            <a:off x="107504" y="0"/>
            <a:ext cx="90364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</a:rPr>
              <a:t>Flyweight Participants</a:t>
            </a:r>
          </a:p>
        </p:txBody>
      </p:sp>
    </p:spTree>
    <p:extLst>
      <p:ext uri="{BB962C8B-B14F-4D97-AF65-F5344CB8AC3E}">
        <p14:creationId xmlns:p14="http://schemas.microsoft.com/office/powerpoint/2010/main" val="34287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Problem</a:t>
            </a:r>
            <a:endParaRPr lang="th-TH" sz="3600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1443841"/>
            <a:ext cx="8496944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We want to design a system that gives </a:t>
            </a:r>
            <a:r>
              <a:rPr lang="en-US" b="1" dirty="0">
                <a:solidFill>
                  <a:srgbClr val="FF0000"/>
                </a:solidFill>
              </a:rPr>
              <a:t>more than one object</a:t>
            </a:r>
            <a:r>
              <a:rPr lang="en-US" b="1" dirty="0"/>
              <a:t> a chance to handle a request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20533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908720"/>
            <a:ext cx="9036496" cy="56938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Collaborations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Data that a flyweight needs to process must be classified as intrinsic or extrinsic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Intrinsic is stored with flyweight; Extrinsic is stored with client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Clients should not instantiate </a:t>
            </a:r>
            <a:r>
              <a:rPr lang="en-US" dirty="0" err="1"/>
              <a:t>ConcreteFlyweights</a:t>
            </a:r>
            <a:r>
              <a:rPr lang="en-US" dirty="0"/>
              <a:t> directly</a:t>
            </a:r>
          </a:p>
          <a:p>
            <a:r>
              <a:rPr lang="en-US" b="1" dirty="0"/>
              <a:t>Consequences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Storage savings is a tradeoff between total reduction in number of objects verses the amount of intrinsic state per flyweight and whether or not extrinsic state is computed or stored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greatest savings occur when extrinsic state is computed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0" y="-5301"/>
            <a:ext cx="903649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</a:rPr>
              <a:t>Flyweight Participants</a:t>
            </a:r>
          </a:p>
        </p:txBody>
      </p:sp>
    </p:spTree>
    <p:extLst>
      <p:ext uri="{BB962C8B-B14F-4D97-AF65-F5344CB8AC3E}">
        <p14:creationId xmlns:p14="http://schemas.microsoft.com/office/powerpoint/2010/main" val="2710030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C9D0-B5C2-D82D-3F74-1389AE2F4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How to implement Flyweight Pattern?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AB2B0-5AD2-7FC8-8AC9-16EDA1E8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31</a:t>
            </a:fld>
            <a:endParaRPr lang="th-TH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143146-9F72-5D31-7AAB-7E3CA67B14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979" y="1600200"/>
            <a:ext cx="669804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834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A941A8-1ADE-B74B-A70F-EF9EB169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32</a:t>
            </a:fld>
            <a:endParaRPr lang="th-T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698F2-4B24-87DD-A5D7-83EA69422439}"/>
              </a:ext>
            </a:extLst>
          </p:cNvPr>
          <p:cNvSpPr txBox="1"/>
          <p:nvPr/>
        </p:nvSpPr>
        <p:spPr>
          <a:xfrm>
            <a:off x="467544" y="188640"/>
            <a:ext cx="86764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//Flyweight</a:t>
            </a:r>
          </a:p>
          <a:p>
            <a:r>
              <a:rPr lang="en-GB" sz="2000" dirty="0"/>
              <a:t>public interface Letter {</a:t>
            </a:r>
          </a:p>
          <a:p>
            <a:r>
              <a:rPr lang="en-GB" sz="2000" dirty="0"/>
              <a:t>    public void display(int row, int column);</a:t>
            </a:r>
          </a:p>
          <a:p>
            <a:r>
              <a:rPr lang="en-GB" sz="20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54EF3F-5C07-5F04-1BDB-6B9B4512F840}"/>
              </a:ext>
            </a:extLst>
          </p:cNvPr>
          <p:cNvSpPr txBox="1"/>
          <p:nvPr/>
        </p:nvSpPr>
        <p:spPr>
          <a:xfrm>
            <a:off x="4427984" y="-675456"/>
            <a:ext cx="90364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 </a:t>
            </a:r>
          </a:p>
          <a:p>
            <a:r>
              <a:rPr lang="en-GB" sz="1400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CBE04F-98F4-0FFD-7E57-83E64A252884}"/>
              </a:ext>
            </a:extLst>
          </p:cNvPr>
          <p:cNvSpPr txBox="1"/>
          <p:nvPr/>
        </p:nvSpPr>
        <p:spPr>
          <a:xfrm>
            <a:off x="323528" y="1512079"/>
            <a:ext cx="867645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</a:rPr>
              <a:t>//Concrete Flyweight</a:t>
            </a:r>
          </a:p>
          <a:p>
            <a:r>
              <a:rPr lang="en-GB" sz="1800" dirty="0"/>
              <a:t>public class </a:t>
            </a:r>
            <a:r>
              <a:rPr lang="en-GB" sz="1800" dirty="0" err="1"/>
              <a:t>EditorCharacter</a:t>
            </a:r>
            <a:r>
              <a:rPr lang="en-GB" sz="1800" dirty="0"/>
              <a:t> implements Letter {</a:t>
            </a:r>
          </a:p>
          <a:p>
            <a:r>
              <a:rPr lang="en-GB" sz="1800" dirty="0"/>
              <a:t>    private char character;</a:t>
            </a:r>
          </a:p>
          <a:p>
            <a:r>
              <a:rPr lang="en-GB" sz="1800" dirty="0"/>
              <a:t>    private String </a:t>
            </a:r>
            <a:r>
              <a:rPr lang="en-GB" sz="1800" dirty="0" err="1"/>
              <a:t>fontType</a:t>
            </a:r>
            <a:r>
              <a:rPr lang="en-GB" sz="1800" dirty="0"/>
              <a:t>;</a:t>
            </a:r>
          </a:p>
          <a:p>
            <a:r>
              <a:rPr lang="en-GB" sz="1800" dirty="0"/>
              <a:t>    public </a:t>
            </a:r>
            <a:r>
              <a:rPr lang="en-GB" sz="1800" dirty="0" err="1"/>
              <a:t>EditorCharacter</a:t>
            </a:r>
            <a:r>
              <a:rPr lang="en-GB" sz="1800" dirty="0"/>
              <a:t>(char character, String </a:t>
            </a:r>
            <a:r>
              <a:rPr lang="en-GB" sz="1800" dirty="0" err="1"/>
              <a:t>fontType</a:t>
            </a:r>
            <a:r>
              <a:rPr lang="en-GB" sz="1800" dirty="0"/>
              <a:t>){</a:t>
            </a:r>
          </a:p>
          <a:p>
            <a:r>
              <a:rPr lang="en-GB" sz="1800" dirty="0"/>
              <a:t>        </a:t>
            </a:r>
            <a:r>
              <a:rPr lang="en-GB" sz="1800" dirty="0" err="1"/>
              <a:t>this.character</a:t>
            </a:r>
            <a:r>
              <a:rPr lang="en-GB" sz="1800" dirty="0"/>
              <a:t> = character;</a:t>
            </a:r>
          </a:p>
          <a:p>
            <a:r>
              <a:rPr lang="en-GB" sz="1800" dirty="0"/>
              <a:t>        </a:t>
            </a:r>
            <a:r>
              <a:rPr lang="en-GB" sz="1800" dirty="0" err="1"/>
              <a:t>this.fontType</a:t>
            </a:r>
            <a:r>
              <a:rPr lang="en-GB" sz="1800" dirty="0"/>
              <a:t> = </a:t>
            </a:r>
            <a:r>
              <a:rPr lang="en-GB" sz="1800" dirty="0" err="1"/>
              <a:t>fontType</a:t>
            </a:r>
            <a:r>
              <a:rPr lang="en-GB" sz="1800" dirty="0"/>
              <a:t>;</a:t>
            </a:r>
          </a:p>
          <a:p>
            <a:r>
              <a:rPr lang="en-GB" sz="1800" dirty="0"/>
              <a:t>    }</a:t>
            </a:r>
          </a:p>
          <a:p>
            <a:r>
              <a:rPr lang="en-GB" sz="1800" dirty="0"/>
              <a:t>    public char </a:t>
            </a:r>
            <a:r>
              <a:rPr lang="en-GB" sz="1800" dirty="0" err="1"/>
              <a:t>getCharacter</a:t>
            </a:r>
            <a:r>
              <a:rPr lang="en-GB" sz="1800" dirty="0"/>
              <a:t>() {</a:t>
            </a:r>
          </a:p>
          <a:p>
            <a:r>
              <a:rPr lang="en-GB" sz="1800" dirty="0"/>
              <a:t>        return </a:t>
            </a:r>
            <a:r>
              <a:rPr lang="en-GB" sz="1800" dirty="0" err="1"/>
              <a:t>this.character</a:t>
            </a:r>
            <a:r>
              <a:rPr lang="en-GB" sz="1800" dirty="0"/>
              <a:t>;</a:t>
            </a:r>
          </a:p>
          <a:p>
            <a:r>
              <a:rPr lang="en-GB" sz="1800" dirty="0"/>
              <a:t>    }</a:t>
            </a:r>
          </a:p>
          <a:p>
            <a:r>
              <a:rPr lang="en-GB" sz="1800" dirty="0"/>
              <a:t>    public String </a:t>
            </a:r>
            <a:r>
              <a:rPr lang="en-GB" sz="1800" dirty="0" err="1"/>
              <a:t>getFontType</a:t>
            </a:r>
            <a:r>
              <a:rPr lang="en-GB" sz="1800" dirty="0"/>
              <a:t>() {</a:t>
            </a:r>
          </a:p>
          <a:p>
            <a:r>
              <a:rPr lang="en-GB" sz="1800" dirty="0"/>
              <a:t>        return </a:t>
            </a:r>
            <a:r>
              <a:rPr lang="en-GB" sz="1800" dirty="0" err="1"/>
              <a:t>this.fontType</a:t>
            </a:r>
            <a:r>
              <a:rPr lang="en-GB" sz="1800" dirty="0"/>
              <a:t>;</a:t>
            </a:r>
          </a:p>
          <a:p>
            <a:r>
              <a:rPr lang="en-GB" sz="1800" dirty="0"/>
              <a:t>    }</a:t>
            </a:r>
          </a:p>
          <a:p>
            <a:r>
              <a:rPr lang="en-GB" sz="1800" dirty="0"/>
              <a:t>    @Override</a:t>
            </a:r>
          </a:p>
          <a:p>
            <a:r>
              <a:rPr lang="en-GB" sz="1800" dirty="0"/>
              <a:t>    public void display(int row, int column) {</a:t>
            </a:r>
          </a:p>
          <a:p>
            <a:r>
              <a:rPr lang="en-GB" sz="1800" dirty="0"/>
              <a:t>        </a:t>
            </a:r>
            <a:r>
              <a:rPr lang="en-GB" sz="1800" dirty="0" err="1"/>
              <a:t>System.out.println</a:t>
            </a:r>
            <a:r>
              <a:rPr lang="en-GB" sz="1800" dirty="0"/>
              <a:t>(</a:t>
            </a:r>
            <a:r>
              <a:rPr lang="en-GB" sz="1800" dirty="0" err="1"/>
              <a:t>String.valueOf</a:t>
            </a:r>
            <a:r>
              <a:rPr lang="en-GB" sz="1800" dirty="0"/>
              <a:t>(character)+" at row "+row+" column "+column);</a:t>
            </a:r>
          </a:p>
          <a:p>
            <a:r>
              <a:rPr lang="en-GB" sz="1800" dirty="0"/>
              <a:t>    }</a:t>
            </a:r>
          </a:p>
          <a:p>
            <a:r>
              <a:rPr lang="en-GB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2195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6BD644-411C-63FD-337E-840750A3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33</a:t>
            </a:fld>
            <a:endParaRPr lang="th-T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EC906-D469-7654-5A02-AA2156BD4023}"/>
              </a:ext>
            </a:extLst>
          </p:cNvPr>
          <p:cNvSpPr txBox="1"/>
          <p:nvPr/>
        </p:nvSpPr>
        <p:spPr>
          <a:xfrm>
            <a:off x="143508" y="353417"/>
            <a:ext cx="885698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</a:rPr>
              <a:t>//Flyweight Factory</a:t>
            </a:r>
            <a:endParaRPr lang="en-GB" sz="1800" dirty="0"/>
          </a:p>
          <a:p>
            <a:r>
              <a:rPr lang="en-GB" sz="1800" dirty="0"/>
              <a:t>public class </a:t>
            </a:r>
            <a:r>
              <a:rPr lang="en-GB" sz="1800" dirty="0" err="1"/>
              <a:t>LetterFactory</a:t>
            </a:r>
            <a:r>
              <a:rPr lang="en-GB" sz="1800" dirty="0"/>
              <a:t> {</a:t>
            </a:r>
          </a:p>
          <a:p>
            <a:endParaRPr lang="en-GB" sz="1800" dirty="0"/>
          </a:p>
          <a:p>
            <a:r>
              <a:rPr lang="en-GB" sz="1800" dirty="0"/>
              <a:t>    //cache to store the letter for which object is already created or requested</a:t>
            </a:r>
          </a:p>
          <a:p>
            <a:r>
              <a:rPr lang="en-GB" sz="1800" dirty="0"/>
              <a:t>    private static Map&lt;String, Letter&gt; </a:t>
            </a:r>
            <a:r>
              <a:rPr lang="en-GB" sz="1800" dirty="0" err="1"/>
              <a:t>characterCache</a:t>
            </a:r>
            <a:r>
              <a:rPr lang="en-GB" sz="1800" dirty="0"/>
              <a:t> = new HashMap&lt;&gt;();</a:t>
            </a:r>
          </a:p>
          <a:p>
            <a:endParaRPr lang="en-GB" sz="1800" dirty="0"/>
          </a:p>
          <a:p>
            <a:r>
              <a:rPr lang="en-GB" sz="1800" dirty="0"/>
              <a:t>    public static Letter </a:t>
            </a:r>
            <a:r>
              <a:rPr lang="en-GB" sz="1800" dirty="0" err="1"/>
              <a:t>createLetter</a:t>
            </a:r>
            <a:r>
              <a:rPr lang="en-GB" sz="1800" dirty="0"/>
              <a:t>(char </a:t>
            </a:r>
            <a:r>
              <a:rPr lang="en-GB" sz="1800" dirty="0" err="1"/>
              <a:t>characterValue</a:t>
            </a:r>
            <a:r>
              <a:rPr lang="en-GB" sz="1800" dirty="0"/>
              <a:t>, String </a:t>
            </a:r>
            <a:r>
              <a:rPr lang="en-GB" sz="1800" dirty="0" err="1"/>
              <a:t>fontType</a:t>
            </a:r>
            <a:r>
              <a:rPr lang="en-GB" sz="1800" dirty="0"/>
              <a:t>){</a:t>
            </a:r>
          </a:p>
          <a:p>
            <a:endParaRPr lang="en-GB" sz="1800" dirty="0"/>
          </a:p>
          <a:p>
            <a:r>
              <a:rPr lang="en-GB" sz="1800" dirty="0"/>
              <a:t>        String key = </a:t>
            </a:r>
            <a:r>
              <a:rPr lang="en-GB" sz="1800" dirty="0" err="1"/>
              <a:t>fontType</a:t>
            </a:r>
            <a:r>
              <a:rPr lang="en-GB" sz="1800" dirty="0"/>
              <a:t> + "_" + </a:t>
            </a:r>
            <a:r>
              <a:rPr lang="en-GB" sz="1800" dirty="0" err="1"/>
              <a:t>characterValue</a:t>
            </a:r>
            <a:r>
              <a:rPr lang="en-GB" sz="1800" dirty="0"/>
              <a:t>;</a:t>
            </a:r>
          </a:p>
          <a:p>
            <a:endParaRPr lang="en-GB" sz="1800" dirty="0"/>
          </a:p>
          <a:p>
            <a:r>
              <a:rPr lang="en-GB" sz="1800" dirty="0"/>
              <a:t>        //returns from the cache if available</a:t>
            </a:r>
          </a:p>
          <a:p>
            <a:r>
              <a:rPr lang="en-GB" sz="1800" dirty="0"/>
              <a:t>        if(</a:t>
            </a:r>
            <a:r>
              <a:rPr lang="en-GB" sz="1800" dirty="0" err="1"/>
              <a:t>characterCache.containsKey</a:t>
            </a:r>
            <a:r>
              <a:rPr lang="en-GB" sz="1800" dirty="0"/>
              <a:t>(key)) {</a:t>
            </a:r>
          </a:p>
          <a:p>
            <a:r>
              <a:rPr lang="en-GB" sz="1800" dirty="0"/>
              <a:t>            return </a:t>
            </a:r>
            <a:r>
              <a:rPr lang="en-GB" sz="1800" dirty="0" err="1"/>
              <a:t>characterCache.get</a:t>
            </a:r>
            <a:r>
              <a:rPr lang="en-GB" sz="1800" dirty="0"/>
              <a:t>(key);</a:t>
            </a:r>
          </a:p>
          <a:p>
            <a:endParaRPr lang="en-GB" sz="1800" dirty="0"/>
          </a:p>
          <a:p>
            <a:r>
              <a:rPr lang="en-GB" sz="1800" dirty="0"/>
              <a:t>        } else {</a:t>
            </a:r>
          </a:p>
          <a:p>
            <a:endParaRPr lang="en-GB" sz="1800" dirty="0"/>
          </a:p>
          <a:p>
            <a:r>
              <a:rPr lang="en-GB" sz="1800" dirty="0"/>
              <a:t>            </a:t>
            </a:r>
            <a:r>
              <a:rPr lang="en-GB" sz="1800" dirty="0" err="1"/>
              <a:t>EditorCharacter</a:t>
            </a:r>
            <a:r>
              <a:rPr lang="en-GB" sz="1800" dirty="0"/>
              <a:t> </a:t>
            </a:r>
            <a:r>
              <a:rPr lang="en-GB" sz="1800" dirty="0" err="1"/>
              <a:t>characterObject</a:t>
            </a:r>
            <a:r>
              <a:rPr lang="en-GB" sz="1800" dirty="0"/>
              <a:t> = new </a:t>
            </a:r>
            <a:r>
              <a:rPr lang="en-GB" sz="1800" dirty="0" err="1"/>
              <a:t>EditorCharacter</a:t>
            </a:r>
            <a:r>
              <a:rPr lang="en-GB" sz="1800" dirty="0"/>
              <a:t>(</a:t>
            </a:r>
            <a:r>
              <a:rPr lang="en-GB" sz="1800" dirty="0" err="1"/>
              <a:t>characterValue</a:t>
            </a:r>
            <a:r>
              <a:rPr lang="en-GB" sz="1800" dirty="0"/>
              <a:t>, </a:t>
            </a:r>
            <a:r>
              <a:rPr lang="en-GB" sz="1800" dirty="0" err="1"/>
              <a:t>fontType</a:t>
            </a:r>
            <a:r>
              <a:rPr lang="en-GB" sz="1800" dirty="0"/>
              <a:t>);</a:t>
            </a:r>
          </a:p>
          <a:p>
            <a:r>
              <a:rPr lang="en-GB" sz="1800" dirty="0"/>
              <a:t>            </a:t>
            </a:r>
            <a:r>
              <a:rPr lang="en-GB" sz="1800" dirty="0" err="1"/>
              <a:t>characterCache.put</a:t>
            </a:r>
            <a:r>
              <a:rPr lang="en-GB" sz="1800" dirty="0"/>
              <a:t>(key, </a:t>
            </a:r>
            <a:r>
              <a:rPr lang="en-GB" sz="1800" dirty="0" err="1"/>
              <a:t>characterObject</a:t>
            </a:r>
            <a:r>
              <a:rPr lang="en-GB" sz="1800" dirty="0"/>
              <a:t>);</a:t>
            </a:r>
          </a:p>
          <a:p>
            <a:r>
              <a:rPr lang="en-GB" sz="1800" dirty="0"/>
              <a:t>            return </a:t>
            </a:r>
            <a:r>
              <a:rPr lang="en-GB" sz="1800" dirty="0" err="1"/>
              <a:t>characterObject</a:t>
            </a:r>
            <a:r>
              <a:rPr lang="en-GB" sz="1800" dirty="0"/>
              <a:t>;</a:t>
            </a:r>
          </a:p>
          <a:p>
            <a:r>
              <a:rPr lang="en-GB" sz="1800" dirty="0"/>
              <a:t>        }</a:t>
            </a:r>
          </a:p>
          <a:p>
            <a:r>
              <a:rPr lang="en-GB" sz="1800" dirty="0"/>
              <a:t>    }</a:t>
            </a:r>
          </a:p>
          <a:p>
            <a:r>
              <a:rPr lang="en-GB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0743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736ED7-C15F-05CA-C8AB-9B4685F98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34</a:t>
            </a:fld>
            <a:endParaRPr lang="th-T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D54A24-161B-932F-2A2C-2C62D00876F6}"/>
              </a:ext>
            </a:extLst>
          </p:cNvPr>
          <p:cNvSpPr txBox="1"/>
          <p:nvPr/>
        </p:nvSpPr>
        <p:spPr>
          <a:xfrm>
            <a:off x="107504" y="352603"/>
            <a:ext cx="903649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</a:rPr>
              <a:t>//Client</a:t>
            </a:r>
          </a:p>
          <a:p>
            <a:r>
              <a:rPr lang="en-GB" sz="1800" dirty="0"/>
              <a:t>public class Client {</a:t>
            </a:r>
          </a:p>
          <a:p>
            <a:r>
              <a:rPr lang="en-GB" sz="1800" dirty="0"/>
              <a:t>    private static void </a:t>
            </a:r>
            <a:r>
              <a:rPr lang="en-GB" sz="1800" dirty="0" err="1"/>
              <a:t>addLetter</a:t>
            </a:r>
            <a:r>
              <a:rPr lang="en-GB" sz="1800" dirty="0"/>
              <a:t>(char </a:t>
            </a:r>
            <a:r>
              <a:rPr lang="en-GB" sz="1800" dirty="0" err="1"/>
              <a:t>characterValue</a:t>
            </a:r>
            <a:r>
              <a:rPr lang="en-GB" sz="1800" dirty="0"/>
              <a:t>, String </a:t>
            </a:r>
            <a:r>
              <a:rPr lang="en-GB" sz="1800" dirty="0" err="1"/>
              <a:t>fontType</a:t>
            </a:r>
            <a:r>
              <a:rPr lang="en-GB" sz="1800" dirty="0"/>
              <a:t>, int x, int y) {</a:t>
            </a:r>
          </a:p>
          <a:p>
            <a:r>
              <a:rPr lang="en-GB" sz="1800" dirty="0"/>
              <a:t>    </a:t>
            </a:r>
          </a:p>
          <a:p>
            <a:r>
              <a:rPr lang="en-GB" sz="1800" dirty="0"/>
              <a:t>    Letter </a:t>
            </a:r>
            <a:r>
              <a:rPr lang="en-GB" sz="1800" dirty="0" err="1"/>
              <a:t>letter</a:t>
            </a:r>
            <a:r>
              <a:rPr lang="en-GB" sz="1800" dirty="0"/>
              <a:t> = </a:t>
            </a:r>
            <a:r>
              <a:rPr lang="en-GB" sz="1800" dirty="0" err="1"/>
              <a:t>LetterFactory.createLetter</a:t>
            </a:r>
            <a:r>
              <a:rPr lang="en-GB" sz="1800" dirty="0"/>
              <a:t>('l', "Arial");</a:t>
            </a:r>
          </a:p>
          <a:p>
            <a:r>
              <a:rPr lang="en-GB" sz="1800" dirty="0"/>
              <a:t>    </a:t>
            </a:r>
            <a:r>
              <a:rPr lang="en-GB" sz="1800" dirty="0" err="1"/>
              <a:t>letter.display</a:t>
            </a:r>
            <a:r>
              <a:rPr lang="en-GB" sz="1800" dirty="0"/>
              <a:t>(x, y);</a:t>
            </a:r>
          </a:p>
          <a:p>
            <a:r>
              <a:rPr lang="en-GB" sz="1800" dirty="0"/>
              <a:t>    }  </a:t>
            </a:r>
          </a:p>
          <a:p>
            <a:r>
              <a:rPr lang="en-GB" sz="1800" dirty="0"/>
              <a:t>    public static void main(String[] </a:t>
            </a:r>
            <a:r>
              <a:rPr lang="en-GB" sz="1800" dirty="0" err="1"/>
              <a:t>args</a:t>
            </a:r>
            <a:r>
              <a:rPr lang="en-GB" sz="1800" dirty="0"/>
              <a:t>) {</a:t>
            </a:r>
          </a:p>
          <a:p>
            <a:r>
              <a:rPr lang="en-GB" sz="1800" dirty="0"/>
              <a:t>        /*</a:t>
            </a:r>
          </a:p>
          <a:p>
            <a:r>
              <a:rPr lang="en-GB" sz="1800" dirty="0"/>
              <a:t>         * Let' say my text is "Hello, this is Flyweight article!!"</a:t>
            </a:r>
          </a:p>
          <a:p>
            <a:r>
              <a:rPr lang="en-GB" sz="1800" dirty="0"/>
              <a:t>         *</a:t>
            </a:r>
          </a:p>
          <a:p>
            <a:r>
              <a:rPr lang="en-GB" sz="1800" dirty="0"/>
              <a:t>        */</a:t>
            </a:r>
          </a:p>
          <a:p>
            <a:r>
              <a:rPr lang="en-GB" sz="1800" dirty="0"/>
              <a:t>        //to add letter l at 3 position </a:t>
            </a:r>
          </a:p>
          <a:p>
            <a:r>
              <a:rPr lang="en-GB" sz="1800" dirty="0"/>
              <a:t>        </a:t>
            </a:r>
            <a:r>
              <a:rPr lang="en-GB" sz="1800" dirty="0" err="1"/>
              <a:t>addLetter</a:t>
            </a:r>
            <a:r>
              <a:rPr lang="en-GB" sz="1800" dirty="0"/>
              <a:t>('l', "Arial", 0, 2);</a:t>
            </a:r>
          </a:p>
          <a:p>
            <a:endParaRPr lang="en-GB" sz="1800" dirty="0"/>
          </a:p>
          <a:p>
            <a:r>
              <a:rPr lang="en-GB" sz="1800" dirty="0"/>
              <a:t>        //to add letter l at 4position </a:t>
            </a:r>
          </a:p>
          <a:p>
            <a:r>
              <a:rPr lang="en-GB" sz="1800" dirty="0"/>
              <a:t>        </a:t>
            </a:r>
            <a:r>
              <a:rPr lang="en-GB" sz="1800" dirty="0" err="1"/>
              <a:t>addLetter</a:t>
            </a:r>
            <a:r>
              <a:rPr lang="en-GB" sz="1800" dirty="0"/>
              <a:t>('l', "Arial", 0, 3);</a:t>
            </a:r>
          </a:p>
          <a:p>
            <a:endParaRPr lang="en-GB" sz="1800" dirty="0"/>
          </a:p>
          <a:p>
            <a:r>
              <a:rPr lang="en-GB" sz="1800" dirty="0"/>
              <a:t>        //only one object for character 'l' of Arial type will be created</a:t>
            </a:r>
          </a:p>
          <a:p>
            <a:r>
              <a:rPr lang="en-GB" sz="1800" dirty="0"/>
              <a:t>        //regardless of how many times it is being used.</a:t>
            </a:r>
          </a:p>
          <a:p>
            <a:r>
              <a:rPr lang="en-GB" sz="1800" dirty="0"/>
              <a:t>    }</a:t>
            </a:r>
          </a:p>
          <a:p>
            <a:r>
              <a:rPr lang="en-GB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4610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908720"/>
            <a:ext cx="9036496" cy="4401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When all of the following are true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 application uses a large number of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Storage costs are high because of the sheer quantity of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Most object state can be made extrinsic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Many groups of objects may be replaced by relatively few shared objects once extrinsic state is removed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application does not depend on object identity; Since flyweight objects may be shared, identity tests will return true for conceptually distinct objects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0" y="-5301"/>
            <a:ext cx="903649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</a:rPr>
              <a:t>When to Use Flyweight</a:t>
            </a:r>
          </a:p>
        </p:txBody>
      </p:sp>
    </p:spTree>
    <p:extLst>
      <p:ext uri="{BB962C8B-B14F-4D97-AF65-F5344CB8AC3E}">
        <p14:creationId xmlns:p14="http://schemas.microsoft.com/office/powerpoint/2010/main" val="176036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Example</a:t>
            </a:r>
            <a:endParaRPr lang="th-TH" sz="3600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852" y="693195"/>
            <a:ext cx="9036496" cy="353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Consider </a:t>
            </a:r>
            <a:r>
              <a:rPr lang="en-US" dirty="0">
                <a:solidFill>
                  <a:srgbClr val="FF0000"/>
                </a:solidFill>
              </a:rPr>
              <a:t>context-sensitive help</a:t>
            </a:r>
            <a:r>
              <a:rPr lang="en-US" dirty="0"/>
              <a:t> for graphical user interface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Let’s say user clicks on a help button:  Help request is handled by one of several objects, but which one depends on context and specificity of available help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Tight coupling problem:  </a:t>
            </a:r>
            <a:r>
              <a:rPr lang="en-US" dirty="0"/>
              <a:t>between the sender of a request and its receiver objects</a:t>
            </a:r>
          </a:p>
        </p:txBody>
      </p:sp>
    </p:spTree>
    <p:extLst>
      <p:ext uri="{BB962C8B-B14F-4D97-AF65-F5344CB8AC3E}">
        <p14:creationId xmlns:p14="http://schemas.microsoft.com/office/powerpoint/2010/main" val="155482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5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The loose coupling solution</a:t>
            </a:r>
            <a:endParaRPr lang="th-TH" sz="3600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761240"/>
            <a:ext cx="8496944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We want a loose coupling between the sender of a request and its </a:t>
            </a:r>
            <a:r>
              <a:rPr lang="en-US" dirty="0">
                <a:solidFill>
                  <a:srgbClr val="FF0000"/>
                </a:solidFill>
              </a:rPr>
              <a:t>receiver objects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904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6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Encapsulate </a:t>
            </a:r>
            <a:r>
              <a:rPr lang="en-US" sz="3600" b="1" dirty="0">
                <a:solidFill>
                  <a:srgbClr val="FF0000"/>
                </a:solidFill>
              </a:rPr>
              <a:t>what varies</a:t>
            </a:r>
            <a:r>
              <a:rPr lang="en-US" sz="3600" b="1" dirty="0">
                <a:solidFill>
                  <a:srgbClr val="0070C0"/>
                </a:solidFill>
              </a:rPr>
              <a:t>?</a:t>
            </a:r>
            <a:endParaRPr lang="th-TH" sz="3600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761240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528" y="908720"/>
            <a:ext cx="3744416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Encapsulate the processing elements (</a:t>
            </a:r>
            <a:r>
              <a:rPr lang="en-US" dirty="0">
                <a:solidFill>
                  <a:srgbClr val="FF0000"/>
                </a:solidFill>
              </a:rPr>
              <a:t>receiver objects</a:t>
            </a:r>
            <a:r>
              <a:rPr lang="en-US" dirty="0"/>
              <a:t>) inside a "pipeline" abstraction; and have clients "</a:t>
            </a:r>
            <a:r>
              <a:rPr lang="en-US" dirty="0">
                <a:solidFill>
                  <a:srgbClr val="00B0F0"/>
                </a:solidFill>
              </a:rPr>
              <a:t>launch and leave</a:t>
            </a:r>
            <a:r>
              <a:rPr lang="en-US" dirty="0"/>
              <a:t>" their requests at the entrance to the pipeline</a:t>
            </a:r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621008"/>
            <a:ext cx="3456384" cy="542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60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7</a:t>
            </a:fld>
            <a:endParaRPr lang="th-TH"/>
          </a:p>
        </p:txBody>
      </p:sp>
      <p:sp>
        <p:nvSpPr>
          <p:cNvPr id="5" name="Rectangle 4"/>
          <p:cNvSpPr/>
          <p:nvPr/>
        </p:nvSpPr>
        <p:spPr>
          <a:xfrm>
            <a:off x="467544" y="0"/>
            <a:ext cx="8496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000" b="1" dirty="0">
                <a:solidFill>
                  <a:srgbClr val="0070C0"/>
                </a:solidFill>
              </a:rPr>
              <a:t>Chain of Responsibility Pattern</a:t>
            </a:r>
            <a:endParaRPr lang="th-TH" sz="40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8687" y="1240300"/>
            <a:ext cx="7359795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Client </a:t>
            </a:r>
            <a:r>
              <a:rPr lang="en-US" dirty="0"/>
              <a:t>initiates the request to a </a:t>
            </a:r>
            <a:r>
              <a:rPr lang="en-US" dirty="0" err="1"/>
              <a:t>ConcreteHandler</a:t>
            </a:r>
            <a:r>
              <a:rPr lang="en-US" dirty="0"/>
              <a:t> object on the chain</a:t>
            </a:r>
            <a:endParaRPr lang="th-TH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737" y="2348880"/>
            <a:ext cx="534352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876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8</a:t>
            </a:fld>
            <a:endParaRPr lang="th-TH"/>
          </a:p>
        </p:txBody>
      </p:sp>
      <p:sp>
        <p:nvSpPr>
          <p:cNvPr id="5" name="Rectangle 4"/>
          <p:cNvSpPr/>
          <p:nvPr/>
        </p:nvSpPr>
        <p:spPr>
          <a:xfrm>
            <a:off x="467544" y="0"/>
            <a:ext cx="8496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000" b="1" dirty="0">
                <a:solidFill>
                  <a:srgbClr val="0070C0"/>
                </a:solidFill>
              </a:rPr>
              <a:t>Chain of Responsibility Pattern</a:t>
            </a:r>
            <a:endParaRPr lang="th-TH" sz="40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8687" y="1322295"/>
            <a:ext cx="7359795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Handler </a:t>
            </a:r>
            <a:r>
              <a:rPr lang="en-US" dirty="0"/>
              <a:t>defines interface for handling requests; Can implement successor link  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93" y="2204864"/>
            <a:ext cx="534352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9133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9</a:t>
            </a:fld>
            <a:endParaRPr lang="th-TH"/>
          </a:p>
        </p:txBody>
      </p:sp>
      <p:sp>
        <p:nvSpPr>
          <p:cNvPr id="5" name="Rectangle 4"/>
          <p:cNvSpPr/>
          <p:nvPr/>
        </p:nvSpPr>
        <p:spPr>
          <a:xfrm>
            <a:off x="467544" y="0"/>
            <a:ext cx="8496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000" b="1" dirty="0">
                <a:solidFill>
                  <a:srgbClr val="0070C0"/>
                </a:solidFill>
              </a:rPr>
              <a:t>Chain of Responsibility Pattern   </a:t>
            </a:r>
            <a:endParaRPr lang="th-TH" sz="40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8687" y="1323439"/>
            <a:ext cx="7359795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ConcreteHandler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handles requests it is responsible for; otherwise forwards requests to successor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2708434"/>
            <a:ext cx="534352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4010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14491</TotalTime>
  <Words>1854</Words>
  <Application>Microsoft Office PowerPoint</Application>
  <PresentationFormat>On-screen Show (4:3)</PresentationFormat>
  <Paragraphs>393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Courier New</vt:lpstr>
      <vt:lpstr>Office Theme</vt:lpstr>
      <vt:lpstr>Software Design and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1: Code implementing successor link  </vt:lpstr>
      <vt:lpstr>Example 1: Code implementing successor link </vt:lpstr>
      <vt:lpstr>Example 1: Code implementing successor link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Benefits:</vt:lpstr>
      <vt:lpstr>Drawbacks:</vt:lpstr>
      <vt:lpstr>PowerPoint Presentation</vt:lpstr>
      <vt:lpstr>PowerPoint Presentation</vt:lpstr>
      <vt:lpstr>PowerPoint Presentation</vt:lpstr>
      <vt:lpstr>PowerPoint Presentation</vt:lpstr>
      <vt:lpstr>Example of Flyweight</vt:lpstr>
      <vt:lpstr>Flyweight Pattern</vt:lpstr>
      <vt:lpstr>Class Diagram</vt:lpstr>
      <vt:lpstr>PowerPoint Presentation</vt:lpstr>
      <vt:lpstr>PowerPoint Presentation</vt:lpstr>
      <vt:lpstr>How to implement Flyweight Pattern?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and Architecture</dc:title>
  <dc:creator>boonjv</dc:creator>
  <cp:lastModifiedBy>Veera Boonjing</cp:lastModifiedBy>
  <cp:revision>292</cp:revision>
  <dcterms:created xsi:type="dcterms:W3CDTF">2015-01-04T08:11:00Z</dcterms:created>
  <dcterms:modified xsi:type="dcterms:W3CDTF">2024-09-17T01:19:41Z</dcterms:modified>
</cp:coreProperties>
</file>