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501" r:id="rId3"/>
    <p:sldId id="500" r:id="rId4"/>
    <p:sldId id="504" r:id="rId5"/>
    <p:sldId id="390" r:id="rId6"/>
    <p:sldId id="468" r:id="rId7"/>
    <p:sldId id="469" r:id="rId8"/>
    <p:sldId id="473" r:id="rId9"/>
    <p:sldId id="474" r:id="rId10"/>
    <p:sldId id="475" r:id="rId11"/>
    <p:sldId id="476" r:id="rId12"/>
    <p:sldId id="503" r:id="rId13"/>
    <p:sldId id="483" r:id="rId14"/>
    <p:sldId id="484" r:id="rId15"/>
    <p:sldId id="477" r:id="rId16"/>
    <p:sldId id="499" r:id="rId17"/>
    <p:sldId id="486" r:id="rId18"/>
    <p:sldId id="479" r:id="rId19"/>
    <p:sldId id="505" r:id="rId20"/>
    <p:sldId id="480" r:id="rId21"/>
    <p:sldId id="487" r:id="rId22"/>
    <p:sldId id="488" r:id="rId23"/>
    <p:sldId id="489" r:id="rId24"/>
    <p:sldId id="481" r:id="rId25"/>
    <p:sldId id="491" r:id="rId26"/>
    <p:sldId id="493" r:id="rId27"/>
    <p:sldId id="462" r:id="rId28"/>
    <p:sldId id="496" r:id="rId29"/>
    <p:sldId id="497" r:id="rId30"/>
    <p:sldId id="498" r:id="rId31"/>
    <p:sldId id="423" r:id="rId32"/>
    <p:sldId id="482" r:id="rId3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4249" autoAdjust="0"/>
  </p:normalViewPr>
  <p:slideViewPr>
    <p:cSldViewPr>
      <p:cViewPr varScale="1">
        <p:scale>
          <a:sx n="70" d="100"/>
          <a:sy n="70" d="100"/>
        </p:scale>
        <p:origin x="176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EEAAFD-D35A-46C4-A3CD-5236ECD9253C}" type="datetimeFigureOut">
              <a:rPr lang="th-TH" smtClean="0"/>
              <a:t>17/09/67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90A76-9179-4446-95F7-80A358F70C2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0108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61477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43422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5518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6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85639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3194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90A76-9179-4446-95F7-80A358F70C22}" type="slidenum">
              <a:rPr lang="th-TH" smtClean="0"/>
              <a:t>12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4617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B172-1E45-4EAB-A57A-08A359D18A2C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371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8DDC-457B-43C0-89D5-3AD83CE9E321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26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70620-1AA0-4DF3-95A6-C505D0F2E7C7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5837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A24-29DD-4A8C-8B4E-F951DDEEB859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975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36850-3C50-4635-A053-C73C2063B7A5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4905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171FD-8B5E-40C8-9CD9-D2B5BE82BA2F}" type="datetime1">
              <a:rPr lang="th-TH" smtClean="0"/>
              <a:t>17/09/67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504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2CD-5ADB-437B-8389-01D4955C5BFE}" type="datetime1">
              <a:rPr lang="th-TH" smtClean="0"/>
              <a:t>17/09/67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4034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694C-1930-4BA8-8E49-375DCA936F44}" type="datetime1">
              <a:rPr lang="th-TH" smtClean="0"/>
              <a:t>17/09/67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5683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0FB-8F97-4A63-A3F3-B1FBB6AD2BD7}" type="datetime1">
              <a:rPr lang="th-TH" smtClean="0"/>
              <a:t>17/09/67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35616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79853-3528-4111-9E35-37E933C5C532}" type="datetime1">
              <a:rPr lang="th-TH" smtClean="0"/>
              <a:t>17/09/67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39631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B9B79-B39F-47BF-AA92-85EB8F71FD90}" type="datetime1">
              <a:rPr lang="th-TH" smtClean="0"/>
              <a:t>17/09/67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260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3C930-A493-4C92-9113-E553C48B311C}" type="datetime1">
              <a:rPr lang="th-TH" smtClean="0"/>
              <a:t>17/09/67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E04EE-1C18-47D6-9A06-42DFFBAB94E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88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Software Design and Architecture</a:t>
            </a:r>
            <a:endParaRPr lang="th-TH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3608" y="3886200"/>
            <a:ext cx="7344816" cy="1752600"/>
          </a:xfrm>
        </p:spPr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Microservices Architecture Style</a:t>
            </a:r>
          </a:p>
        </p:txBody>
      </p:sp>
    </p:spTree>
    <p:extLst>
      <p:ext uri="{BB962C8B-B14F-4D97-AF65-F5344CB8AC3E}">
        <p14:creationId xmlns:p14="http://schemas.microsoft.com/office/powerpoint/2010/main" val="427408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API Layer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10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373315" y="1124744"/>
            <a:ext cx="84249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 API layer should not be used as a mediator because </a:t>
            </a:r>
            <a:r>
              <a:rPr lang="en-US" dirty="0">
                <a:sym typeface="Wingdings" panose="05000000000000000000" pitchFamily="2" charset="2"/>
              </a:rPr>
              <a:t>all interesting logic in this architecture should occur inside a bounded context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28BE75-A9E5-1409-7E9F-2F5FAC58C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813429"/>
            <a:ext cx="5389476" cy="390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684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Operational Reuse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11</a:t>
            </a:fld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179512" y="1159592"/>
            <a:ext cx="8784976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Operational concerns like monitoring, logging, and circuit breakers are common elements of all services: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</a:rPr>
              <a:t>The sidecar pattern </a:t>
            </a:r>
            <a:r>
              <a:rPr lang="en-GB" dirty="0"/>
              <a:t>is a deployment pattern where operational concerns can be attached to a service without sharing the resources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976" y="3497642"/>
            <a:ext cx="4653583" cy="3016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0671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Operational Reuse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12</a:t>
            </a:fld>
            <a:endParaRPr lang="th-TH" dirty="0"/>
          </a:p>
        </p:txBody>
      </p:sp>
      <p:sp>
        <p:nvSpPr>
          <p:cNvPr id="6" name="Rectangle 5"/>
          <p:cNvSpPr/>
          <p:nvPr/>
        </p:nvSpPr>
        <p:spPr>
          <a:xfrm>
            <a:off x="179512" y="846138"/>
            <a:ext cx="8784976" cy="26776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The common operational concerns (owned by either individual teams or a shared infrastructure team) appear within each service as a separate component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When it comes time to upgrade the monitoring tool, the team can update the sidecar, and each microservices receives that new functionality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77375"/>
            <a:ext cx="4637115" cy="300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03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Operational Reuse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13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43314" y="1196752"/>
            <a:ext cx="865737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common sidecar components connect to form a consistent operational interface across all microservices to</a:t>
            </a:r>
            <a:r>
              <a:rPr lang="en-GB" dirty="0"/>
              <a:t> unify control across the architecture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062143"/>
            <a:ext cx="5410981" cy="3282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744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Operational Reuse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14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51520" y="980728"/>
            <a:ext cx="8424936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service mesh </a:t>
            </a:r>
            <a:r>
              <a:rPr lang="en-US" dirty="0"/>
              <a:t>itself forms </a:t>
            </a:r>
            <a:r>
              <a:rPr lang="en-US" dirty="0">
                <a:solidFill>
                  <a:srgbClr val="0070C0"/>
                </a:solidFill>
              </a:rPr>
              <a:t>a console </a:t>
            </a:r>
            <a:r>
              <a:rPr lang="en-US" dirty="0"/>
              <a:t>that allows developers holistic access to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service forms a node in the overall mesh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The service mesh console </a:t>
            </a:r>
            <a:r>
              <a:rPr lang="en-US" dirty="0"/>
              <a:t>allows teams to globally control operational coupling, such as monitoring levels, logging, and other cross-cutting operational concerns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710" y="4149080"/>
            <a:ext cx="3752556" cy="2574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29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Frontends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15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76436" y="1182231"/>
            <a:ext cx="8424936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Microservices</a:t>
            </a:r>
            <a:r>
              <a:rPr lang="en-US" b="1" dirty="0">
                <a:solidFill>
                  <a:srgbClr val="0070C0"/>
                </a:solidFill>
              </a:rPr>
              <a:t> favors decoupling: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service would ideally encompass the user interfaces as well as backend concerns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So, the original vision for microservices included the user interface as part of the bounded context</a:t>
            </a:r>
          </a:p>
          <a:p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In practice: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Monolithic frontend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Microfrontend</a:t>
            </a:r>
            <a:r>
              <a:rPr lang="en-US" dirty="0"/>
              <a:t> pattern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30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Frontends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16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77349" y="980728"/>
            <a:ext cx="8424936" cy="2000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Monolithic 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monolithic frontend features a single user interface that calls through the API layer to satisfy user requests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frontend could be a rich desktop, mobile, or web application</a:t>
            </a:r>
            <a:endParaRPr lang="th-TH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718" y="3346789"/>
            <a:ext cx="4750198" cy="298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788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Frontends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17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70956" y="1008150"/>
            <a:ext cx="8424936" cy="3231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Microfrontend</a:t>
            </a:r>
            <a:r>
              <a:rPr lang="en-US" b="1" dirty="0">
                <a:solidFill>
                  <a:srgbClr val="FF0000"/>
                </a:solidFill>
              </a:rPr>
              <a:t> pattern: </a:t>
            </a:r>
          </a:p>
          <a:p>
            <a:r>
              <a:rPr lang="en-US" sz="2200" dirty="0">
                <a:solidFill>
                  <a:srgbClr val="0070C0"/>
                </a:solidFill>
              </a:rPr>
              <a:t>Utilizes components at the user interface level to create a synchronous level of granularity and isolation as the backend services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Each service emits the user interface for that service, which the frontend coordinates with the other emitted user interface components</a:t>
            </a:r>
          </a:p>
          <a:p>
            <a:r>
              <a:rPr lang="en-US" sz="2200" dirty="0">
                <a:solidFill>
                  <a:srgbClr val="0070C0"/>
                </a:solidFill>
              </a:rPr>
              <a:t>Using this pattern, teams can isolate service boundaries from the user interface to the backend services, unifying the entire domain within a single team</a:t>
            </a:r>
            <a:endParaRPr lang="th-TH" sz="2200" dirty="0">
              <a:solidFill>
                <a:srgbClr val="0070C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4269872"/>
            <a:ext cx="3900340" cy="2588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86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Communication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18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51520" y="1340768"/>
            <a:ext cx="842493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/>
              <a:t>Finding </a:t>
            </a:r>
            <a:r>
              <a:rPr lang="en-US" b="1" dirty="0">
                <a:solidFill>
                  <a:srgbClr val="FF0000"/>
                </a:solidFill>
              </a:rPr>
              <a:t>the correct communication style (Sync. Or </a:t>
            </a:r>
            <a:r>
              <a:rPr lang="en-US" b="1" dirty="0" err="1">
                <a:solidFill>
                  <a:srgbClr val="FF0000"/>
                </a:solidFill>
              </a:rPr>
              <a:t>Async</a:t>
            </a:r>
            <a:r>
              <a:rPr lang="en-US" b="1" dirty="0">
                <a:solidFill>
                  <a:srgbClr val="FF0000"/>
                </a:solidFill>
              </a:rPr>
              <a:t>. )</a:t>
            </a:r>
            <a:r>
              <a:rPr lang="en-US" b="1" dirty="0"/>
              <a:t>helps teams </a:t>
            </a:r>
            <a:r>
              <a:rPr lang="en-US" b="1" dirty="0">
                <a:solidFill>
                  <a:srgbClr val="00B0F0"/>
                </a:solidFill>
              </a:rPr>
              <a:t>keep services decoupled (granularity of services) </a:t>
            </a:r>
            <a:r>
              <a:rPr lang="en-US" b="1" dirty="0"/>
              <a:t>yet still coordinated in useful ways</a:t>
            </a:r>
          </a:p>
        </p:txBody>
      </p:sp>
    </p:spTree>
    <p:extLst>
      <p:ext uri="{BB962C8B-B14F-4D97-AF65-F5344CB8AC3E}">
        <p14:creationId xmlns:p14="http://schemas.microsoft.com/office/powerpoint/2010/main" val="402818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Communication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19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51520" y="1340768"/>
            <a:ext cx="8424936" cy="40934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Microservices architectures typically utilize “</a:t>
            </a:r>
            <a:r>
              <a:rPr lang="en-US" b="1" dirty="0">
                <a:solidFill>
                  <a:srgbClr val="FF0000"/>
                </a:solidFill>
              </a:rPr>
              <a:t>protocol-aware heterogeneous interoperability</a:t>
            </a:r>
            <a:r>
              <a:rPr lang="en-US" b="1" dirty="0">
                <a:solidFill>
                  <a:srgbClr val="00B0F0"/>
                </a:solidFill>
              </a:rPr>
              <a:t>”: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Protocol-aware: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Services must know which protocol to use to call other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Heterogeneous: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Different services may use different platforms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Interoperability: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Services commonly call other services via the network to collaborate and send/receive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66478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Service-Based Architecture Style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</a:t>
            </a:fld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1043608" y="4686324"/>
            <a:ext cx="7344815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Coarse-grained  domain services,  deployed  as  separate units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896" y="1647825"/>
            <a:ext cx="5412459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588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Communication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20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07504" y="1340767"/>
            <a:ext cx="84249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Choreography  </a:t>
            </a:r>
            <a:r>
              <a:rPr lang="en-US" dirty="0"/>
              <a:t>(an asynchronous communication style </a:t>
            </a:r>
            <a:r>
              <a:rPr lang="en-GB" dirty="0"/>
              <a:t> by </a:t>
            </a:r>
            <a:r>
              <a:rPr lang="en-GB" dirty="0">
                <a:solidFill>
                  <a:srgbClr val="FF0000"/>
                </a:solidFill>
              </a:rPr>
              <a:t>implementing decoupled events between services</a:t>
            </a:r>
            <a:r>
              <a:rPr lang="en-US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service calls other services as needed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852936"/>
            <a:ext cx="5575441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884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Communication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21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51520" y="1340768"/>
            <a:ext cx="8424936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Orchestration </a:t>
            </a:r>
            <a:r>
              <a:rPr lang="en-US" dirty="0"/>
              <a:t>(an asynchronous communication with </a:t>
            </a:r>
            <a:r>
              <a:rPr lang="en-US" dirty="0">
                <a:solidFill>
                  <a:srgbClr val="FF0000"/>
                </a:solidFill>
              </a:rPr>
              <a:t>a mediator</a:t>
            </a:r>
            <a:r>
              <a:rPr lang="en-US" dirty="0"/>
              <a:t>)</a:t>
            </a:r>
            <a:endParaRPr lang="en-US" b="1" dirty="0">
              <a:solidFill>
                <a:srgbClr val="00B0F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an architect needs to coordinate across several services, they can create their own localized mediator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111049"/>
            <a:ext cx="4242220" cy="351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3690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Communication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22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51520" y="1340768"/>
            <a:ext cx="84249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Using choreography for a complex business process: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downside to this pattern is added complexity in the service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58575"/>
            <a:ext cx="5831978" cy="372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405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Communication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23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51520" y="1340768"/>
            <a:ext cx="8424936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Using orchestration for a complex business process: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199" y="1988840"/>
            <a:ext cx="4971229" cy="4324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208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Communication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24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51520" y="1340768"/>
            <a:ext cx="8424936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Transactions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problem of how to do transactional coordination across services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best advice for architects who want to do transactions across services is: don’t! </a:t>
            </a:r>
            <a:r>
              <a:rPr lang="en-US" dirty="0">
                <a:solidFill>
                  <a:srgbClr val="FF0000"/>
                </a:solidFill>
              </a:rPr>
              <a:t>Fix the granularity components instead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Transaction boundaries is one of the common indicators of service granularity</a:t>
            </a:r>
          </a:p>
        </p:txBody>
      </p:sp>
    </p:spTree>
    <p:extLst>
      <p:ext uri="{BB962C8B-B14F-4D97-AF65-F5344CB8AC3E}">
        <p14:creationId xmlns:p14="http://schemas.microsoft.com/office/powerpoint/2010/main" val="3089837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Communication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25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76783" y="849022"/>
            <a:ext cx="8424936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Sagas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transactional coordination across services is needed for some reasons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There is a popular distributed transactional pattern in </a:t>
            </a:r>
            <a:r>
              <a:rPr lang="en-US" dirty="0" err="1"/>
              <a:t>microservices</a:t>
            </a:r>
            <a:r>
              <a:rPr lang="en-US" dirty="0"/>
              <a:t> called </a:t>
            </a:r>
            <a:r>
              <a:rPr lang="en-US" b="1" dirty="0">
                <a:solidFill>
                  <a:srgbClr val="FF0000"/>
                </a:solidFill>
              </a:rPr>
              <a:t>the saga pattern</a:t>
            </a:r>
            <a:r>
              <a:rPr lang="en-US" dirty="0"/>
              <a:t> (a service acts a </a:t>
            </a:r>
            <a:r>
              <a:rPr lang="en-US" dirty="0">
                <a:solidFill>
                  <a:srgbClr val="FF0000"/>
                </a:solidFill>
              </a:rPr>
              <a:t>mediator</a:t>
            </a:r>
            <a:r>
              <a:rPr lang="en-US" dirty="0"/>
              <a:t> across multiple service calls and coordinates the transaction)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5" y="3977712"/>
            <a:ext cx="3336251" cy="2721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0681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solidFill>
                  <a:srgbClr val="0070C0"/>
                </a:solidFill>
              </a:rPr>
              <a:t>Communication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26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51520" y="1340768"/>
            <a:ext cx="84249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Sagas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an error condition, the mediator must ensure that no part of the transaction succeeds if one part fails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0089" y="2852936"/>
            <a:ext cx="4427797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8399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Architecture Characteristics Rating 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27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5203057" y="1295123"/>
            <a:ext cx="3672408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Deployability</a:t>
            </a:r>
            <a:r>
              <a:rPr lang="en-US" b="1" dirty="0">
                <a:solidFill>
                  <a:srgbClr val="0070C0"/>
                </a:solidFill>
              </a:rPr>
              <a:t>, Fault tolerance, Reliability, and Testability:  </a:t>
            </a:r>
            <a:r>
              <a:rPr lang="en-US" dirty="0"/>
              <a:t>high support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Fault tolerance and Reliability </a:t>
            </a:r>
            <a:r>
              <a:rPr lang="en-US" dirty="0"/>
              <a:t>are impacted when too much </a:t>
            </a:r>
            <a:r>
              <a:rPr lang="en-US" dirty="0" err="1"/>
              <a:t>interservice</a:t>
            </a:r>
            <a:r>
              <a:rPr lang="en-US" dirty="0"/>
              <a:t> communication is used</a:t>
            </a:r>
            <a:endParaRPr lang="th-T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4942665" cy="558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224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Architecture Characteristics Rating 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28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5203057" y="1295123"/>
            <a:ext cx="3672408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Elasticity, Evolutionary, Modularity, and Scalability: </a:t>
            </a:r>
            <a:r>
              <a:rPr lang="en-US" b="1" dirty="0"/>
              <a:t>best support </a:t>
            </a:r>
            <a:endParaRPr lang="th-T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4942665" cy="558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673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Architecture Characteristics Rating 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29</a:t>
            </a:fld>
            <a:endParaRPr lang="th-TH"/>
          </a:p>
        </p:txBody>
      </p:sp>
      <p:sp>
        <p:nvSpPr>
          <p:cNvPr id="5" name="Rectangle 4"/>
          <p:cNvSpPr/>
          <p:nvPr/>
        </p:nvSpPr>
        <p:spPr>
          <a:xfrm>
            <a:off x="5203057" y="1295123"/>
            <a:ext cx="3672408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Performance:   </a:t>
            </a:r>
            <a:r>
              <a:rPr lang="en-US" dirty="0"/>
              <a:t>Due to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making many network calls and many checks to complete work;</a:t>
            </a:r>
          </a:p>
          <a:p>
            <a:r>
              <a:rPr lang="en-US" b="1" dirty="0">
                <a:solidFill>
                  <a:srgbClr val="0070C0"/>
                </a:solidFill>
              </a:rPr>
              <a:t>Therefore, many solutions exist to improve performance </a:t>
            </a:r>
            <a:endParaRPr lang="th-TH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4942665" cy="558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2981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Service-Oriented Architecture Style</a:t>
            </a:r>
            <a:br>
              <a:rPr lang="en-US" b="1" dirty="0">
                <a:solidFill>
                  <a:srgbClr val="00B0F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</a:t>
            </a:fld>
            <a:endParaRPr lang="th-TH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88" y="2179296"/>
            <a:ext cx="7416824" cy="4404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F8E555-C7C0-8748-6BA0-6555E03D2A10}"/>
              </a:ext>
            </a:extLst>
          </p:cNvPr>
          <p:cNvSpPr txBox="1"/>
          <p:nvPr/>
        </p:nvSpPr>
        <p:spPr>
          <a:xfrm>
            <a:off x="457200" y="1124744"/>
            <a:ext cx="86359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Fine-grained enterprise services</a:t>
            </a:r>
            <a:r>
              <a:rPr lang="en-GB" b="1" dirty="0">
                <a:solidFill>
                  <a:srgbClr val="FF0000"/>
                </a:solidFill>
              </a:rPr>
              <a:t> shared</a:t>
            </a:r>
            <a:r>
              <a:rPr lang="en-GB" b="1" dirty="0">
                <a:solidFill>
                  <a:srgbClr val="0070C0"/>
                </a:solidFill>
              </a:rPr>
              <a:t> across multiple enterprise heterogeneous systems</a:t>
            </a:r>
          </a:p>
        </p:txBody>
      </p:sp>
    </p:spTree>
    <p:extLst>
      <p:ext uri="{BB962C8B-B14F-4D97-AF65-F5344CB8AC3E}">
        <p14:creationId xmlns:p14="http://schemas.microsoft.com/office/powerpoint/2010/main" val="834146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Architecture Characteristics Rating 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30</a:t>
            </a:fld>
            <a:endParaRPr lang="th-TH" dirty="0"/>
          </a:p>
        </p:txBody>
      </p:sp>
      <p:sp>
        <p:nvSpPr>
          <p:cNvPr id="5" name="Rectangle 4"/>
          <p:cNvSpPr/>
          <p:nvPr/>
        </p:nvSpPr>
        <p:spPr>
          <a:xfrm>
            <a:off x="5203057" y="1295123"/>
            <a:ext cx="3672408" cy="44012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Partitioning type: </a:t>
            </a:r>
            <a:r>
              <a:rPr lang="en-US" dirty="0"/>
              <a:t>A domain-centered architecture, where each service boundary should correspond to domains</a:t>
            </a:r>
          </a:p>
          <a:p>
            <a:r>
              <a:rPr lang="en-US" b="1" dirty="0">
                <a:solidFill>
                  <a:srgbClr val="0070C0"/>
                </a:solidFill>
              </a:rPr>
              <a:t>Number of quanta: </a:t>
            </a:r>
          </a:p>
          <a:p>
            <a:r>
              <a:rPr lang="en-US" dirty="0"/>
              <a:t>It has the most distinct quanta of any modern architecture</a:t>
            </a:r>
            <a:endParaRPr lang="th-TH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4942665" cy="5584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208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Additional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Building </a:t>
            </a:r>
            <a:r>
              <a:rPr lang="en-US" dirty="0" err="1"/>
              <a:t>Microservices</a:t>
            </a:r>
            <a:r>
              <a:rPr lang="en-US" dirty="0"/>
              <a:t> by Sam Newman (O’Reilly)</a:t>
            </a:r>
          </a:p>
          <a:p>
            <a:r>
              <a:rPr lang="en-US" dirty="0" err="1"/>
              <a:t>Microservices</a:t>
            </a:r>
            <a:r>
              <a:rPr lang="en-US" dirty="0"/>
              <a:t> vs. Service-Oriented Architecture by Mark Richards (O’Reilly)</a:t>
            </a:r>
          </a:p>
          <a:p>
            <a:r>
              <a:rPr lang="en-US" dirty="0" err="1"/>
              <a:t>Microservices</a:t>
            </a:r>
            <a:r>
              <a:rPr lang="en-US" dirty="0"/>
              <a:t> </a:t>
            </a:r>
            <a:r>
              <a:rPr lang="en-US" dirty="0" err="1"/>
              <a:t>AntiPatterns</a:t>
            </a:r>
            <a:r>
              <a:rPr lang="en-US" dirty="0"/>
              <a:t> and Pitfalls by Mark Richards (O’Reilly) 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65906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F0"/>
                </a:solidFill>
              </a:rPr>
              <a:t>Reference</a:t>
            </a:r>
            <a:endParaRPr lang="th-TH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Fundamentals of Software Architecture: An Engineering Approach. Mark Richards and Neal Ford (2020):  O’REILLY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Chapter 17</a:t>
            </a:r>
            <a:endParaRPr lang="th-TH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32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476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1AED-82C9-09F8-E5C9-E44BA9718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Microservices Architecture Style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Share Nothing Architecture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3C53-7A25-E6DC-1786-FBA08525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rgbClr val="0070C0"/>
                </a:solidFill>
              </a:rPr>
              <a:t>Inspired by the idea of domain-driven design (DDD)</a:t>
            </a:r>
          </a:p>
          <a:p>
            <a:r>
              <a:rPr lang="en-GB" b="1" dirty="0">
                <a:solidFill>
                  <a:srgbClr val="0070C0"/>
                </a:solidFill>
              </a:rPr>
              <a:t>Take domain partitioning to the extreme</a:t>
            </a:r>
          </a:p>
          <a:p>
            <a:r>
              <a:rPr lang="en-GB" b="1" dirty="0">
                <a:solidFill>
                  <a:srgbClr val="0070C0"/>
                </a:solidFill>
              </a:rPr>
              <a:t>Build </a:t>
            </a:r>
            <a:r>
              <a:rPr lang="en-GB" b="1" dirty="0">
                <a:solidFill>
                  <a:srgbClr val="FF0000"/>
                </a:solidFill>
              </a:rPr>
              <a:t>self deployed services with own data (Coupling?)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342FB-02BC-1D93-32EB-464F6BA3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9468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Topology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5</a:t>
            </a:fld>
            <a:endParaRPr lang="th-TH"/>
          </a:p>
        </p:txBody>
      </p:sp>
      <p:sp>
        <p:nvSpPr>
          <p:cNvPr id="8" name="Rectangle 7"/>
          <p:cNvSpPr/>
          <p:nvPr/>
        </p:nvSpPr>
        <p:spPr>
          <a:xfrm>
            <a:off x="251520" y="2204864"/>
            <a:ext cx="3349415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Each service is a single purpose service, separately deployed with its own data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3818" y="2021136"/>
            <a:ext cx="5389476" cy="3908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2286000" y="1196752"/>
            <a:ext cx="473427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Prefer Duplication to Coupling</a:t>
            </a:r>
            <a:endParaRPr lang="th-TH" b="1" dirty="0"/>
          </a:p>
        </p:txBody>
      </p:sp>
    </p:spTree>
    <p:extLst>
      <p:ext uri="{BB962C8B-B14F-4D97-AF65-F5344CB8AC3E}">
        <p14:creationId xmlns:p14="http://schemas.microsoft.com/office/powerpoint/2010/main" val="211607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Granularity of Services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6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98726" y="1124744"/>
            <a:ext cx="8784976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service, </a:t>
            </a:r>
            <a:r>
              <a:rPr lang="en-US" b="1" dirty="0">
                <a:solidFill>
                  <a:srgbClr val="0070C0"/>
                </a:solidFill>
              </a:rPr>
              <a:t>resulted from decoupling</a:t>
            </a:r>
            <a:r>
              <a:rPr lang="en-US" dirty="0"/>
              <a:t>, runs in its own process (virtual machines and containers)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Service granularity </a:t>
            </a:r>
            <a:r>
              <a:rPr lang="en-US" dirty="0"/>
              <a:t>impacts </a:t>
            </a:r>
            <a:r>
              <a:rPr lang="en-US" b="1" u="sng" dirty="0"/>
              <a:t>performance</a:t>
            </a:r>
            <a:r>
              <a:rPr lang="en-US" dirty="0"/>
              <a:t> due to a number of network calls and checks such as security verification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Service granularity </a:t>
            </a:r>
            <a:r>
              <a:rPr lang="en-US" dirty="0"/>
              <a:t>impacts </a:t>
            </a:r>
            <a:r>
              <a:rPr lang="en-US" dirty="0">
                <a:solidFill>
                  <a:srgbClr val="0070C0"/>
                </a:solidFill>
              </a:rPr>
              <a:t>the use of </a:t>
            </a:r>
            <a:r>
              <a:rPr lang="en-US" b="1" u="sng" dirty="0">
                <a:solidFill>
                  <a:srgbClr val="0070C0"/>
                </a:solidFill>
              </a:rPr>
              <a:t>transactions</a:t>
            </a:r>
            <a:r>
              <a:rPr lang="en-US" dirty="0">
                <a:solidFill>
                  <a:srgbClr val="0070C0"/>
                </a:solidFill>
              </a:rPr>
              <a:t> across service boundaries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Determining </a:t>
            </a:r>
            <a:r>
              <a:rPr lang="en-US" b="1" dirty="0">
                <a:solidFill>
                  <a:srgbClr val="FF0000"/>
                </a:solidFill>
              </a:rPr>
              <a:t>“the granularity of services”</a:t>
            </a:r>
            <a:r>
              <a:rPr lang="en-US" b="1" dirty="0">
                <a:solidFill>
                  <a:srgbClr val="0070C0"/>
                </a:solidFill>
              </a:rPr>
              <a:t> the key to success in this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6263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Bounded Context</a:t>
            </a: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7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359532" y="1718370"/>
            <a:ext cx="8424936" cy="35394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Concept: </a:t>
            </a:r>
            <a:r>
              <a:rPr lang="en-GB" b="1" dirty="0"/>
              <a:t>Bounded Context binds together service functionality along with its corresponding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Microservices try to avoid coupling, and thus an architect building this architecture style </a:t>
            </a:r>
            <a:r>
              <a:rPr lang="en-US" dirty="0">
                <a:solidFill>
                  <a:srgbClr val="FF0000"/>
                </a:solidFill>
              </a:rPr>
              <a:t>prefers duplication to coupling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Microservices take the concept of </a:t>
            </a:r>
            <a:r>
              <a:rPr lang="en-US" dirty="0">
                <a:solidFill>
                  <a:srgbClr val="FF0000"/>
                </a:solidFill>
              </a:rPr>
              <a:t>a domain-partitioned architecture to the </a:t>
            </a:r>
            <a:r>
              <a:rPr lang="en-US" b="1" dirty="0">
                <a:solidFill>
                  <a:srgbClr val="FF0000"/>
                </a:solidFill>
              </a:rPr>
              <a:t>extreme</a:t>
            </a:r>
          </a:p>
        </p:txBody>
      </p:sp>
    </p:spTree>
    <p:extLst>
      <p:ext uri="{BB962C8B-B14F-4D97-AF65-F5344CB8AC3E}">
        <p14:creationId xmlns:p14="http://schemas.microsoft.com/office/powerpoint/2010/main" val="1067951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Bounded Context: </a:t>
            </a:r>
            <a:r>
              <a:rPr lang="en-US" b="1" dirty="0">
                <a:solidFill>
                  <a:srgbClr val="FF0000"/>
                </a:solidFill>
              </a:rPr>
              <a:t>Granularity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8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179511" y="1340768"/>
            <a:ext cx="8810109" cy="4832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Guidelines to help find </a:t>
            </a:r>
            <a:r>
              <a:rPr lang="en-US" b="1" dirty="0">
                <a:solidFill>
                  <a:srgbClr val="FF0000"/>
                </a:solidFill>
              </a:rPr>
              <a:t>the correct granularity </a:t>
            </a:r>
            <a:r>
              <a:rPr lang="en-US" b="1" dirty="0"/>
              <a:t>for services in </a:t>
            </a:r>
            <a:r>
              <a:rPr lang="en-US" b="1" dirty="0" err="1"/>
              <a:t>microservices</a:t>
            </a:r>
            <a:r>
              <a:rPr lang="en-US" b="1" dirty="0"/>
              <a:t>: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Purpose:</a:t>
            </a:r>
            <a:r>
              <a:rPr lang="en-US" dirty="0"/>
              <a:t> A domain-partitioned architecture </a:t>
            </a:r>
            <a:r>
              <a:rPr lang="en-US" u="sng" dirty="0">
                <a:solidFill>
                  <a:srgbClr val="FF0000"/>
                </a:solidFill>
              </a:rPr>
              <a:t>to the extreme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Transactions:</a:t>
            </a:r>
            <a:r>
              <a:rPr lang="en-US" dirty="0"/>
              <a:t> A good service boundary is </a:t>
            </a:r>
            <a:r>
              <a:rPr lang="en-US" u="sng" dirty="0">
                <a:solidFill>
                  <a:srgbClr val="FF0000"/>
                </a:solidFill>
              </a:rPr>
              <a:t>a business workflow </a:t>
            </a:r>
            <a:r>
              <a:rPr lang="en-US" dirty="0"/>
              <a:t>often including  the entities that need to cooperate in </a:t>
            </a:r>
            <a:r>
              <a:rPr lang="en-US" dirty="0">
                <a:solidFill>
                  <a:srgbClr val="0070C0"/>
                </a:solidFill>
              </a:rPr>
              <a:t>a transaction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Choreography: </a:t>
            </a:r>
            <a:r>
              <a:rPr lang="en-US" dirty="0"/>
              <a:t>A set of services that offer excellent domain isolation but require extensive communication to function may be bundled back into a larger service to </a:t>
            </a:r>
            <a:r>
              <a:rPr lang="en-US" u="sng" dirty="0">
                <a:solidFill>
                  <a:srgbClr val="FF0000"/>
                </a:solidFill>
              </a:rPr>
              <a:t>avoid the communication overhead</a:t>
            </a:r>
          </a:p>
        </p:txBody>
      </p:sp>
    </p:spTree>
    <p:extLst>
      <p:ext uri="{BB962C8B-B14F-4D97-AF65-F5344CB8AC3E}">
        <p14:creationId xmlns:p14="http://schemas.microsoft.com/office/powerpoint/2010/main" val="2737962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Bounded Context: </a:t>
            </a:r>
            <a:r>
              <a:rPr lang="en-US" b="1" dirty="0">
                <a:solidFill>
                  <a:srgbClr val="FF0000"/>
                </a:solidFill>
              </a:rPr>
              <a:t>Data Isolation</a:t>
            </a:r>
            <a:br>
              <a:rPr lang="en-US" b="1" dirty="0">
                <a:solidFill>
                  <a:srgbClr val="0070C0"/>
                </a:solidFill>
              </a:rPr>
            </a:br>
            <a:endParaRPr lang="th-TH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th-TH" u="sng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E04EE-1C18-47D6-9A06-42DFFBAB94ED}" type="slidenum">
              <a:rPr lang="th-TH" smtClean="0"/>
              <a:t>9</a:t>
            </a:fld>
            <a:endParaRPr lang="th-TH"/>
          </a:p>
        </p:txBody>
      </p:sp>
      <p:sp>
        <p:nvSpPr>
          <p:cNvPr id="6" name="Rectangle 5"/>
          <p:cNvSpPr/>
          <p:nvPr/>
        </p:nvSpPr>
        <p:spPr>
          <a:xfrm>
            <a:off x="251520" y="1340768"/>
            <a:ext cx="8424936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Microservices</a:t>
            </a:r>
            <a:r>
              <a:rPr lang="en-US" b="1" dirty="0">
                <a:solidFill>
                  <a:srgbClr val="0070C0"/>
                </a:solidFill>
              </a:rPr>
              <a:t> favor Duplication to Coupling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NO shared schemas and databases used as integration points for all services</a:t>
            </a:r>
          </a:p>
          <a:p>
            <a:r>
              <a:rPr lang="en-US" b="1" dirty="0">
                <a:solidFill>
                  <a:srgbClr val="0070C0"/>
                </a:solidFill>
              </a:rPr>
              <a:t>Teams have the advantage in a highly decoupled system to change their mind and choose a more suitable database (or other dependency) without affecting other teams </a:t>
            </a:r>
            <a:endParaRPr lang="th-T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05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28786</TotalTime>
  <Words>1120</Words>
  <Application>Microsoft Office PowerPoint</Application>
  <PresentationFormat>On-screen Show (4:3)</PresentationFormat>
  <Paragraphs>155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Office Theme</vt:lpstr>
      <vt:lpstr>Software Design and Architecture</vt:lpstr>
      <vt:lpstr>Service-Based Architecture Style </vt:lpstr>
      <vt:lpstr>Service-Oriented Architecture Style </vt:lpstr>
      <vt:lpstr>Microservices Architecture Style (Share Nothing Architecture)</vt:lpstr>
      <vt:lpstr>Topology</vt:lpstr>
      <vt:lpstr>Granularity of Services</vt:lpstr>
      <vt:lpstr>Bounded Context</vt:lpstr>
      <vt:lpstr>Bounded Context: Granularity </vt:lpstr>
      <vt:lpstr>Bounded Context: Data Isolation </vt:lpstr>
      <vt:lpstr>API Layer </vt:lpstr>
      <vt:lpstr>Operational Reuse </vt:lpstr>
      <vt:lpstr>Operational Reuse </vt:lpstr>
      <vt:lpstr>Operational Reuse </vt:lpstr>
      <vt:lpstr>Operational Reuse </vt:lpstr>
      <vt:lpstr>Frontends </vt:lpstr>
      <vt:lpstr>Frontends </vt:lpstr>
      <vt:lpstr>Frontends </vt:lpstr>
      <vt:lpstr>Communication </vt:lpstr>
      <vt:lpstr>Communication </vt:lpstr>
      <vt:lpstr>Communication </vt:lpstr>
      <vt:lpstr>Communication </vt:lpstr>
      <vt:lpstr>Communication </vt:lpstr>
      <vt:lpstr>Communication </vt:lpstr>
      <vt:lpstr>Communication </vt:lpstr>
      <vt:lpstr>Communication </vt:lpstr>
      <vt:lpstr>Communication </vt:lpstr>
      <vt:lpstr>Architecture Characteristics Rating </vt:lpstr>
      <vt:lpstr>Architecture Characteristics Rating </vt:lpstr>
      <vt:lpstr>Architecture Characteristics Rating </vt:lpstr>
      <vt:lpstr>Architecture Characteristics Rating </vt:lpstr>
      <vt:lpstr>Additional References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Design and Architecture</dc:title>
  <dc:creator>boonjv</dc:creator>
  <cp:lastModifiedBy>Veera Boonjing</cp:lastModifiedBy>
  <cp:revision>330</cp:revision>
  <dcterms:created xsi:type="dcterms:W3CDTF">2015-01-04T08:11:00Z</dcterms:created>
  <dcterms:modified xsi:type="dcterms:W3CDTF">2024-09-17T00:59:36Z</dcterms:modified>
</cp:coreProperties>
</file>