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move the 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B716FBF-3382-4530-9E90-5EFD80936BC2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6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19C96A-0EF9-40A0-B7DC-353C438A383D}" type="slidenum">
              <a:rPr b="0" lang="ru-RU" sz="1200" spc="-1" strike="noStrike"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9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AE66911-3EE8-4DFB-B531-ED511A7180F8}" type="slidenum">
              <a:rPr b="0" lang="ru-RU" sz="1200" spc="-1" strike="noStrike"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2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A0E91F5-5F13-462D-A3BB-1D0D26E2F0EB}" type="slidenum">
              <a:rPr b="0" lang="ru-RU" sz="1200" spc="-1" strike="noStrike"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5" name="Номер слайда 3_6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6DE98F7-2F29-4B4E-B351-8AA216C6C0AE}" type="slidenum">
              <a:rPr b="0" lang="ru-RU" sz="1200" spc="-1" strike="noStrike"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8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B0E4380-463B-4663-903D-1834F7AC0ED0}" type="slidenum">
              <a:rPr b="0" lang="ru-RU" sz="1200" spc="-1" strike="noStrike"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2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208970A-FE76-42A3-96AB-0BD5AD0A69B6}" type="slidenum">
              <a:rPr b="0" lang="ru-RU" sz="1200" spc="-1" strike="noStrike">
                <a:latin typeface="Times New Roman"/>
              </a:rPr>
              <a:t>15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5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748005-B267-45B2-ACBA-39E13ACCB009}" type="slidenum">
              <a:rPr b="0" lang="ru-RU" sz="1200" spc="-1" strike="noStrike">
                <a:latin typeface="Times New Roman"/>
              </a:rPr>
              <a:t>15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8" name="Номер слайда 3_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CBAA01F-CD83-4AC6-9676-6E837C061237}" type="slidenum">
              <a:rPr b="0" lang="ru-RU" sz="1200" spc="-1" strike="noStrike">
                <a:latin typeface="Times New Roman"/>
              </a:rPr>
              <a:t>15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41" name="Номер слайда 3_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578ED9C-F41C-49DA-9FC6-B45E85DC5055}" type="slidenum">
              <a:rPr b="0" lang="ru-RU" sz="1200" spc="-1" strike="noStrike">
                <a:latin typeface="Times New Roman"/>
              </a:rPr>
              <a:t>15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44" name="Номер слайда 3_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B327A8-549D-4C08-9927-2005246CF791}" type="slidenum">
              <a:rPr b="0" lang="ru-RU" sz="1200" spc="-1" strike="noStrike">
                <a:latin typeface="Times New Roman"/>
              </a:rPr>
              <a:t>15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47" name="Номер слайда 3_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7F5A23F-101A-4484-A6D8-3AADEDF2710B}" type="slidenum">
              <a:rPr b="0" lang="ru-RU" sz="1200" spc="-1" strike="noStrike">
                <a:latin typeface="Times New Roman"/>
              </a:rPr>
              <a:t>15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0" name="Номер слайда 3_5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22F72E-4F03-4405-8066-4BB4D4DF9559}" type="slidenum">
              <a:rPr b="0" lang="ru-RU" sz="1200" spc="-1" strike="noStrike"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3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E66F41B-CBFC-4B5A-9000-7C870A03EB62}" type="slidenum">
              <a:rPr b="0" lang="ru-RU" sz="1200" spc="-1" strike="noStrike"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medium.com/analytics-vidhya/practical-introduction-to-hartree-fock-448fc64c107b" TargetMode="External"/><Relationship Id="rId2" Type="http://schemas.openxmlformats.org/officeDocument/2006/relationships/hyperlink" Target="https://nznano.blogspot.com/2018/03/simple-quantum-chemistry-hartree-fock.html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8"/>
          <p:cNvSpPr/>
          <p:nvPr/>
        </p:nvSpPr>
        <p:spPr>
          <a:xfrm>
            <a:off x="466200" y="448200"/>
            <a:ext cx="3413520" cy="3800520"/>
          </a:xfrm>
          <a:prstGeom prst="rect">
            <a:avLst/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Заголовок 1"/>
          <p:cNvSpPr/>
          <p:nvPr/>
        </p:nvSpPr>
        <p:spPr>
          <a:xfrm>
            <a:off x="777240" y="731520"/>
            <a:ext cx="2844360" cy="32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Calibri Light"/>
              </a:rPr>
              <a:t>Open-shell unrestricted Hartree-Fock method implementation</a:t>
            </a:r>
            <a:endParaRPr b="0" lang="ru-RU" sz="3500" spc="-1" strike="noStrike">
              <a:latin typeface="Arial"/>
            </a:endParaRPr>
          </a:p>
        </p:txBody>
      </p:sp>
      <p:sp>
        <p:nvSpPr>
          <p:cNvPr id="84" name="Rectangle 20"/>
          <p:cNvSpPr/>
          <p:nvPr/>
        </p:nvSpPr>
        <p:spPr>
          <a:xfrm>
            <a:off x="466200" y="4419360"/>
            <a:ext cx="3413520" cy="1979280"/>
          </a:xfrm>
          <a:prstGeom prst="rect">
            <a:avLst/>
          </a:prstGeom>
          <a:solidFill>
            <a:srgbClr val="4472c4">
              <a:alpha val="9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Rectangle 22"/>
          <p:cNvSpPr/>
          <p:nvPr/>
        </p:nvSpPr>
        <p:spPr>
          <a:xfrm>
            <a:off x="4044600" y="448200"/>
            <a:ext cx="7687800" cy="5951880"/>
          </a:xfrm>
          <a:prstGeom prst="rect">
            <a:avLst/>
          </a:prstGeom>
          <a:solidFill>
            <a:srgbClr val="808080">
              <a:alpha val="2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Подзаголовок 2"/>
          <p:cNvSpPr/>
          <p:nvPr/>
        </p:nvSpPr>
        <p:spPr>
          <a:xfrm>
            <a:off x="4379760" y="686880"/>
            <a:ext cx="7036920" cy="54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Глубшев А. И.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aiglubshev@edu.hse.ru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Затраты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Объект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30 часов — изучение теории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3 часа — написание кода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17 часов — отладка 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общем, стандартно для околонаучного программирования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Заголовок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Дальнейшая жизнь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Объект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Написать свой расчет интегралов — хороший практикум по вычислительным методам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Реализовать следующие ступени Якобсовой лестницы: dft, mpN, CCSD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Инструменты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Объект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IDE: Jupyter notebook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Package manager: conda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Libraries: numpy, pyscf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+Google, SO, ...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_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Что получилось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Объект 2_5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838080" y="1980000"/>
            <a:ext cx="4285800" cy="319068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5889240" y="1980000"/>
            <a:ext cx="4190760" cy="31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Заголовок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Новое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Объект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Я познакомился с пакетом PySCF, для квантовохимических расчетов</a:t>
            </a:r>
            <a:endParaRPr b="0" lang="ru-RU" sz="2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Я узнал много нового о квантовой химии — подробности работы алгоритма HF, например</a:t>
            </a:r>
            <a:endParaRPr b="0" lang="ru-RU" sz="2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Я осознал, что писать на питоне числодробилки —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очень плохая идея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1"/>
          <p:cNvSpPr/>
          <p:nvPr/>
        </p:nvSpPr>
        <p:spPr>
          <a:xfrm>
            <a:off x="649080" y="629280"/>
            <a:ext cx="365076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Спасибо за внимание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9" name="Content Placeholder 8"/>
          <p:cNvSpPr/>
          <p:nvPr/>
        </p:nvSpPr>
        <p:spPr>
          <a:xfrm>
            <a:off x="649080" y="2438280"/>
            <a:ext cx="6910920" cy="378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Источники информации и вдохновения:</a:t>
            </a:r>
            <a:endParaRPr b="1" lang="ru-RU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Достоверность результатов квантовохимических расчётов методами теории функционала плотности - Медвеедев М.Г.</a:t>
            </a:r>
            <a:endParaRPr b="1" lang="ru-RU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hlinkClick r:id="rId1"/>
              </a:rPr>
              <a:t>https://medium.com/analytics-vidhya/practical-introduction-to-hartree-fock-448fc64c107b</a:t>
            </a:r>
            <a:endParaRPr b="1" lang="ru-RU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hlinkClick r:id="rId2"/>
              </a:rPr>
              <a:t>https://nznano.blogspot.com/2018/03/simple-quantum-chemistry-hartree-fock.html</a:t>
            </a:r>
            <a:endParaRPr b="1" lang="ru-RU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Modern Quantum Chemistry - Zhabo, Ostlund</a:t>
            </a:r>
            <a:endParaRPr b="1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Для проектов: опишите решаемую проблему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Объект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Существующие имплементации метода Хартри-Фока(да и всей остальной квантовой химии) написаны, по крайней мере частично, на fortran(хорошо если 90, а не 77 :( ). Это приводит к сложностям при модификации таких программ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Имплементация ХФ, а позже и других методов на python по идее возможна, так как в нем есть расширение cython, которе при достаточно качественной оптимизации способно генерировать C-код, после компилляции имеющий производительность хуже хорошего кода на c/fortran примерно на 20%(ССЫЛ_ОЧКА!)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План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Объект 2"/>
          <p:cNvSpPr/>
          <p:nvPr/>
        </p:nvSpPr>
        <p:spPr>
          <a:xfrm>
            <a:off x="838080" y="1825560"/>
            <a:ext cx="76215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Цель работы: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Реализовать метод Хартри-Фока на python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Задачи: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Разобраться с математическим и квантовохимическим бекграундом метода Хартри-Фока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Реализовать метод Хартри-Фока</a:t>
            </a:r>
            <a:endParaRPr b="0" lang="ru-RU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Провести сравнение результатов с другими реализациями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9503280" y="2340000"/>
            <a:ext cx="2196360" cy="30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Jacobs Ladder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27590" t="3311" r="27941" b="0"/>
          <a:stretch/>
        </p:blipFill>
        <p:spPr>
          <a:xfrm>
            <a:off x="8460000" y="720000"/>
            <a:ext cx="3599640" cy="602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Заголовок 1_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Да кто такой этот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 ваш Хартри-Фок?!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Объект 2_1"/>
          <p:cNvSpPr/>
          <p:nvPr/>
        </p:nvSpPr>
        <p:spPr>
          <a:xfrm>
            <a:off x="360000" y="1825560"/>
            <a:ext cx="116996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Картинки Х. И Ф. Сюда! И пару визуализаций ... И вообще... А то сплошь текст да формулы... 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327760" y="2002680"/>
            <a:ext cx="2352240" cy="285732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7920000" y="1825560"/>
            <a:ext cx="2533320" cy="360972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8100000" y="5887440"/>
            <a:ext cx="200808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000" spc="-1" strike="noStrike">
                <a:latin typeface="Arial"/>
              </a:rPr>
              <a:t>Влади́мир Алекса́ндрович Фок 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2683080" y="5220000"/>
            <a:ext cx="1636920" cy="44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000" spc="-1" strike="noStrike">
                <a:latin typeface="Arial"/>
              </a:rPr>
              <a:t>Ду́глас Ре́йнер Ха́ртри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_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Да кто такой этот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 ваш Хартри-Фок?!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0" name="Объект 2_2"/>
          <p:cNvSpPr/>
          <p:nvPr/>
        </p:nvSpPr>
        <p:spPr>
          <a:xfrm>
            <a:off x="360000" y="1825560"/>
            <a:ext cx="116996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ru-RU" sz="1600" spc="-1" strike="noStrike">
                <a:solidFill>
                  <a:srgbClr val="000000"/>
                </a:solidFill>
                <a:latin typeface="Calibri"/>
              </a:rPr>
              <a:t>Приближения метода Хартри-Фока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По сути предполагается </a:t>
            </a:r>
            <a:r>
              <a:rPr b="0" i="1" lang="ru-RU" sz="1600" spc="-1" strike="noStrike">
                <a:solidFill>
                  <a:srgbClr val="000000"/>
                </a:solidFill>
                <a:latin typeface="Calibri"/>
              </a:rPr>
              <a:t>приближение Борна – Оппенгеймера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. Полная молекулярная волновая функция на самом деле является функцией координат каждого из ядер в дополнение к координатам электронов.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Обычно </a:t>
            </a:r>
            <a:r>
              <a:rPr b="0" i="1" lang="ru-RU" sz="1600" spc="-1" strike="noStrike">
                <a:solidFill>
                  <a:srgbClr val="000000"/>
                </a:solidFill>
                <a:latin typeface="Calibri"/>
              </a:rPr>
              <a:t>релятивистские эффекты полностью игнорируются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. Предполагается, что оператор импульса полностью нерелятивистский.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Предполагается, что вариационное решение представляет собой </a:t>
            </a:r>
            <a:r>
              <a:rPr b="0" i="1" lang="ru-RU" sz="1600" spc="-1" strike="noStrike">
                <a:solidFill>
                  <a:srgbClr val="000000"/>
                </a:solidFill>
                <a:latin typeface="Calibri"/>
              </a:rPr>
              <a:t>линейную комбинацию конечного числа базисных функций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, которые обычно (но не всегда) выбираются ортогональными. Предполагается, что конечный базис является приблизительно полным.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Предполагается, что каждая собственная функция энергии описывается </a:t>
            </a:r>
            <a:r>
              <a:rPr b="0" i="1" lang="ru-RU" sz="1600" spc="-1" strike="noStrike">
                <a:solidFill>
                  <a:srgbClr val="000000"/>
                </a:solidFill>
                <a:latin typeface="Calibri"/>
              </a:rPr>
              <a:t>одним определителем Слейтера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, антисимметричным произведением одноэлектронных волновых функций (т.е. орбиталей).</a:t>
            </a:r>
            <a:endParaRPr b="0" lang="ru-RU" sz="1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Подразумевается </a:t>
            </a:r>
            <a:r>
              <a:rPr b="0" i="1" lang="ru-RU" sz="1600" spc="-1" strike="noStrike">
                <a:solidFill>
                  <a:srgbClr val="000000"/>
                </a:solidFill>
                <a:latin typeface="Calibri"/>
              </a:rPr>
              <a:t>приближение среднего поля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. Эффекты, возникающие при отклонении от этого предположения, не учитываются. Эти эффекты часто используются вместе как определение термина электронной корреляции. Однако строго говоря, термин «электронная корреляция» охватывает как кулоновскую корреляцию, так и корреляцию Ферми, а последняя представляет собой эффект электронного обмена, который полностью учитывается в методе Хартри – Фока. В этой терминологии метод не учитывает только кулоновскую корреляцию. Однако это важный недостаток, объясняющий (среди прочего) неспособность Хартри – Фока уловить дисперсионные взаимодействия.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Заголовок 1_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Немного страшных формул ...</a:t>
            </a:r>
            <a:endParaRPr b="0" lang="ru-RU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2" name=""/>
              <p:cNvSpPr txBox="1"/>
              <p:nvPr/>
            </p:nvSpPr>
            <p:spPr>
              <a:xfrm>
                <a:off x="4764600" y="279180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3" name=""/>
              <p:cNvSpPr txBox="1"/>
              <p:nvPr/>
            </p:nvSpPr>
            <p:spPr>
              <a:xfrm>
                <a:off x="4428000" y="430668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H</m:t>
                    </m:r>
                    <m:r>
                      <m:t xml:space="preserve">=</m:t>
                    </m:r>
                    <m:r>
                      <m:t xml:space="preserve">E</m:t>
                    </m:r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−</m:t>
                        </m:r>
                        <m:sSub>
                          <m:e/>
                          <m:sub>
                            <m:r>
                              <m:t xml:space="preserve">i</m:t>
                            </m:r>
                          </m:sub>
                        </m:sSub>
                        <m:sSubSup>
                          <m:e/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r>
                          <m:t xml:space="preserve">2</m:t>
                        </m:r>
                        <m:r>
                          <m:t xml:space="preserve">−</m:t>
                        </m:r>
                        <m:sSub>
                          <m:e/>
                          <m:sub>
                            <m:r>
                              <m:t xml:space="preserve">A</m:t>
                            </m:r>
                          </m:sub>
                        </m:sSub>
                        <m:sSubSup>
                          <m:e/>
                          <m:sub>
                            <m:r>
                              <m:t xml:space="preserve">A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r>
                          <m:t xml:space="preserve">2</m:t>
                        </m:r>
                        <m:r>
                          <m:t xml:space="preserve">−</m:t>
                        </m:r>
                        <m:sSub>
                          <m:e/>
                          <m:sub>
                            <m:r>
                              <m:t xml:space="preserve">A</m:t>
                            </m:r>
                            <m:r>
                              <m:t xml:space="preserve">,</m:t>
                            </m:r>
                            <m:r>
                              <m:t xml:space="preserve">i</m:t>
                            </m:r>
                          </m:sub>
                        </m:sSub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Ai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/>
                          <m:sub>
                            <m:r>
                              <m:t xml:space="preserve">A</m:t>
                            </m:r>
                            <m:r>
                              <m:t xml:space="preserve">&gt;</m:t>
                            </m:r>
                            <m:r>
                              <m:t xml:space="preserve">B</m:t>
                            </m:r>
                          </m:sub>
                        </m:sSub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B</m:t>
                            </m:r>
                          </m:sub>
                        </m:sSub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AB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/>
                          <m:sub>
                            <m:r>
                              <m:t xml:space="preserve">i</m:t>
                            </m:r>
                            <m:r>
                              <m:t xml:space="preserve">&gt;</m:t>
                            </m:r>
                            <m:r>
                              <m:t xml:space="preserve">j</m:t>
                            </m:r>
                          </m:sub>
                        </m:sSub>
                        <m:r>
                          <m:t xml:space="preserve">1</m:t>
                        </m:r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ij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r</m:t>
                        </m:r>
                        <m:r>
                          <m:t xml:space="preserve">;</m:t>
                        </m:r>
                        <m:r>
                          <m:t xml:space="preserve">R</m:t>
                        </m:r>
                      </m:e>
                    </m:d>
                    <m:r>
                      <m:t xml:space="preserve">=</m:t>
                    </m:r>
                    <m:r>
                      <m:t xml:space="preserve">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r</m:t>
                        </m:r>
                        <m:r>
                          <m:t xml:space="preserve">;</m:t>
                        </m:r>
                        <m:r>
                          <m:t xml:space="preserve">R</m:t>
                        </m:r>
                      </m:e>
                    </m:d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e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r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sSub>
                      <m:e/>
                      <m:sub>
                        <m:r>
                          <m:t xml:space="preserve">i</m:t>
                        </m:r>
                      </m:sub>
                    </m:sSub>
                    <m:sSubSup>
                      <m:e/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2</m:t>
                        </m:r>
                      </m:sup>
                    </m:sSubSup>
                    <m:r>
                      <m:t xml:space="preserve">2</m:t>
                    </m:r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R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sSub>
                      <m:e/>
                      <m:sub>
                        <m:r>
                          <m:t xml:space="preserve">A</m:t>
                        </m:r>
                      </m:sub>
                    </m:sSub>
                    <m:sSubSup>
                      <m:e/>
                      <m:sub>
                        <m:r>
                          <m:t xml:space="preserve">A</m:t>
                        </m:r>
                      </m:sub>
                      <m:sup>
                        <m:r>
                          <m:t xml:space="preserve">2</m:t>
                        </m:r>
                      </m:sup>
                    </m:sSubSup>
                    <m:r>
                      <m:t xml:space="preserve">2</m:t>
                    </m:r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eN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r</m:t>
                        </m:r>
                        <m:r>
                          <m:t xml:space="preserve">;</m:t>
                        </m:r>
                        <m:r>
                          <m:t xml:space="preserve">R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sSub>
                      <m:e/>
                      <m:sub>
                        <m:r>
                          <m:t xml:space="preserve">A</m:t>
                        </m:r>
                        <m:r>
                          <m:t xml:space="preserve">,</m:t>
                        </m:r>
                        <m:r>
                          <m:t xml:space="preserve">i</m:t>
                        </m:r>
                      </m:sub>
                    </m:sSub>
                    <m:sSub>
                      <m:e>
                        <m:r>
                          <m:t xml:space="preserve">Z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Ai</m:t>
                        </m:r>
                      </m:sub>
                    </m:sSub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NN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R</m:t>
                        </m:r>
                      </m:e>
                    </m:d>
                    <m:r>
                      <m:t xml:space="preserve">=</m:t>
                    </m:r>
                    <m:r>
                      <m:t xml:space="preserve">+</m:t>
                    </m:r>
                    <m:sSub>
                      <m:e/>
                      <m:sub>
                        <m:r>
                          <m:t xml:space="preserve">A</m:t>
                        </m:r>
                        <m:r>
                          <m:t xml:space="preserve">&gt;</m:t>
                        </m:r>
                        <m:r>
                          <m:t xml:space="preserve">B</m:t>
                        </m:r>
                      </m:sub>
                    </m:sSub>
                    <m:sSub>
                      <m:e>
                        <m:r>
                          <m:t xml:space="preserve">Z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sSub>
                      <m:e>
                        <m:r>
                          <m:t xml:space="preserve">Z</m:t>
                        </m:r>
                      </m:e>
                      <m:sub>
                        <m:r>
                          <m:t xml:space="preserve">B</m:t>
                        </m:r>
                      </m:sub>
                    </m:sSub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AB</m:t>
                        </m:r>
                      </m:sub>
                    </m:sSub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r>
                      <m:t xml:space="preserve">$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ee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r</m:t>
                        </m:r>
                      </m:e>
                    </m:d>
                    <m:r>
                      <m:t xml:space="preserve">=</m:t>
                    </m:r>
                    <m:r>
                      <m:t xml:space="preserve">+</m:t>
                    </m:r>
                    <m:sSub>
                      <m:e/>
                      <m:sub>
                        <m:r>
                          <m:t xml:space="preserve">i</m:t>
                        </m:r>
                        <m:r>
                          <m:t xml:space="preserve">&gt;</m:t>
                        </m:r>
                        <m:r>
                          <m:t xml:space="preserve">j</m:t>
                        </m:r>
                      </m:sub>
                    </m:sSub>
                    <m:r>
                      <m:t xml:space="preserve">1</m:t>
                    </m:r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ij</m:t>
                        </m:r>
                      </m:sub>
                    </m:sSub>
                    <m:r>
                      <m:t xml:space="preserve">$</m:t>
                    </m:r>
                    <m:r>
                      <m:t xml:space="preserve">$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053880" y="1800000"/>
            <a:ext cx="6485760" cy="41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Заголовок 1_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Кто такие базисные наборы?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6" name="Объект 2_3"/>
          <p:cNvSpPr/>
          <p:nvPr/>
        </p:nvSpPr>
        <p:spPr>
          <a:xfrm>
            <a:off x="360000" y="1825560"/>
            <a:ext cx="46796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</a:rPr>
              <a:t>Базисный набор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в теоретической и вычислительной химии - это набор функций (называемых базисными функциями), которые объединяются в линейные комбинации (обычно как часть квантово-химических расчетов) для создания молекулярных орбиталей. Для удобства эти функции обычно представляют собой атомные орбитали с центром на атомах, но теоретически могут быть любой функцией.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Орбитали слейтеровского типа (STO) являются точными решениями для атома водорода и обеспечивают точный базис для многоэлектронных молекул, однако вычисления интегралов дороги, поскольку они не являются простым точным решением для интегралов. Один из способов обойти это - аппроксимировать орбитали типа Слейтера, используя сумму контрактированных функций Гаусса (CGF). Существуют простые аналитические выражения для интегралов между двумя гауссианами, так что это может сэкономить много времени вычислений.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045760" y="2974320"/>
            <a:ext cx="2513880" cy="188532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8460000" y="4992480"/>
            <a:ext cx="3009240" cy="18471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8460000" y="3204000"/>
            <a:ext cx="3009240" cy="184716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8460000" y="1276200"/>
            <a:ext cx="3009240" cy="199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Заголовок 1_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Кто такой SCF?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2" name="Объект 2_4"/>
          <p:cNvSpPr/>
          <p:nvPr/>
        </p:nvSpPr>
        <p:spPr>
          <a:xfrm>
            <a:off x="360000" y="1825560"/>
            <a:ext cx="46796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Тут картинку красивую и объяснений чутка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320000" y="1689840"/>
            <a:ext cx="4003200" cy="440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Заголовок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Результат: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Объект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Хартри-Фок был имплементирован на python с использованием интегралов расчитанных pyscf. Результат был сверен с pyscf.uhf, совпал с точностью до погрешности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Предпринята попытка написать на cython свой расчет интегралов, но на отлов багов и оптимизацию не хватило времени и навыков — пока pyscf осталась в списке зависимостей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2020-04-30T19:41:52Z</dcterms:created>
  <dc:creator>Дмитрий Широков</dc:creator>
  <dc:description/>
  <dc:language>ru-RU</dc:language>
  <cp:lastModifiedBy/>
  <dcterms:modified xsi:type="dcterms:W3CDTF">2021-06-15T07:06:53Z</dcterms:modified>
  <cp:revision>20</cp:revision>
  <dc:subject/>
  <dc:title>Тема проекта / исследования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10</vt:r8>
  </property>
  <property fmtid="{D5CDD505-2E9C-101B-9397-08002B2CF9AE}" pid="3" name="PresentationFormat">
    <vt:lpwstr>Широкоэкранный</vt:lpwstr>
  </property>
  <property fmtid="{D5CDD505-2E9C-101B-9397-08002B2CF9AE}" pid="4" name="Slides">
    <vt:r8>12</vt:r8>
  </property>
</Properties>
</file>