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69" r:id="rId16"/>
    <p:sldId id="265" r:id="rId17"/>
  </p:sldIdLst>
  <p:sldSz cx="14630400" cy="8229600"/>
  <p:notesSz cx="8229600" cy="14630400"/>
  <p:embeddedFontLst>
    <p:embeddedFont>
      <p:font typeface="Calibri" panose="020F0502020204030204" charset="0"/>
      <p:regular r:id="rId21"/>
      <p:bold r:id="rId22"/>
      <p:italic r:id="rId23"/>
      <p:boldItalic r:id="rId24"/>
    </p:embeddedFont>
    <p:embeddedFont>
      <p:font typeface="Alexandria" pitchFamily="34" charset="-122"/>
      <p:bold r:id="rId25"/>
    </p:embeddedFont>
    <p:embeddedFont>
      <p:font typeface="Nobile" panose="02000503050000020004" pitchFamily="34" charset="-122"/>
      <p:bold r:id="rId26"/>
    </p:embeddedFont>
    <p:embeddedFont>
      <p:font typeface="Alexandria" pitchFamily="34" charset="0"/>
      <p:bold r:id="rId27"/>
    </p:embeddedFont>
    <p:embeddedFont>
      <p:font typeface="Alexandria" pitchFamily="34" charset="-120"/>
      <p:bold r:id="rId28"/>
    </p:embeddedFont>
    <p:embeddedFont>
      <p:font typeface="Nobile" panose="02000503050000020004" pitchFamily="34" charset="0"/>
      <p:bold r:id="rId29"/>
    </p:embeddedFont>
    <p:embeddedFont>
      <p:font typeface="Nobile" panose="02000503050000020004" pitchFamily="34" charset="-120"/>
      <p:bold r:id="rId3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84688" cy="702183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8221" y="2051686"/>
            <a:ext cx="12618720" cy="342328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98221" y="5507356"/>
            <a:ext cx="12618720" cy="18002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52006" cy="5431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446874" y="1920240"/>
            <a:ext cx="6452006" cy="5431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5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9826" y="1184910"/>
            <a:ext cx="7406640" cy="58483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5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5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219826" y="1184910"/>
            <a:ext cx="7406640" cy="584835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5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731520" y="7494270"/>
            <a:ext cx="341376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680"/>
            </a:lvl1pPr>
          </a:lstStyle>
          <a:p>
            <a:pPr lvl="0"/>
            <a:endParaRPr lang="en-US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998720" y="7494270"/>
            <a:ext cx="463296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680"/>
            </a:lvl1pPr>
          </a:lstStyle>
          <a:p>
            <a:pPr lvl="0"/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10485120" y="7494270"/>
            <a:ext cx="341376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68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lvl1pPr marL="0" lvl="0" indent="0" algn="ctr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28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1480" lvl="0" indent="-41148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•"/>
        <a:defRPr sz="38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91540" lvl="1" indent="-34290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–"/>
        <a:defRPr sz="336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71600" lvl="2" indent="-27432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•"/>
        <a:defRPr sz="288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920240" lvl="3" indent="-27432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68880" lvl="4" indent="-27432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17520" lvl="5" indent="-27432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566160" lvl="6" indent="-27432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114800" lvl="7" indent="-27432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663440" lvl="8" indent="-27432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6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lvl="1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097280" lvl="2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45920" lvl="3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194560" lvl="4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743200" lvl="5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3291840" lvl="6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840480" lvl="7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4389120" lvl="8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488950" y="1208405"/>
            <a:ext cx="9063990" cy="21266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alibri" panose="020F0502020204030204" charset="0"/>
                <a:ea typeface="Alexandria" pitchFamily="34" charset="-122"/>
                <a:cs typeface="Calibri" panose="020F0502020204030204" charset="0"/>
              </a:rPr>
              <a:t>Маркетплейс цифрового искусства с внутренней валютой</a:t>
            </a:r>
            <a:endParaRPr lang="en-US" sz="445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488950" y="3079750"/>
            <a:ext cx="623252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+mj-ea"/>
                <a:ea typeface="Nobile" panose="02000503050000020004" pitchFamily="34" charset="-122"/>
                <a:cs typeface="+mj-ea"/>
              </a:rPr>
              <a:t>Цифровая платформа для покупки и продажи цифрового искусства с валютой RYT.</a:t>
            </a:r>
            <a:endParaRPr lang="en-US" sz="1750" dirty="0">
              <a:latin typeface="+mj-ea"/>
              <a:cs typeface="+mj-ea"/>
            </a:endParaRPr>
          </a:p>
        </p:txBody>
      </p:sp>
      <p:sp>
        <p:nvSpPr>
          <p:cNvPr id="11" name="Text 2"/>
          <p:cNvSpPr/>
          <p:nvPr/>
        </p:nvSpPr>
        <p:spPr>
          <a:xfrm>
            <a:off x="9452610" y="4011930"/>
            <a:ext cx="4843145" cy="307721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+mj-ea"/>
              <a:cs typeface="+mj-ea"/>
            </a:endParaRPr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3595" y="4313555"/>
            <a:ext cx="947737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4" name="Text 1"/>
          <p:cNvSpPr/>
          <p:nvPr/>
        </p:nvSpPr>
        <p:spPr>
          <a:xfrm>
            <a:off x="793790" y="1796058"/>
            <a:ext cx="682371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Панель администратора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284499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8224" y="3079433"/>
            <a:ext cx="296203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Управление валютой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3569851"/>
            <a:ext cx="319599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Контроль эмиссии и минта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84499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919901" y="3079433"/>
            <a:ext cx="3195995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Управление пользователями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4919901" y="3924181"/>
            <a:ext cx="319599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Администрирование ролей и доступа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111234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28224" y="534566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Управление артами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28224" y="5836087"/>
            <a:ext cx="708755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Модерация и контроль контента</a:t>
            </a:r>
            <a:endParaRPr lang="en-US" sz="1750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9425" y="485775"/>
            <a:ext cx="5036185" cy="67576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588250" y="0"/>
            <a:ext cx="704215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4" name="Text 1"/>
          <p:cNvSpPr/>
          <p:nvPr/>
        </p:nvSpPr>
        <p:spPr>
          <a:xfrm>
            <a:off x="793790" y="1796058"/>
            <a:ext cx="682371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dirty="0"/>
              <a:t>Модерация артов</a:t>
            </a:r>
            <a:endParaRPr lang="ru-RU" sz="4450" dirty="0"/>
          </a:p>
        </p:txBody>
      </p:sp>
      <p:sp>
        <p:nvSpPr>
          <p:cNvPr id="11" name="Shape 8"/>
          <p:cNvSpPr/>
          <p:nvPr/>
        </p:nvSpPr>
        <p:spPr>
          <a:xfrm>
            <a:off x="723265" y="3804920"/>
            <a:ext cx="4652645" cy="1322070"/>
          </a:xfrm>
          <a:prstGeom prst="roundRect">
            <a:avLst>
              <a:gd name="adj" fmla="val 7205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897414" y="403947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Управление артами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897255" y="4530090"/>
            <a:ext cx="4456430" cy="363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Модерация и контроль контента</a:t>
            </a:r>
            <a:endParaRPr lang="en-US" sz="1750" dirty="0"/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6585" y="1017905"/>
            <a:ext cx="5524500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588250" y="0"/>
            <a:ext cx="704215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4" name="Text 1"/>
          <p:cNvSpPr/>
          <p:nvPr/>
        </p:nvSpPr>
        <p:spPr>
          <a:xfrm>
            <a:off x="793790" y="1796058"/>
            <a:ext cx="682371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altLang="ru-RU" sz="4450" dirty="0"/>
              <a:t>Задания</a:t>
            </a:r>
            <a:endParaRPr lang="ru-RU" altLang="ru-RU" sz="4450" dirty="0"/>
          </a:p>
        </p:txBody>
      </p:sp>
      <p:sp>
        <p:nvSpPr>
          <p:cNvPr id="11" name="Shape 8"/>
          <p:cNvSpPr/>
          <p:nvPr/>
        </p:nvSpPr>
        <p:spPr>
          <a:xfrm>
            <a:off x="723265" y="3804920"/>
            <a:ext cx="4652645" cy="1322070"/>
          </a:xfrm>
          <a:prstGeom prst="roundRect">
            <a:avLst>
              <a:gd name="adj" fmla="val 7205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897414" y="403947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alt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Начисление награды	</a:t>
            </a:r>
            <a:endParaRPr lang="ru-RU" altLang="en-US" sz="2200" dirty="0">
              <a:solidFill>
                <a:srgbClr val="404155"/>
              </a:solidFill>
              <a:latin typeface="Alexandria" pitchFamily="34" charset="0"/>
              <a:ea typeface="Alexandria" pitchFamily="34" charset="-122"/>
              <a:cs typeface="Alexandria" pitchFamily="34" charset="-12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97255" y="4530090"/>
            <a:ext cx="4456430" cy="363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За выполнение заданий</a:t>
            </a:r>
            <a:endParaRPr lang="ru-RU" altLang="en-US" sz="1750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9870" y="2589530"/>
            <a:ext cx="6518275" cy="2402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8200" y="752753"/>
            <a:ext cx="569356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dirty="0"/>
              <a:t>Кейсы</a:t>
            </a:r>
            <a:endParaRPr lang="ru-RU" sz="4450" dirty="0"/>
          </a:p>
        </p:txBody>
      </p:sp>
      <p:sp>
        <p:nvSpPr>
          <p:cNvPr id="3" name="Text 1"/>
          <p:cNvSpPr/>
          <p:nvPr/>
        </p:nvSpPr>
        <p:spPr>
          <a:xfrm>
            <a:off x="518200" y="202850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alt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Покупка</a:t>
            </a:r>
            <a:endParaRPr lang="ru-RU" altLang="en-US" sz="2200" dirty="0">
              <a:solidFill>
                <a:srgbClr val="1B1B27"/>
              </a:solidFill>
              <a:latin typeface="Alexandria" pitchFamily="34" charset="0"/>
              <a:ea typeface="Alexandria" pitchFamily="34" charset="-122"/>
              <a:cs typeface="Alexandria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518200" y="2609652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стоимтость кейса - </a:t>
            </a:r>
            <a:r>
              <a:rPr lang="ru-RU" sz="1750" b="1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20</a:t>
            </a:r>
            <a:r>
              <a:rPr lang="ru-RU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 </a:t>
            </a: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RYT</a:t>
            </a:r>
            <a:endParaRPr lang="en-US" sz="1750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18001" y="3677602"/>
            <a:ext cx="287750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altLang="ru-RU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Открытие</a:t>
            </a:r>
            <a:endParaRPr lang="ru-RU" altLang="ru-RU" sz="2200" dirty="0">
              <a:solidFill>
                <a:srgbClr val="1B1B27"/>
              </a:solidFill>
              <a:latin typeface="Alexandria" pitchFamily="34" charset="0"/>
              <a:ea typeface="Alexandria" pitchFamily="34" charset="-122"/>
              <a:cs typeface="Alexandria" pitchFamily="34" charset="-12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18160" y="4258945"/>
            <a:ext cx="3683000" cy="363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Пользователю выдается </a:t>
            </a:r>
            <a:r>
              <a:rPr lang="ru-RU" altLang="en-US" sz="1750" b="1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3</a:t>
            </a:r>
            <a:r>
              <a:rPr lang="ru-RU" alt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 </a:t>
            </a:r>
            <a:endParaRPr lang="ru-RU" altLang="en-US" sz="1750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случайных атрибута арта</a:t>
            </a:r>
            <a:endParaRPr lang="ru-RU" altLang="en-US" sz="1750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sp>
        <p:nvSpPr>
          <p:cNvPr id="7" name="Shape 0"/>
          <p:cNvSpPr/>
          <p:nvPr/>
        </p:nvSpPr>
        <p:spPr>
          <a:xfrm>
            <a:off x="6019800" y="0"/>
            <a:ext cx="8610600" cy="8229600"/>
          </a:xfrm>
          <a:prstGeom prst="rect">
            <a:avLst/>
          </a:prstGeom>
          <a:solidFill>
            <a:srgbClr val="E6E6E7"/>
          </a:solidFill>
        </p:spPr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1310" y="2290445"/>
            <a:ext cx="699516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4" name="Text 1"/>
          <p:cNvSpPr/>
          <p:nvPr/>
        </p:nvSpPr>
        <p:spPr>
          <a:xfrm>
            <a:off x="6280190" y="3408878"/>
            <a:ext cx="596919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Страница токена RYT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Данные о внутренней валюте и ее характеристиках</a:t>
            </a:r>
            <a:endParaRPr lang="en-US" sz="1750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0"/>
            <a:ext cx="3648075" cy="8223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102685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Основные возможности проекта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Покупка и продажа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Использование внутренней валюты RYT для сделок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Экосистема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Удобная среда для художников и коллекционеров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Заработок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Доход от продажи атрибутики и изменения курса валюты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4" name="Text 1"/>
          <p:cNvSpPr/>
          <p:nvPr/>
        </p:nvSpPr>
        <p:spPr>
          <a:xfrm>
            <a:off x="793790" y="1714976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Цифровое искусство и атрибутика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34726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530906" y="355056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Готовые арты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040981"/>
            <a:ext cx="289941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Произведения с собранной атрибутикой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713803" y="34726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50919" y="355056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Права художника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5450919" y="4040981"/>
            <a:ext cx="289941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Публикация и продажа собственных наборов атрибутов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58331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530906" y="566118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Доход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530906" y="6151602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Получение прибыли с каждой покупки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4" name="Text 1"/>
          <p:cNvSpPr/>
          <p:nvPr/>
        </p:nvSpPr>
        <p:spPr>
          <a:xfrm>
            <a:off x="793790" y="1800344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Волатильность внутренней валюты RYT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3558064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8224" y="379249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Механизмы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4282916"/>
            <a:ext cx="708755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Покупка, продажа, сжигание и минт валюты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5107067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8224" y="534150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Влияние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028224" y="5831919"/>
            <a:ext cx="708755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Изменение курса валюты и стоимости искусства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8200" y="752753"/>
            <a:ext cx="569356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dirty="0"/>
              <a:t>Профиль</a:t>
            </a:r>
            <a:endParaRPr lang="ru-RU" sz="4450" dirty="0"/>
          </a:p>
        </p:txBody>
      </p:sp>
      <p:sp>
        <p:nvSpPr>
          <p:cNvPr id="3" name="Text 1"/>
          <p:cNvSpPr/>
          <p:nvPr/>
        </p:nvSpPr>
        <p:spPr>
          <a:xfrm>
            <a:off x="518200" y="202850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Список артов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518200" y="2609652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Просмотр всех доступных произведений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18001" y="3677602"/>
            <a:ext cx="287750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Валютные операции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18001" y="4258747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Покупка, продажа и сжигание RYT</a:t>
            </a:r>
            <a:endParaRPr lang="en-US" sz="1750" dirty="0"/>
          </a:p>
        </p:txBody>
      </p:sp>
      <p:sp>
        <p:nvSpPr>
          <p:cNvPr id="7" name="Shape 0"/>
          <p:cNvSpPr/>
          <p:nvPr/>
        </p:nvSpPr>
        <p:spPr>
          <a:xfrm>
            <a:off x="7999095" y="0"/>
            <a:ext cx="6631305" cy="8229600"/>
          </a:xfrm>
          <a:prstGeom prst="rect">
            <a:avLst/>
          </a:prstGeom>
          <a:solidFill>
            <a:srgbClr val="E6E6E7"/>
          </a:solidFill>
        </p:spPr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4840" y="955675"/>
            <a:ext cx="6019800" cy="5553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4" name="Text 1"/>
          <p:cNvSpPr/>
          <p:nvPr/>
        </p:nvSpPr>
        <p:spPr>
          <a:xfrm>
            <a:off x="6280190" y="1720572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Регистрация и авторизация</a:t>
            </a:r>
            <a:endParaRPr lang="en-US" sz="44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90" y="3478292"/>
            <a:ext cx="1134070" cy="166985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54422" y="370510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Простой вход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754422" y="4195524"/>
            <a:ext cx="608218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Доступ к основному функционалу после регистрации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5148143"/>
            <a:ext cx="1134070" cy="13608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754422" y="537495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Профиль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7754422" y="5865376"/>
            <a:ext cx="60821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Имя, почта, баланс, список артов, аватар</a:t>
            </a:r>
            <a:endParaRPr lang="en-US" sz="1750" dirty="0"/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" y="360045"/>
            <a:ext cx="2675890" cy="520827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140" y="2310765"/>
            <a:ext cx="2470150" cy="5441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932295" y="0"/>
            <a:ext cx="778891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4" name="Text 1"/>
          <p:cNvSpPr/>
          <p:nvPr/>
        </p:nvSpPr>
        <p:spPr>
          <a:xfrm>
            <a:off x="283845" y="833120"/>
            <a:ext cx="4965065" cy="7086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Создание и продажа </a:t>
            </a:r>
            <a:endParaRPr lang="en-US" sz="4450" dirty="0">
              <a:solidFill>
                <a:srgbClr val="1B1B27"/>
              </a:solidFill>
              <a:latin typeface="Alexandria" pitchFamily="34" charset="0"/>
              <a:ea typeface="Alexandria" pitchFamily="34" charset="-122"/>
              <a:cs typeface="Alexandria" pitchFamily="34" charset="-120"/>
            </a:endParaRP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артов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283845" y="2472055"/>
            <a:ext cx="149860" cy="853440"/>
          </a:xfrm>
          <a:prstGeom prst="roundRect">
            <a:avLst>
              <a:gd name="adj" fmla="val 5603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794385" y="2472055"/>
            <a:ext cx="249174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Создание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94385" y="2962275"/>
            <a:ext cx="6192520" cy="363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Формирование арта из доступной атрибутики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4205" y="3552190"/>
            <a:ext cx="149860" cy="853440"/>
          </a:xfrm>
          <a:prstGeom prst="roundRect">
            <a:avLst>
              <a:gd name="adj" fmla="val 5603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134110" y="3552190"/>
            <a:ext cx="249174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Выставление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134110" y="4042410"/>
            <a:ext cx="5893435" cy="363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Размещение на продажу в маркетплейсе</a:t>
            </a:r>
            <a:endParaRPr lang="en-US" sz="1750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7545" y="1541780"/>
            <a:ext cx="7521575" cy="4447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6309995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4" name="Text 1"/>
          <p:cNvSpPr/>
          <p:nvPr/>
        </p:nvSpPr>
        <p:spPr>
          <a:xfrm>
            <a:off x="6712625" y="2077879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Маркетплейс цифрового искусства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6712625" y="383559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7449741" y="391346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Покупка артов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449741" y="4403884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Оплата внутренней валютой RYT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712625" y="52204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449741" y="529828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Продажа артов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7449741" y="5788700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Возможность заработать на своих работах</a:t>
            </a:r>
            <a:endParaRPr lang="en-US" sz="1750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1342390"/>
            <a:ext cx="6099810" cy="4809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8200" y="752753"/>
            <a:ext cx="569356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Домашняя страница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518200" y="202850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alt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Личная информация</a:t>
            </a:r>
            <a:endParaRPr lang="ru-RU" altLang="en-US" sz="2200" dirty="0">
              <a:solidFill>
                <a:srgbClr val="1B1B27"/>
              </a:solidFill>
              <a:latin typeface="Alexandria" pitchFamily="34" charset="0"/>
              <a:ea typeface="Alexandria" pitchFamily="34" charset="-122"/>
              <a:cs typeface="Alexandria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518200" y="2609652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Просмотр </a:t>
            </a:r>
            <a:r>
              <a:rPr lang="ru-RU" alt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данных о пользователе</a:t>
            </a:r>
            <a:endParaRPr lang="ru-RU" altLang="en-US" sz="1750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18001" y="3677602"/>
            <a:ext cx="287750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alt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Список артов</a:t>
            </a:r>
            <a:endParaRPr lang="ru-RU" altLang="en-US" sz="2200" dirty="0">
              <a:solidFill>
                <a:srgbClr val="1B1B27"/>
              </a:solidFill>
              <a:latin typeface="Alexandria" pitchFamily="34" charset="0"/>
              <a:ea typeface="Alexandria" pitchFamily="34" charset="-122"/>
              <a:cs typeface="Alexandria" pitchFamily="34" charset="-12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18001" y="4258747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Просмотр своих артов</a:t>
            </a:r>
            <a:endParaRPr lang="ru-RU" altLang="en-US" sz="1750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sp>
        <p:nvSpPr>
          <p:cNvPr id="7" name="Shape 0"/>
          <p:cNvSpPr/>
          <p:nvPr/>
        </p:nvSpPr>
        <p:spPr>
          <a:xfrm>
            <a:off x="6019800" y="0"/>
            <a:ext cx="861060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9" name="Text 3"/>
          <p:cNvSpPr/>
          <p:nvPr/>
        </p:nvSpPr>
        <p:spPr>
          <a:xfrm>
            <a:off x="518001" y="5251132"/>
            <a:ext cx="287750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ru-RU" alt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Добавление аватара</a:t>
            </a:r>
            <a:endParaRPr lang="ru-RU" altLang="en-US" sz="2200" dirty="0">
              <a:solidFill>
                <a:srgbClr val="1B1B27"/>
              </a:solidFill>
              <a:latin typeface="Alexandria" pitchFamily="34" charset="0"/>
              <a:ea typeface="Alexandria" pitchFamily="34" charset="-122"/>
              <a:cs typeface="Alexandria" pitchFamily="34" charset="-120"/>
            </a:endParaRPr>
          </a:p>
        </p:txBody>
      </p:sp>
      <p:sp>
        <p:nvSpPr>
          <p:cNvPr id="10" name="Text 4"/>
          <p:cNvSpPr/>
          <p:nvPr/>
        </p:nvSpPr>
        <p:spPr>
          <a:xfrm>
            <a:off x="518001" y="5832277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Загрузка собственного аватара</a:t>
            </a:r>
            <a:endParaRPr lang="ru-RU" altLang="en-US" sz="1750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3505" y="133350"/>
            <a:ext cx="7743825" cy="7962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1708</Words>
  <Application>WPS Presentation</Application>
  <PresentationFormat>On-screen Show (16:9)</PresentationFormat>
  <Paragraphs>138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Alexandria</vt:lpstr>
      <vt:lpstr>Nobile</vt:lpstr>
      <vt:lpstr>Alexandria</vt:lpstr>
      <vt:lpstr>Alexandria</vt:lpstr>
      <vt:lpstr>Nobile</vt:lpstr>
      <vt:lpstr>Nobile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Rolan M</cp:lastModifiedBy>
  <cp:revision>4</cp:revision>
  <dcterms:created xsi:type="dcterms:W3CDTF">2025-05-12T18:57:00Z</dcterms:created>
  <dcterms:modified xsi:type="dcterms:W3CDTF">2025-05-19T08:37:38Z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D17AA5946DD34B2DAE5E171B8129EBEC_12</vt:lpwstr>
  </property>
  <property fmtid="{D5CDD505-2E9C-101B-9397-08002B2CF9AE}" pid="3" name="KSOProductBuildVer">
    <vt:lpwstr>1049-12.2.0.21179</vt:lpwstr>
  </property>
</Properties>
</file>