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8800425" cy="216011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803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BB59"/>
    <a:srgbClr val="4F81BD"/>
    <a:srgbClr val="E9EDF4"/>
    <a:srgbClr val="D0D8E8"/>
    <a:srgbClr val="C6D7EC"/>
    <a:srgbClr val="3366FF"/>
    <a:srgbClr val="EBF6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106" autoAdjust="0"/>
    <p:restoredTop sz="94660"/>
  </p:normalViewPr>
  <p:slideViewPr>
    <p:cSldViewPr snapToGrid="0">
      <p:cViewPr>
        <p:scale>
          <a:sx n="33" d="100"/>
          <a:sy n="33" d="100"/>
        </p:scale>
        <p:origin x="-714" y="-126"/>
      </p:cViewPr>
      <p:guideLst>
        <p:guide orient="horz" pos="6803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3"/>
  <c:chart>
    <c:plotArea>
      <c:layout>
        <c:manualLayout>
          <c:layoutTarget val="inner"/>
          <c:xMode val="edge"/>
          <c:yMode val="edge"/>
          <c:x val="9.4512347234511254E-2"/>
          <c:y val="9.6790309194509913E-2"/>
          <c:w val="0.75041961629608134"/>
          <c:h val="0.66163983065593057"/>
        </c:manualLayout>
      </c:layout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Пагона-метр</c:v>
                </c:pt>
              </c:strCache>
            </c:strRef>
          </c:tx>
          <c:cat>
            <c:numRef>
              <c:f>Лист1!$A$2:$A$6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23204</c:v>
                </c:pt>
                <c:pt idx="1">
                  <c:v>26140</c:v>
                </c:pt>
                <c:pt idx="2">
                  <c:v>10260</c:v>
                </c:pt>
                <c:pt idx="3">
                  <c:v>8200</c:v>
                </c:pt>
                <c:pt idx="4">
                  <c:v>8200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 Қудуқлар сони</c:v>
                </c:pt>
              </c:strCache>
            </c:strRef>
          </c:tx>
          <c:cat>
            <c:numRef>
              <c:f>Лист1!$A$2:$A$6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9</c:v>
                </c:pt>
                <c:pt idx="1">
                  <c:v>12</c:v>
                </c:pt>
                <c:pt idx="2">
                  <c:v>6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Захира ўстириш</c:v>
                </c:pt>
              </c:strCache>
            </c:strRef>
          </c:tx>
          <c:cat>
            <c:numRef>
              <c:f>Лист1!$A$2:$A$6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74021888"/>
        <c:axId val="74027776"/>
      </c:barChart>
      <c:catAx>
        <c:axId val="74021888"/>
        <c:scaling>
          <c:orientation val="minMax"/>
        </c:scaling>
        <c:axPos val="b"/>
        <c:numFmt formatCode="General" sourceLinked="1"/>
        <c:tickLblPos val="nextTo"/>
        <c:crossAx val="74027776"/>
        <c:crosses val="autoZero"/>
        <c:auto val="1"/>
        <c:lblAlgn val="ctr"/>
        <c:lblOffset val="100"/>
      </c:catAx>
      <c:valAx>
        <c:axId val="74027776"/>
        <c:scaling>
          <c:orientation val="minMax"/>
        </c:scaling>
        <c:axPos val="l"/>
        <c:majorGridlines/>
        <c:numFmt formatCode="General" sourceLinked="1"/>
        <c:tickLblPos val="nextTo"/>
        <c:crossAx val="740218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31E7-8C9C-4325-AAC1-638DAEF774B7}" type="datetimeFigureOut">
              <a:rPr lang="ru-RU" smtClean="0"/>
              <a:pPr/>
              <a:t>22.12.2022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B36AB-70B9-4268-9D03-315CDE2B4D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4116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B911-593D-4281-979E-343AE0C9580C}" type="datetimeFigureOut">
              <a:rPr lang="ru-RU" smtClean="0"/>
              <a:pPr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22F21-357C-4961-9B74-BB51C97095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939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1680025" y="4320223"/>
            <a:ext cx="24729965" cy="5760297"/>
          </a:xfrm>
          <a:ln>
            <a:noFill/>
          </a:ln>
        </p:spPr>
        <p:txBody>
          <a:bodyPr vert="horz" tIns="0" rIns="5760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17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1680025" y="10169142"/>
            <a:ext cx="24739565" cy="5520284"/>
          </a:xfrm>
        </p:spPr>
        <p:txBody>
          <a:bodyPr lIns="0" rIns="57602"/>
          <a:lstStyle>
            <a:lvl1pPr marL="0" marR="144004" indent="0" algn="r">
              <a:buNone/>
              <a:defRPr>
                <a:solidFill>
                  <a:schemeClr val="tx1"/>
                </a:solidFill>
              </a:defRPr>
            </a:lvl1pPr>
            <a:lvl2pPr marL="1440043" indent="0" algn="ctr">
              <a:buNone/>
            </a:lvl2pPr>
            <a:lvl3pPr marL="2880086" indent="0" algn="ctr">
              <a:buNone/>
            </a:lvl3pPr>
            <a:lvl4pPr marL="4320129" indent="0" algn="ctr">
              <a:buNone/>
            </a:lvl4pPr>
            <a:lvl5pPr marL="5760171" indent="0" algn="ctr">
              <a:buNone/>
            </a:lvl5pPr>
            <a:lvl6pPr marL="7200214" indent="0" algn="ctr">
              <a:buNone/>
            </a:lvl6pPr>
            <a:lvl7pPr marL="8640257" indent="0" algn="ctr">
              <a:buNone/>
            </a:lvl7pPr>
            <a:lvl8pPr marL="10080300" indent="0" algn="ctr">
              <a:buNone/>
            </a:lvl8pPr>
            <a:lvl9pPr marL="11520343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20880308" y="2880153"/>
            <a:ext cx="6480096" cy="16415847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40021" y="2880153"/>
            <a:ext cx="18960280" cy="16415847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0425" y="4147414"/>
            <a:ext cx="24480361" cy="4291421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17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70425" y="8519066"/>
            <a:ext cx="24480361" cy="4755243"/>
          </a:xfrm>
        </p:spPr>
        <p:txBody>
          <a:bodyPr lIns="144004" rIns="144004" anchor="t"/>
          <a:lstStyle>
            <a:lvl1pPr marL="0" indent="0">
              <a:buNone/>
              <a:defRPr sz="6900">
                <a:solidFill>
                  <a:schemeClr val="tx1"/>
                </a:solidFill>
              </a:defRPr>
            </a:lvl1pPr>
            <a:lvl2pPr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0021" y="2217714"/>
            <a:ext cx="25920383" cy="3600186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40021" y="6047823"/>
            <a:ext cx="12720188" cy="13968720"/>
          </a:xfrm>
        </p:spPr>
        <p:txBody>
          <a:bodyPr/>
          <a:lstStyle>
            <a:lvl1pPr>
              <a:defRPr sz="82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4640216" y="6047823"/>
            <a:ext cx="12720188" cy="13968720"/>
          </a:xfrm>
        </p:spPr>
        <p:txBody>
          <a:bodyPr/>
          <a:lstStyle>
            <a:lvl1pPr>
              <a:defRPr sz="82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0021" y="2217714"/>
            <a:ext cx="25920383" cy="3600186"/>
          </a:xfrm>
        </p:spPr>
        <p:txBody>
          <a:bodyPr tIns="144004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40021" y="5843602"/>
            <a:ext cx="12725189" cy="2076806"/>
          </a:xfrm>
        </p:spPr>
        <p:txBody>
          <a:bodyPr lIns="144004" tIns="0" rIns="144004" bIns="0" anchor="ctr">
            <a:noAutofit/>
          </a:bodyPr>
          <a:lstStyle>
            <a:lvl1pPr marL="0" indent="0">
              <a:buNone/>
              <a:defRPr sz="7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6300" b="1"/>
            </a:lvl2pPr>
            <a:lvl3pPr>
              <a:buNone/>
              <a:defRPr sz="5700" b="1"/>
            </a:lvl3pPr>
            <a:lvl4pPr>
              <a:buNone/>
              <a:defRPr sz="5000" b="1"/>
            </a:lvl4pPr>
            <a:lvl5pPr>
              <a:buNone/>
              <a:defRPr sz="50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4630217" y="5857806"/>
            <a:ext cx="12730188" cy="2062604"/>
          </a:xfrm>
        </p:spPr>
        <p:txBody>
          <a:bodyPr lIns="144004" tIns="0" rIns="144004" bIns="0" anchor="ctr"/>
          <a:lstStyle>
            <a:lvl1pPr marL="0" indent="0">
              <a:buNone/>
              <a:defRPr sz="7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6300" b="1"/>
            </a:lvl2pPr>
            <a:lvl3pPr>
              <a:buNone/>
              <a:defRPr sz="5700" b="1"/>
            </a:lvl3pPr>
            <a:lvl4pPr>
              <a:buNone/>
              <a:defRPr sz="5000" b="1"/>
            </a:lvl4pPr>
            <a:lvl5pPr>
              <a:buNone/>
              <a:defRPr sz="50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1440021" y="7920408"/>
            <a:ext cx="12725189" cy="12113128"/>
          </a:xfrm>
        </p:spPr>
        <p:txBody>
          <a:bodyPr tIns="0"/>
          <a:lstStyle>
            <a:lvl1pPr>
              <a:defRPr sz="69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14630217" y="7920408"/>
            <a:ext cx="12730188" cy="12113128"/>
          </a:xfrm>
        </p:spPr>
        <p:txBody>
          <a:bodyPr tIns="0"/>
          <a:lstStyle>
            <a:lvl1pPr>
              <a:defRPr sz="69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0021" y="2217714"/>
            <a:ext cx="26160386" cy="3600186"/>
          </a:xfrm>
        </p:spPr>
        <p:txBody>
          <a:bodyPr vert="horz" tIns="14400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157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0032" y="1620090"/>
            <a:ext cx="8640128" cy="3660189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82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2160032" y="5280272"/>
            <a:ext cx="8640128" cy="14400742"/>
          </a:xfrm>
        </p:spPr>
        <p:txBody>
          <a:bodyPr lIns="57602" rIns="57602"/>
          <a:lstStyle>
            <a:lvl1pPr marL="0" indent="0" algn="l">
              <a:buNone/>
              <a:defRPr sz="4400"/>
            </a:lvl1pPr>
            <a:lvl2pPr indent="0" algn="l">
              <a:buNone/>
              <a:defRPr sz="3800"/>
            </a:lvl2pPr>
            <a:lvl3pPr indent="0" algn="l">
              <a:buNone/>
              <a:defRPr sz="3100"/>
            </a:lvl3pPr>
            <a:lvl4pPr indent="0" algn="l">
              <a:buNone/>
              <a:defRPr sz="2800"/>
            </a:lvl4pPr>
            <a:lvl5pPr indent="0" algn="l">
              <a:buNone/>
              <a:defRPr sz="28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1260166" y="5280272"/>
            <a:ext cx="16100238" cy="14400742"/>
          </a:xfrm>
        </p:spPr>
        <p:txBody>
          <a:bodyPr tIns="0"/>
          <a:lstStyle>
            <a:lvl1pPr>
              <a:defRPr sz="8800"/>
            </a:lvl1pPr>
            <a:lvl2pPr>
              <a:defRPr sz="8200"/>
            </a:lvl2pPr>
            <a:lvl3pPr>
              <a:defRPr sz="7600"/>
            </a:lvl3pPr>
            <a:lvl4pPr>
              <a:defRPr sz="6300"/>
            </a:lvl4pPr>
            <a:lvl5pPr>
              <a:defRPr sz="57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9971023" y="3490186"/>
            <a:ext cx="16560244" cy="12960668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9" tIns="144004" rIns="288009" bIns="144004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25210243" y="16882032"/>
            <a:ext cx="489607" cy="48962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9" tIns="144004" rIns="288009" bIns="144004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0028" y="3707267"/>
            <a:ext cx="6969703" cy="4984890"/>
          </a:xfrm>
        </p:spPr>
        <p:txBody>
          <a:bodyPr vert="horz" lIns="144004" tIns="144004" rIns="144004" bIns="144004" anchor="b"/>
          <a:lstStyle>
            <a:lvl1pPr algn="l">
              <a:buNone/>
              <a:defRPr sz="63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20028" y="8910018"/>
            <a:ext cx="6960103" cy="6864354"/>
          </a:xfrm>
        </p:spPr>
        <p:txBody>
          <a:bodyPr lIns="201606" rIns="144004" bIns="144004" anchor="t"/>
          <a:lstStyle>
            <a:lvl1pPr marL="0" indent="0" algn="l">
              <a:spcBef>
                <a:spcPts val="787"/>
              </a:spcBef>
              <a:buFontTx/>
              <a:buNone/>
              <a:defRPr sz="41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25440376" y="20021033"/>
            <a:ext cx="1920028" cy="1150059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10979037" y="3778201"/>
            <a:ext cx="14544215" cy="12384638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01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30001" y="18320944"/>
            <a:ext cx="28860426" cy="328016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88009" tIns="144004" rIns="288009" bIns="14400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13800204" y="19591011"/>
            <a:ext cx="15000221" cy="201010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88009" tIns="144004" rIns="288009" bIns="14400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30001" y="-22502"/>
            <a:ext cx="28860426" cy="328016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88009" tIns="144004" rIns="288009" bIns="14400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13800204" y="-22501"/>
            <a:ext cx="15000221" cy="201010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88009" tIns="144004" rIns="288009" bIns="144004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440021" y="2217714"/>
            <a:ext cx="25920383" cy="3600186"/>
          </a:xfrm>
          <a:prstGeom prst="rect">
            <a:avLst/>
          </a:prstGeom>
        </p:spPr>
        <p:txBody>
          <a:bodyPr vert="horz" lIns="0" tIns="144004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1440021" y="6096314"/>
            <a:ext cx="25920383" cy="13824712"/>
          </a:xfrm>
          <a:prstGeom prst="rect">
            <a:avLst/>
          </a:prstGeom>
        </p:spPr>
        <p:txBody>
          <a:bodyPr vert="horz" lIns="288009" tIns="144004" rIns="288009" bIns="144004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1440021" y="20021033"/>
            <a:ext cx="6720099" cy="115005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3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12/22/2022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8400124" y="20021033"/>
            <a:ext cx="10560156" cy="115005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3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24960369" y="20021033"/>
            <a:ext cx="2400035" cy="115005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38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-59897" y="637539"/>
            <a:ext cx="28915539" cy="2044905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1" latinLnBrk="0" hangingPunct="1">
        <a:spcBef>
          <a:spcPct val="0"/>
        </a:spcBef>
        <a:buNone/>
        <a:defRPr kumimoji="0" sz="157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864026" indent="-86402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16060" indent="-77762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indent="-77762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3744111" indent="-66242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4608137" indent="-66242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5472163" indent="-66242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6048180" indent="-57601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5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6912206" indent="-576017" algn="l" rtl="0" eaLnBrk="1" latinLnBrk="0" hangingPunct="1">
        <a:spcBef>
          <a:spcPct val="20000"/>
        </a:spcBef>
        <a:buClr>
          <a:schemeClr val="tx2"/>
        </a:buClr>
        <a:buChar char="•"/>
        <a:defRPr kumimoji="0"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6231" indent="-57601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4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openxmlformats.org/officeDocument/2006/relationships/image" Target="../media/image9.jpe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418646" y="0"/>
            <a:ext cx="28381779" cy="21145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038350" y="688563"/>
            <a:ext cx="24593550" cy="134978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166688" indent="-9525" algn="ctr">
              <a:spcAft>
                <a:spcPts val="910"/>
              </a:spcAft>
            </a:pPr>
            <a:r>
              <a:rPr lang="ru-RU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Сурхон</a:t>
            </a:r>
            <a:r>
              <a:rPr lang="ru-RU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пармалаш</a:t>
            </a:r>
            <a:r>
              <a:rPr lang="ru-RU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ишлари</a:t>
            </a:r>
            <a:r>
              <a:rPr lang="ru-RU" sz="4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АЖ  </a:t>
            </a:r>
            <a:r>
              <a:rPr lang="ru-RU" sz="4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нинг</a:t>
            </a:r>
            <a:r>
              <a:rPr lang="ru-RU" sz="4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ПАСПОРТИ.</a:t>
            </a:r>
            <a:endParaRPr lang="en-US" sz="4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688" indent="-9525" algn="ctr">
              <a:spcAft>
                <a:spcPts val="910"/>
              </a:spcAft>
            </a:pPr>
            <a:endParaRPr lang="ru" sz="4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0366858"/>
              </p:ext>
            </p:extLst>
          </p:nvPr>
        </p:nvGraphicFramePr>
        <p:xfrm>
          <a:off x="10374406" y="2266951"/>
          <a:ext cx="9428069" cy="1104419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867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413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96488">
                <a:tc grid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360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“Сурхон ПИ” АЖ </a:t>
                      </a:r>
                      <a:endParaRPr lang="ru-RU" sz="360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1573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Жамият очилган вақти: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z-Cyrl-UZ" sz="2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1970 йил </a:t>
                      </a:r>
                      <a:endParaRPr kumimoji="0" lang="en-US" sz="22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481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Фаолият тури: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z-Cyrl-UZ" sz="2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Нефт ва газ қудуқларини бурғулаш </a:t>
                      </a:r>
                      <a:endParaRPr kumimoji="0" lang="en-US" sz="22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2673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" sz="22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Ишлаб чиқариш қуввати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 та бурғулаш ускунаси мавжуд (шундан 3 таси Уралмаш 3 Д,                   1 та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ZJ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 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  <a:endParaRPr lang="uz-Cyrl-UZ" sz="22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8284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22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Бурғулаш бригадалари: </a:t>
                      </a:r>
                      <a:endParaRPr lang="ru" sz="2200" b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 та бурғулаш бригадаси мавжуд</a:t>
                      </a:r>
                    </a:p>
                  </a:txBody>
                  <a:tcPr anchor="ctr"/>
                </a:tc>
              </a:tr>
              <a:tr h="377371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Ихтисослаштирилган цехлар: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ТТ ва МТХ, ПУТХК ва ТЦ, электроцех </a:t>
                      </a:r>
                      <a:endParaRPr lang="uz-Latn-UZ" sz="2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1553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Ф</a:t>
                      </a:r>
                      <a:r>
                        <a:rPr lang="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аолият</a:t>
                      </a:r>
                      <a:r>
                        <a:rPr lang="ru" sz="22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давомида очилган нефт ва газ конлари</a:t>
                      </a:r>
                      <a:r>
                        <a:rPr lang="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Хаудаг,</a:t>
                      </a:r>
                      <a:r>
                        <a:rPr lang="uz-Cyrl-UZ" sz="2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Лалъмикор,Какайти,Каштар, Учқизил,Гаджак, Миршоди,Жанубий Миршоди, Шарқий Хатар,Уртақум, Жанубий Аккум</a:t>
                      </a:r>
                      <a:endParaRPr lang="uz-Latn-UZ" sz="2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3050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  <a:r>
                        <a:rPr lang="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шчи хизматчилар сони: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2200" b="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 </a:t>
                      </a:r>
                      <a:r>
                        <a:rPr lang="uz-Cyrl-UZ" sz="2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кишидан иборат</a:t>
                      </a:r>
                      <a:endParaRPr lang="uz-Latn-UZ" sz="2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94970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йиллик ялпи даромади: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61 490 750 минг сум</a:t>
                      </a:r>
                      <a:endParaRPr lang="uz-Latn-UZ" sz="2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Соф активлари: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135 274 373</a:t>
                      </a:r>
                      <a:endParaRPr lang="uz-Latn-UZ" sz="2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38150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" sz="2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сосий буюртмачиси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“Узбекнефтгаз” АЖ</a:t>
                      </a:r>
                      <a:endParaRPr lang="uz-Latn-UZ" sz="2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372389">
                <a:tc gridSpan="2"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" sz="16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z-Latn-UZ" sz="1600" b="0" dirty="0" smtClean="0">
                        <a:solidFill>
                          <a:srgbClr val="2B2A2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372389">
                <a:tc gridSpan="2"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601949" y="19288125"/>
            <a:ext cx="143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BIO AGRO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30324" y="19621500"/>
            <a:ext cx="143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BIO AGRO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582524" y="20297775"/>
            <a:ext cx="143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BIO AGRO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22809881" y="17754470"/>
            <a:ext cx="1670028" cy="54836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400" b="1" dirty="0">
              <a:solidFill>
                <a:sysClr val="window" lastClr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5" descr="20150430_094311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12894"/>
            <a:ext cx="10075769" cy="763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 descr="3д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90680" y="14429901"/>
            <a:ext cx="4411756" cy="674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Рисунок 26" descr="вишка 3д буравой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88960" y="14496459"/>
            <a:ext cx="4861112" cy="6677615"/>
          </a:xfrm>
          <a:prstGeom prst="rect">
            <a:avLst/>
          </a:prstGeom>
        </p:spPr>
      </p:pic>
      <p:pic>
        <p:nvPicPr>
          <p:cNvPr id="28" name="Picture 4" descr="50дбс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4430489"/>
            <a:ext cx="5791200" cy="674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476090" y="10034388"/>
          <a:ext cx="965178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41"/>
                <a:gridCol w="2287173"/>
                <a:gridCol w="1884801"/>
                <a:gridCol w="889456"/>
                <a:gridCol w="931811"/>
                <a:gridCol w="995343"/>
                <a:gridCol w="1143587"/>
                <a:gridCol w="1249474"/>
              </a:tblGrid>
              <a:tr h="332768"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Кўрсаткичлари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Миқдори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2017 й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 2018 й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2019 й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2020й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2021й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768"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Бурғуланган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метр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23204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26140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10260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6281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2344"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Қудуқларни</a:t>
                      </a:r>
                      <a:r>
                        <a:rPr lang="uz-Cyrl-UZ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қурилиш билан тугатиш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Сони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768">
                <a:tc>
                  <a:txBody>
                    <a:bodyPr/>
                    <a:lstStyle/>
                    <a:p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Ишлатиш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қудуғи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Сони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768">
                <a:tc>
                  <a:txBody>
                    <a:bodyPr/>
                    <a:lstStyle/>
                    <a:p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Излов қудуғи 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768"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Очилган конлар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Сони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768"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Захира ўстириш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М3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1 млрд.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z-Cyrl-UZ" dirty="0" smtClean="0">
                          <a:latin typeface="Times New Roman" pitchFamily="18" charset="0"/>
                          <a:cs typeface="Times New Roman" pitchFamily="18" charset="0"/>
                        </a:rPr>
                        <a:t>2.5 млрд.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/>
        </p:nvGraphicFramePr>
        <p:xfrm>
          <a:off x="0" y="12979685"/>
          <a:ext cx="197727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5715"/>
                <a:gridCol w="4814446"/>
                <a:gridCol w="4185233"/>
                <a:gridCol w="5017385"/>
              </a:tblGrid>
              <a:tr h="709420">
                <a:tc>
                  <a:txBody>
                    <a:bodyPr/>
                    <a:lstStyle/>
                    <a:p>
                      <a:endParaRPr lang="uz-Cyrl-UZ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ZJ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50 DBS,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2002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й</a:t>
                      </a:r>
                      <a:endParaRPr lang="uz-Cyrl-UZ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uz-Cyrl-UZ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Ойдин №1</a:t>
                      </a:r>
                    </a:p>
                    <a:p>
                      <a:endParaRPr lang="uz-Cyrl-UZ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Уралмаш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- 3 Д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2002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й</a:t>
                      </a:r>
                      <a:endParaRPr lang="uz-Cyrl-UZ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Уртакум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№ 3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Уралмаш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- 3 Д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1994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й</a:t>
                      </a:r>
                      <a:endParaRPr lang="uz-Cyrl-UZ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Шаркий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Хатар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№3</a:t>
                      </a:r>
                    </a:p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Уралмаш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- 3 Д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1994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й</a:t>
                      </a:r>
                      <a:endParaRPr lang="uz-Cyrl-UZ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Жанубий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Аккум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№2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9" name="Рисунок 38" descr="222222222222222 паспорт pasport буравой пускавойда уртакум 2 фото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91765" y="14462321"/>
            <a:ext cx="4894729" cy="6654604"/>
          </a:xfrm>
          <a:prstGeom prst="rect">
            <a:avLst/>
          </a:prstGeom>
        </p:spPr>
      </p:pic>
      <p:graphicFrame>
        <p:nvGraphicFramePr>
          <p:cNvPr id="42" name="Диаграмма 41"/>
          <p:cNvGraphicFramePr/>
          <p:nvPr/>
        </p:nvGraphicFramePr>
        <p:xfrm>
          <a:off x="10623175" y="10757647"/>
          <a:ext cx="9150723" cy="2097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20021550" y="2264620"/>
          <a:ext cx="8778875" cy="146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8875"/>
              </a:tblGrid>
              <a:tr h="1462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Технологик</a:t>
                      </a:r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транспорт </a:t>
                      </a:r>
                      <a:r>
                        <a:rPr lang="ru-RU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ва</a:t>
                      </a:r>
                      <a:r>
                        <a:rPr lang="ru-RU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махсус</a:t>
                      </a:r>
                      <a:r>
                        <a:rPr lang="ru-RU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техника </a:t>
                      </a:r>
                      <a:r>
                        <a:rPr lang="ru-RU" sz="2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хизмати</a:t>
                      </a:r>
                      <a:r>
                        <a:rPr lang="ru-RU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Рисунок 25" descr="planshetga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057357" y="3714750"/>
            <a:ext cx="8743068" cy="4000581"/>
          </a:xfrm>
          <a:prstGeom prst="rect">
            <a:avLst/>
          </a:prstGeom>
        </p:spPr>
      </p:pic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20021550" y="9289028"/>
          <a:ext cx="8778875" cy="110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8875"/>
              </a:tblGrid>
              <a:tr h="11072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Пармалаш</a:t>
                      </a:r>
                      <a:r>
                        <a:rPr lang="ru-RU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3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ускуналарига</a:t>
                      </a:r>
                      <a:r>
                        <a:rPr lang="ru-RU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техник </a:t>
                      </a:r>
                      <a:r>
                        <a:rPr lang="ru-RU" sz="3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хизмат</a:t>
                      </a:r>
                      <a:r>
                        <a:rPr lang="ru-RU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3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кўрсатиш</a:t>
                      </a:r>
                      <a:r>
                        <a:rPr lang="ru-RU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3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ва</a:t>
                      </a:r>
                      <a:r>
                        <a:rPr lang="ru-RU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3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таъмирлаш</a:t>
                      </a:r>
                      <a:r>
                        <a:rPr lang="ru-RU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цехи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Рисунок 31" descr="ПРЦ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975513" y="10363201"/>
            <a:ext cx="8824912" cy="4939552"/>
          </a:xfrm>
          <a:prstGeom prst="rect">
            <a:avLst/>
          </a:prstGeom>
        </p:spPr>
      </p:pic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20021550" y="7795843"/>
          <a:ext cx="8778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8875"/>
              </a:tblGrid>
              <a:tr h="985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ТТ</a:t>
                      </a:r>
                      <a:r>
                        <a:rPr lang="uz-Cyrl-UZ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ва МТХ да - 48 та автотранспортлар  мавжуд бўлиб булар қуйидагича:</a:t>
                      </a:r>
                      <a:endParaRPr lang="ru-RU" sz="20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енгил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автотранспорт и - 1 та,  </a:t>
                      </a:r>
                      <a:r>
                        <a:rPr lang="ru-RU" sz="2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енгил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махсус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автотранспорти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– 6 та,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занжирли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техникалар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ru-RU" sz="2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6та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 автобус – 3 та,  </a:t>
                      </a:r>
                      <a:r>
                        <a:rPr lang="ru-RU" sz="2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махсус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техникалар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- 6 та,                             </a:t>
                      </a:r>
                      <a:r>
                        <a:rPr lang="ru-RU" sz="2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юк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автотранспорти-26</a:t>
                      </a:r>
                      <a:r>
                        <a:rPr lang="ru-RU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та. </a:t>
                      </a:r>
                      <a:endParaRPr lang="ru-RU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16367958" y="10902862"/>
          <a:ext cx="290701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013"/>
              </a:tblGrid>
              <a:tr h="0">
                <a:tc>
                  <a:txBody>
                    <a:bodyPr/>
                    <a:lstStyle/>
                    <a:p>
                      <a:r>
                        <a:rPr lang="uz-Cyrl-UZ" dirty="0" smtClean="0"/>
                        <a:t>Пагонаметр курсаткич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Рисунок 42" descr="СПИ фишка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124" y="0"/>
            <a:ext cx="1654175" cy="2122612"/>
          </a:xfrm>
          <a:prstGeom prst="rect">
            <a:avLst/>
          </a:prstGeom>
        </p:spPr>
      </p:pic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19707225" y="15561520"/>
          <a:ext cx="9093199" cy="146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199"/>
              </a:tblGrid>
              <a:tr h="14624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Минора </a:t>
                      </a:r>
                      <a:r>
                        <a:rPr lang="uz-Cyrl-UZ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қуриш</a:t>
                      </a:r>
                      <a:r>
                        <a:rPr lang="uz-Cyrl-UZ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цехи</a:t>
                      </a:r>
                      <a:endParaRPr lang="ru-RU" sz="2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5" name="Рисунок 44" descr="вмц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58211" y="17101344"/>
            <a:ext cx="4830763" cy="414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2580</TotalTime>
  <Words>295</Words>
  <Application>Microsoft Office PowerPoint</Application>
  <PresentationFormat>Произвольный</PresentationFormat>
  <Paragraphs>90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Поток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Хива тумани т.cdr</dc:title>
  <dc:creator>DeSiGnEr</dc:creator>
  <cp:lastModifiedBy>Корпоротив</cp:lastModifiedBy>
  <cp:revision>328</cp:revision>
  <cp:lastPrinted>2018-12-01T12:28:49Z</cp:lastPrinted>
  <dcterms:modified xsi:type="dcterms:W3CDTF">2022-12-22T09:12:15Z</dcterms:modified>
</cp:coreProperties>
</file>