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4391" r:id="rId5"/>
    <p:sldMasterId id="2147484398" r:id="rId6"/>
    <p:sldMasterId id="2147484405" r:id="rId7"/>
  </p:sldMasterIdLst>
  <p:notesMasterIdLst>
    <p:notesMasterId r:id="rId17"/>
  </p:notesMasterIdLst>
  <p:handoutMasterIdLst>
    <p:handoutMasterId r:id="rId18"/>
  </p:handoutMasterIdLst>
  <p:sldIdLst>
    <p:sldId id="481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2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38424A"/>
    <a:srgbClr val="186C8C"/>
    <a:srgbClr val="911414"/>
    <a:srgbClr val="571350"/>
    <a:srgbClr val="C25E03"/>
    <a:srgbClr val="004C45"/>
    <a:srgbClr val="FF671B"/>
    <a:srgbClr val="003E4A"/>
    <a:srgbClr val="83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29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358" y="62"/>
      </p:cViewPr>
      <p:guideLst>
        <p:guide orient="horz" pos="240"/>
        <p:guide pos="27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19" d="100"/>
          <a:sy n="119" d="100"/>
        </p:scale>
        <p:origin x="6762" y="90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CF638420-5D7E-4EDE-9DE3-95E34E6683A7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3BAE62C0-B14C-4D93-B288-B2AA3D56A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BD300A1A-128B-4B1D-A5B8-EB8B73859E74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CA8DE9AE-FA04-4CC9-82DF-D96FA808E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59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8437" y="0"/>
            <a:ext cx="4559125" cy="6281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2E4648F-6670-4F4E-AAFE-70A8CC519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375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377F1B8-579F-4960-A933-1D8FD5CF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48B5D1-38C5-4EDF-9F8B-EC3FA7360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CD75342-F2AF-4ED2-82EA-36EA79783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32051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0BFC914-CD89-48DD-8C0D-745F10520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403ACF-9913-4BC7-82F1-BA8418EB50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21B7CA5-37B8-4C91-BD68-C95CA42EEC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77786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RED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A2452-9058-4BA4-A1AE-C07C59C6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228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03010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RE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D847941-59C6-4311-A7FC-849F06A4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1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9432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8437" y="0"/>
            <a:ext cx="4559125" cy="6281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7F958DE-C48A-4DDD-9DBA-332A0D8EE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7811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379730" y="1778000"/>
            <a:ext cx="8535670" cy="44704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CE51674-70EB-4CF9-A2C4-9307DCF4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43EF81-2AAD-4A1E-B760-5CE380214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DB7367-B3A1-4EF3-BE4B-52923F0E9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17277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/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/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 sz="1400"/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200"/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/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/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 sz="1400"/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200"/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83FB724-E22B-487C-AED4-EA2FCF0D8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937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- 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379730" y="1778000"/>
            <a:ext cx="8535670" cy="44704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61543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GREEN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805A2-45A9-4E02-9B2B-8307270E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6803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17862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GREE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1B6C65-FF1C-4F7D-8164-A4950AE5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157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URPL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91303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URPL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8437" y="0"/>
            <a:ext cx="4559124" cy="6281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FE1F811-4B7B-450C-A7D8-4ADB0B4D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6306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/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/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/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/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E34F454-7D92-4855-8FB9-4A1E90013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2692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GREEN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1558-B361-4DB3-A3FF-9CCAE620D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8250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URPLE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81098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GREE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269F8EC-88B6-4841-B5CB-FFD43D44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23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F75176D-2F75-4B73-A196-DD6703EFB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6669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BLUE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EA090-7972-48D6-ACE1-4F2FAA996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3013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9646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U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83C1181-65E5-4A16-AD4C-0E1515CA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490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"/>
            <a:ext cx="9144000" cy="6541101"/>
            <a:chOff x="0" y="-1"/>
            <a:chExt cx="9144000" cy="654110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43600" y="3050"/>
              <a:ext cx="3200400" cy="647561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0" y="-1"/>
              <a:ext cx="6227610" cy="6541101"/>
              <a:chOff x="-2427199" y="0"/>
              <a:chExt cx="6227610" cy="6473952"/>
            </a:xfrm>
          </p:grpSpPr>
          <p:sp>
            <p:nvSpPr>
              <p:cNvPr id="21" name="Freeform 20"/>
              <p:cNvSpPr>
                <a:spLocks noChangeAspect="1"/>
              </p:cNvSpPr>
              <p:nvPr userDrawn="1"/>
            </p:nvSpPr>
            <p:spPr bwMode="white">
              <a:xfrm>
                <a:off x="-2427199" y="0"/>
                <a:ext cx="6227610" cy="6473952"/>
              </a:xfrm>
              <a:custGeom>
                <a:avLst/>
                <a:gdLst>
                  <a:gd name="T0" fmla="*/ 3969 w 3969"/>
                  <a:gd name="T1" fmla="*/ 1414 h 4126"/>
                  <a:gd name="T2" fmla="*/ 3791 w 3969"/>
                  <a:gd name="T3" fmla="*/ 1303 h 4126"/>
                  <a:gd name="T4" fmla="*/ 3791 w 3969"/>
                  <a:gd name="T5" fmla="*/ 0 h 4126"/>
                  <a:gd name="T6" fmla="*/ 0 w 3969"/>
                  <a:gd name="T7" fmla="*/ 0 h 4126"/>
                  <a:gd name="T8" fmla="*/ 0 w 3969"/>
                  <a:gd name="T9" fmla="*/ 4126 h 4126"/>
                  <a:gd name="T10" fmla="*/ 3791 w 3969"/>
                  <a:gd name="T11" fmla="*/ 4126 h 4126"/>
                  <a:gd name="T12" fmla="*/ 3791 w 3969"/>
                  <a:gd name="T13" fmla="*/ 1524 h 4126"/>
                  <a:gd name="T14" fmla="*/ 3969 w 3969"/>
                  <a:gd name="T15" fmla="*/ 1414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69" h="4126">
                    <a:moveTo>
                      <a:pt x="3969" y="1414"/>
                    </a:moveTo>
                    <a:lnTo>
                      <a:pt x="3791" y="1303"/>
                    </a:lnTo>
                    <a:lnTo>
                      <a:pt x="3791" y="0"/>
                    </a:lnTo>
                    <a:lnTo>
                      <a:pt x="0" y="0"/>
                    </a:lnTo>
                    <a:lnTo>
                      <a:pt x="0" y="4126"/>
                    </a:lnTo>
                    <a:lnTo>
                      <a:pt x="3791" y="4126"/>
                    </a:lnTo>
                    <a:lnTo>
                      <a:pt x="3791" y="1524"/>
                    </a:lnTo>
                    <a:lnTo>
                      <a:pt x="3969" y="14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14"/>
              </a:p>
            </p:txBody>
          </p:sp>
          <p:sp>
            <p:nvSpPr>
              <p:cNvPr id="7" name="Freeform 6"/>
              <p:cNvSpPr>
                <a:spLocks noChangeAspect="1"/>
              </p:cNvSpPr>
              <p:nvPr userDrawn="1"/>
            </p:nvSpPr>
            <p:spPr bwMode="auto">
              <a:xfrm>
                <a:off x="-2427199" y="0"/>
                <a:ext cx="6227610" cy="6473952"/>
              </a:xfrm>
              <a:custGeom>
                <a:avLst/>
                <a:gdLst>
                  <a:gd name="T0" fmla="*/ 3969 w 3969"/>
                  <a:gd name="T1" fmla="*/ 1414 h 4126"/>
                  <a:gd name="T2" fmla="*/ 3791 w 3969"/>
                  <a:gd name="T3" fmla="*/ 1303 h 4126"/>
                  <a:gd name="T4" fmla="*/ 3791 w 3969"/>
                  <a:gd name="T5" fmla="*/ 0 h 4126"/>
                  <a:gd name="T6" fmla="*/ 0 w 3969"/>
                  <a:gd name="T7" fmla="*/ 0 h 4126"/>
                  <a:gd name="T8" fmla="*/ 0 w 3969"/>
                  <a:gd name="T9" fmla="*/ 4126 h 4126"/>
                  <a:gd name="T10" fmla="*/ 3791 w 3969"/>
                  <a:gd name="T11" fmla="*/ 4126 h 4126"/>
                  <a:gd name="T12" fmla="*/ 3791 w 3969"/>
                  <a:gd name="T13" fmla="*/ 1524 h 4126"/>
                  <a:gd name="T14" fmla="*/ 3969 w 3969"/>
                  <a:gd name="T15" fmla="*/ 1414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69" h="4126">
                    <a:moveTo>
                      <a:pt x="3969" y="1414"/>
                    </a:moveTo>
                    <a:lnTo>
                      <a:pt x="3791" y="1303"/>
                    </a:lnTo>
                    <a:lnTo>
                      <a:pt x="3791" y="0"/>
                    </a:lnTo>
                    <a:lnTo>
                      <a:pt x="0" y="0"/>
                    </a:lnTo>
                    <a:lnTo>
                      <a:pt x="0" y="4126"/>
                    </a:lnTo>
                    <a:lnTo>
                      <a:pt x="3791" y="4126"/>
                    </a:lnTo>
                    <a:lnTo>
                      <a:pt x="3791" y="1524"/>
                    </a:lnTo>
                    <a:lnTo>
                      <a:pt x="3969" y="1414"/>
                    </a:lnTo>
                    <a:close/>
                  </a:path>
                </a:pathLst>
              </a:custGeom>
              <a:gradFill>
                <a:gsLst>
                  <a:gs pos="0">
                    <a:srgbClr val="C9CACB"/>
                  </a:gs>
                  <a:gs pos="100000">
                    <a:srgbClr val="E4E5E5">
                      <a:alpha val="20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14"/>
              </a:p>
            </p:txBody>
          </p:sp>
        </p:grpSp>
      </p:grpSp>
      <p:sp>
        <p:nvSpPr>
          <p:cNvPr id="15" name="Rectangle 14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solidFill>
            <a:srgbClr val="38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838201" y="1886844"/>
            <a:ext cx="4038600" cy="1204859"/>
          </a:xfrm>
        </p:spPr>
        <p:txBody>
          <a:bodyPr anchor="t" anchorCtr="0"/>
          <a:lstStyle>
            <a:lvl1pPr>
              <a:defRPr sz="304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/>
          </p:nvPr>
        </p:nvSpPr>
        <p:spPr>
          <a:xfrm>
            <a:off x="852515" y="4191000"/>
            <a:ext cx="4633885" cy="533400"/>
          </a:xfrm>
        </p:spPr>
        <p:txBody>
          <a:bodyPr/>
          <a:lstStyle>
            <a:lvl1pPr marL="0" indent="0">
              <a:buNone/>
              <a:defRPr sz="1904">
                <a:solidFill>
                  <a:schemeClr val="tx1"/>
                </a:solidFill>
              </a:defRPr>
            </a:lvl1pPr>
            <a:lvl2pPr marL="216162" indent="0">
              <a:buNone/>
              <a:defRPr sz="1904">
                <a:solidFill>
                  <a:srgbClr val="6E6259"/>
                </a:solidFill>
              </a:defRPr>
            </a:lvl2pPr>
            <a:lvl3pPr marL="489764" indent="0">
              <a:buNone/>
              <a:defRPr sz="1904">
                <a:solidFill>
                  <a:srgbClr val="6E6259"/>
                </a:solidFill>
              </a:defRPr>
            </a:lvl3pPr>
            <a:lvl4pPr marL="654531" indent="0">
              <a:buNone/>
              <a:defRPr sz="1904">
                <a:solidFill>
                  <a:srgbClr val="6E6259"/>
                </a:solidFill>
              </a:defRPr>
            </a:lvl4pPr>
            <a:lvl5pPr marL="835925" indent="0">
              <a:buNone/>
              <a:defRPr sz="1904">
                <a:solidFill>
                  <a:srgbClr val="6E625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276338"/>
            <a:ext cx="2011680" cy="821352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 userDrawn="1"/>
        </p:nvSpPr>
        <p:spPr bwMode="gray">
          <a:xfrm>
            <a:off x="228601" y="6477002"/>
            <a:ext cx="3535597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3536" rIns="43536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667" dirty="0">
                <a:solidFill>
                  <a:schemeClr val="bg1"/>
                </a:solidFill>
              </a:rPr>
              <a:t>© 2017 CoreLogic, Inc. All Rights Reserved.  Proprietary &amp; Confidential.</a:t>
            </a:r>
          </a:p>
        </p:txBody>
      </p:sp>
      <p:sp>
        <p:nvSpPr>
          <p:cNvPr id="10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8686800" y="6477002"/>
            <a:ext cx="381000" cy="380998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762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6705600" y="6513612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38" b="1" i="0" dirty="0">
                <a:solidFill>
                  <a:schemeClr val="bg1"/>
                </a:solidFill>
              </a:rPr>
              <a:t>One </a:t>
            </a:r>
            <a:r>
              <a:rPr lang="en-US" sz="1238" b="1" i="0" dirty="0" err="1">
                <a:solidFill>
                  <a:schemeClr val="bg1"/>
                </a:solidFill>
              </a:rPr>
              <a:t>CoreLogic</a:t>
            </a:r>
            <a:endParaRPr lang="en-US" sz="1238" b="1" i="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682037" y="6541101"/>
            <a:ext cx="0" cy="252800"/>
          </a:xfrm>
          <a:prstGeom prst="line">
            <a:avLst/>
          </a:prstGeom>
          <a:ln>
            <a:solidFill>
              <a:srgbClr val="787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717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defRPr sz="1714"/>
            </a:lvl1pPr>
            <a:lvl2pPr>
              <a:defRPr sz="1428"/>
            </a:lvl2pPr>
            <a:lvl3pPr>
              <a:defRPr sz="1428"/>
            </a:lvl3pPr>
            <a:lvl4pPr>
              <a:defRPr sz="1428"/>
            </a:lvl4pPr>
            <a:lvl5pPr>
              <a:defRPr sz="1428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1" y="1778000"/>
            <a:ext cx="4108076" cy="4394200"/>
          </a:xfrm>
        </p:spPr>
        <p:txBody>
          <a:bodyPr/>
          <a:lstStyle>
            <a:lvl1pPr>
              <a:defRPr sz="1714"/>
            </a:lvl1pPr>
            <a:lvl2pPr>
              <a:defRPr sz="1428"/>
            </a:lvl2pPr>
            <a:lvl3pPr>
              <a:defRPr sz="1428"/>
            </a:lvl3pPr>
            <a:lvl4pPr>
              <a:defRPr sz="1428"/>
            </a:lvl4pPr>
            <a:lvl5pPr>
              <a:defRPr sz="1428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31" y="152400"/>
            <a:ext cx="678307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1011116"/>
            <a:ext cx="8528946" cy="521159"/>
          </a:xfrm>
        </p:spPr>
        <p:txBody>
          <a:bodyPr/>
          <a:lstStyle>
            <a:lvl1pPr marL="0" indent="0">
              <a:buNone/>
              <a:defRPr sz="1714">
                <a:solidFill>
                  <a:srgbClr val="787B7E"/>
                </a:solidFill>
              </a:defRPr>
            </a:lvl1pPr>
            <a:lvl2pPr>
              <a:buNone/>
              <a:defRPr sz="1904"/>
            </a:lvl2pPr>
            <a:lvl3pPr>
              <a:buNone/>
              <a:defRPr sz="1904"/>
            </a:lvl3pPr>
            <a:lvl4pPr>
              <a:buNone/>
              <a:defRPr sz="1904"/>
            </a:lvl4pPr>
            <a:lvl5pPr>
              <a:buNone/>
              <a:defRPr sz="1904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86800" y="6477002"/>
            <a:ext cx="381000" cy="380998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762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111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RED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84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AAF09-6E99-45AA-AB3A-D7006AD02EA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87" r:id="rId2"/>
    <p:sldLayoutId id="2147484388" r:id="rId3"/>
    <p:sldLayoutId id="2147484389" r:id="rId4"/>
    <p:sldLayoutId id="2147484415" r:id="rId5"/>
    <p:sldLayoutId id="2147484380" r:id="rId6"/>
    <p:sldLayoutId id="2147484420" r:id="rId7"/>
    <p:sldLayoutId id="2147484422" r:id="rId8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65E39FA8-BD4F-4CDD-9D9A-6AEA315B37B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4A106-2F22-409C-A126-1E383A56701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EFA0BE6-74B5-4AF8-9DD3-489B2E1E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79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416" r:id="rId6"/>
    <p:sldLayoutId id="2147484397" r:id="rId7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6D1FC435-2B1F-44F8-8F9F-A8CFB2A41DE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E9B0A-0934-4F6C-A41F-0E6324E9DDC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17" r:id="rId6"/>
    <p:sldLayoutId id="2147484404" r:id="rId7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05C25235-128B-4586-BEA2-406AB910259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D9EEA-FD5F-45F3-9EF9-4D8E2969398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9" r:id="rId3"/>
    <p:sldLayoutId id="2147484410" r:id="rId4"/>
    <p:sldLayoutId id="2147484418" r:id="rId5"/>
    <p:sldLayoutId id="2147484411" r:id="rId6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876B-0251-431A-857F-75081037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Text Information From Twitter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ED1422-A3DC-4A89-BD65-9AA58AF5E0BE}"/>
              </a:ext>
            </a:extLst>
          </p:cNvPr>
          <p:cNvSpPr txBox="1">
            <a:spLocks/>
          </p:cNvSpPr>
          <p:nvPr/>
        </p:nvSpPr>
        <p:spPr bwMode="gray">
          <a:xfrm>
            <a:off x="519355" y="3880061"/>
            <a:ext cx="2448560" cy="203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kern="0" dirty="0"/>
              <a:t>14 Nov 2018</a:t>
            </a:r>
          </a:p>
        </p:txBody>
      </p:sp>
    </p:spTree>
    <p:extLst>
      <p:ext uri="{BB962C8B-B14F-4D97-AF65-F5344CB8AC3E}">
        <p14:creationId xmlns:p14="http://schemas.microsoft.com/office/powerpoint/2010/main" val="133738929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5CB3C-DFC6-406A-8235-AA600CAB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 of twitter accounts identified by Steve’s algorithm:</a:t>
            </a:r>
          </a:p>
          <a:p>
            <a:pPr lvl="1"/>
            <a:r>
              <a:rPr lang="en-US" dirty="0"/>
              <a:t>Pro trump</a:t>
            </a:r>
          </a:p>
          <a:p>
            <a:pPr lvl="1"/>
            <a:r>
              <a:rPr lang="en-US" dirty="0" err="1"/>
              <a:t>Anti trump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Track twitter posts from </a:t>
            </a:r>
            <a:r>
              <a:rPr lang="en-US" dirty="0" err="1"/>
              <a:t>mid August</a:t>
            </a:r>
            <a:r>
              <a:rPr lang="en-US" dirty="0"/>
              <a:t> 2018 to </a:t>
            </a:r>
            <a:r>
              <a:rPr lang="en-US" dirty="0" err="1"/>
              <a:t>mid October</a:t>
            </a:r>
            <a:r>
              <a:rPr lang="en-US" dirty="0"/>
              <a:t> 2018</a:t>
            </a:r>
          </a:p>
          <a:p>
            <a:endParaRPr lang="en-US" dirty="0"/>
          </a:p>
          <a:p>
            <a:r>
              <a:rPr lang="en-US" dirty="0"/>
              <a:t>Identify trends over time</a:t>
            </a:r>
          </a:p>
          <a:p>
            <a:endParaRPr lang="en-US" dirty="0"/>
          </a:p>
          <a:p>
            <a:r>
              <a:rPr lang="en-US" dirty="0"/>
              <a:t>More generally, twitter API can be used to track accounts or topics over time (</a:t>
            </a:r>
            <a:r>
              <a:rPr lang="en-US" dirty="0" err="1"/>
              <a:t>eg</a:t>
            </a:r>
            <a:r>
              <a:rPr lang="en-US" dirty="0"/>
              <a:t> fraud)</a:t>
            </a:r>
          </a:p>
        </p:txBody>
      </p:sp>
    </p:spTree>
    <p:extLst>
      <p:ext uri="{BB962C8B-B14F-4D97-AF65-F5344CB8AC3E}">
        <p14:creationId xmlns:p14="http://schemas.microsoft.com/office/powerpoint/2010/main" val="27026793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Twitter Account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5CB3C-DFC6-406A-8235-AA600CAB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account page contains information on number of followers, accounts followed, twitter posts, description</a:t>
            </a:r>
          </a:p>
          <a:p>
            <a:endParaRPr lang="en-US" dirty="0"/>
          </a:p>
          <a:p>
            <a:r>
              <a:rPr lang="en-US" dirty="0"/>
              <a:t>Example: CoreLogic twitter account (@</a:t>
            </a:r>
            <a:r>
              <a:rPr lang="en-US" dirty="0" err="1"/>
              <a:t>CoreLogicInc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10.5k followers</a:t>
            </a:r>
          </a:p>
          <a:p>
            <a:pPr lvl="1"/>
            <a:r>
              <a:rPr lang="en-US" dirty="0"/>
              <a:t>follows 376 twitter accounts</a:t>
            </a:r>
          </a:p>
          <a:p>
            <a:pPr lvl="1"/>
            <a:r>
              <a:rPr lang="en-US" dirty="0"/>
              <a:t>has posted 2,011 tweets</a:t>
            </a:r>
          </a:p>
          <a:p>
            <a:pPr lvl="1"/>
            <a:r>
              <a:rPr lang="en-US" dirty="0"/>
              <a:t> has a description of “CoreLogic(NYSE: CLGX) is a leading provider of consumer, financial, and property information, analytics and solutions to business and government.”</a:t>
            </a:r>
          </a:p>
        </p:txBody>
      </p:sp>
    </p:spTree>
    <p:extLst>
      <p:ext uri="{BB962C8B-B14F-4D97-AF65-F5344CB8AC3E}">
        <p14:creationId xmlns:p14="http://schemas.microsoft.com/office/powerpoint/2010/main" val="348665331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Twitter Account Summary: Pro Trump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5CB3C-DFC6-406A-8235-AA600CAB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65" y="839316"/>
            <a:ext cx="8535670" cy="4470400"/>
          </a:xfrm>
        </p:spPr>
        <p:txBody>
          <a:bodyPr/>
          <a:lstStyle/>
          <a:p>
            <a:r>
              <a:rPr lang="en-US" dirty="0"/>
              <a:t>21 twitter accounts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account at the 5% has 1,216 posts; the account at the 95% has 264,596 posts</a:t>
            </a:r>
          </a:p>
          <a:p>
            <a:r>
              <a:rPr lang="en-US" dirty="0"/>
              <a:t>The account at the 5% has 1,447 followers; the account at the 95% has 274,309 followers</a:t>
            </a:r>
          </a:p>
          <a:p>
            <a:r>
              <a:rPr lang="en-US" dirty="0"/>
              <a:t>The account at the 5% is following 1,790 accounts; the account at the 95% is following 121,854 accounts</a:t>
            </a:r>
          </a:p>
          <a:p>
            <a:endParaRPr lang="en-US" dirty="0"/>
          </a:p>
          <a:p>
            <a:r>
              <a:rPr lang="en-US" dirty="0"/>
              <a:t>Most common words found in account description: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AB102E-596A-403A-B3FF-0012EED1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7572"/>
              </p:ext>
            </p:extLst>
          </p:nvPr>
        </p:nvGraphicFramePr>
        <p:xfrm>
          <a:off x="1418493" y="4038935"/>
          <a:ext cx="6096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07963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349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4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9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conservative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9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494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Twitter Account Summary: Anti Trump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5CB3C-DFC6-406A-8235-AA600CAB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65" y="839316"/>
            <a:ext cx="8535670" cy="4470400"/>
          </a:xfrm>
        </p:spPr>
        <p:txBody>
          <a:bodyPr/>
          <a:lstStyle/>
          <a:p>
            <a:r>
              <a:rPr lang="en-US" dirty="0"/>
              <a:t>41 twitter accounts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account at the 5% has 1,704 posts; the account at the 95% has 167,107 posts</a:t>
            </a:r>
          </a:p>
          <a:p>
            <a:r>
              <a:rPr lang="en-US" dirty="0"/>
              <a:t>The account at the 5% has 458 followers; the account at the 95% has 214,291 followers</a:t>
            </a:r>
          </a:p>
          <a:p>
            <a:r>
              <a:rPr lang="en-US" dirty="0"/>
              <a:t>The account at the 5% is following 365 accounts; the account at the 95% is following 70,449 accounts</a:t>
            </a:r>
          </a:p>
          <a:p>
            <a:endParaRPr lang="en-US" dirty="0"/>
          </a:p>
          <a:p>
            <a:r>
              <a:rPr lang="en-US" dirty="0"/>
              <a:t>Most common words found in account description: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AB102E-596A-403A-B3FF-0012EED1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78548"/>
              </p:ext>
            </p:extLst>
          </p:nvPr>
        </p:nvGraphicFramePr>
        <p:xfrm>
          <a:off x="1418493" y="4038935"/>
          <a:ext cx="6096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07963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349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4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theresistance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9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bluewave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9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93973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Posts Over Time: Pro Trump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7C3324-C0C9-4BA8-B78F-F8E6BE95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89684"/>
              </p:ext>
            </p:extLst>
          </p:nvPr>
        </p:nvGraphicFramePr>
        <p:xfrm>
          <a:off x="379729" y="1639888"/>
          <a:ext cx="8534400" cy="4028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20974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382379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92698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33445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35862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504172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594652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94054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 26- Sep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2- Sep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9- Sep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17 –Sep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23 –Sep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 –Oct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8 – Oct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(1,418)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(1374)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(1228)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(1037)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Kavanaugh(1270)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 (1335)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(1099)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6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(1348)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Trump(1312)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(1151)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(1028)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(759)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(899)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(1059)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5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Thomaswictor</a:t>
                      </a:r>
                      <a:r>
                        <a:rPr lang="en-US" sz="1400" dirty="0"/>
                        <a:t>(538)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Kavanaugh(470)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Thomaswictor</a:t>
                      </a:r>
                      <a:r>
                        <a:rPr lang="en-US" sz="1400" dirty="0"/>
                        <a:t>(404)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 (910)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Ford(616)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(783)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Kavanaugh(360)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Inittowinit007(497)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Train(458)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Obama(394)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Ford(571)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Trump(580)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Ford (531)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Democrats(358)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1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President(495)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President(456)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Train(356)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Democrats(398)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Democrats(508)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Fbi</a:t>
                      </a:r>
                      <a:r>
                        <a:rPr lang="en-US" sz="1400" dirty="0"/>
                        <a:t>(478)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America(357)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97389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Posts Over Time: Pro Trump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7C3324-C0C9-4BA8-B78F-F8E6BE95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43632"/>
              </p:ext>
            </p:extLst>
          </p:nvPr>
        </p:nvGraphicFramePr>
        <p:xfrm>
          <a:off x="304800" y="795826"/>
          <a:ext cx="8534400" cy="6162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20974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382379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92698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33445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35862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504172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594652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94054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 26- Sep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2- Sep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9- Sep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17 –Sep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23 –Sep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 –Oct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8 – Oct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Rt trump train (257)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trump train (391)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trump train (314)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trey </a:t>
                      </a:r>
                      <a:r>
                        <a:rPr lang="en-US" sz="1400" dirty="0" err="1"/>
                        <a:t>vondinkis</a:t>
                      </a:r>
                      <a:r>
                        <a:rPr lang="en-US" sz="1400" dirty="0"/>
                        <a:t> (275)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trump train (187)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trey </a:t>
                      </a:r>
                      <a:r>
                        <a:rPr lang="en-US" sz="1400" dirty="0" err="1"/>
                        <a:t>vondinkis</a:t>
                      </a:r>
                      <a:r>
                        <a:rPr lang="en-US" sz="1400" dirty="0"/>
                        <a:t> (251)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trump train (283)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6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Trump train realdonaldtrump (216)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(317)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trey </a:t>
                      </a:r>
                      <a:r>
                        <a:rPr lang="en-US" sz="1400" dirty="0" err="1"/>
                        <a:t>vondinkis</a:t>
                      </a:r>
                      <a:r>
                        <a:rPr lang="en-US" sz="1400" dirty="0"/>
                        <a:t> (294)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trump train (232)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(170)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trump train (196)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Trump 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(260)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5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Rt trey vondinkis (134)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trey </a:t>
                      </a:r>
                      <a:r>
                        <a:rPr lang="en-US" sz="1400" dirty="0" err="1"/>
                        <a:t>vondinkis</a:t>
                      </a:r>
                      <a:r>
                        <a:rPr lang="en-US" sz="1400" dirty="0"/>
                        <a:t> (246)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(294)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Trump 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(203)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 </a:t>
                      </a:r>
                      <a:r>
                        <a:rPr lang="en-US" sz="1400" dirty="0" err="1"/>
                        <a:t>ha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</a:t>
                      </a:r>
                      <a:r>
                        <a:rPr lang="en-US" sz="1400" dirty="0"/>
                        <a:t> (83)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(182)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trey </a:t>
                      </a:r>
                      <a:r>
                        <a:rPr lang="en-US" sz="1400" dirty="0" err="1"/>
                        <a:t>vondinkis</a:t>
                      </a:r>
                      <a:r>
                        <a:rPr lang="en-US" sz="1400" dirty="0"/>
                        <a:t> (213)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Kag2020 kag2018 (130)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America first pamb60 (89)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Trainrealdonaldtrump</a:t>
                      </a:r>
                      <a:r>
                        <a:rPr lang="en-US" sz="1400" dirty="0"/>
                        <a:t> co (130)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Christine </a:t>
                      </a:r>
                      <a:r>
                        <a:rPr lang="en-US" sz="1400" dirty="0" err="1"/>
                        <a:t>blasey</a:t>
                      </a:r>
                      <a:r>
                        <a:rPr lang="en-US" sz="1400" dirty="0"/>
                        <a:t> ford(105)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potus</a:t>
                      </a:r>
                      <a:r>
                        <a:rPr lang="en-US" sz="1400" dirty="0"/>
                        <a:t> (81)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 </a:t>
                      </a:r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co (95)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Donaldtrumpjr</a:t>
                      </a:r>
                      <a:r>
                        <a:rPr lang="en-US" sz="1400" dirty="0"/>
                        <a:t> America first (140)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1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Kag</a:t>
                      </a:r>
                      <a:r>
                        <a:rPr lang="en-US" sz="1400" dirty="0"/>
                        <a:t> maga2020 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Jaybridgette</a:t>
                      </a:r>
                      <a:r>
                        <a:rPr lang="en-US" sz="1400" dirty="0"/>
                        <a:t>  kag4eva (71)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Potus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flotus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vp</a:t>
                      </a:r>
                      <a:r>
                        <a:rPr lang="en-US" sz="1400" dirty="0"/>
                        <a:t> (73)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Amercia</a:t>
                      </a:r>
                      <a:r>
                        <a:rPr lang="en-US" sz="1400" dirty="0"/>
                        <a:t> first pamb60 (76)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Bradfordcotton5 </a:t>
                      </a:r>
                      <a:r>
                        <a:rPr lang="en-US" sz="1400" dirty="0" err="1"/>
                        <a:t>andrewclarkman</a:t>
                      </a:r>
                      <a:r>
                        <a:rPr lang="en-US" sz="1400" dirty="0"/>
                        <a:t>(89)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America first pamb60 (128_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137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Posts Over Time: Anti Trump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7C3324-C0C9-4BA8-B78F-F8E6BE95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946275"/>
              </p:ext>
            </p:extLst>
          </p:nvPr>
        </p:nvGraphicFramePr>
        <p:xfrm>
          <a:off x="379729" y="1639888"/>
          <a:ext cx="8534400" cy="4241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20974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382379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92698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33445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35862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504172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594652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94054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 26- Sep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2- Sep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9- Sep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17 –Sep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23 –Sep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 –Oct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8 – Oct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16,737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16,991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17,586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(3217)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(3333)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Trump(3128)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(2468)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 (3752)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Kavanaugh(2813)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Trump(2031)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6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(2040)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(1932)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(1983)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 (1810)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Trump(2069)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(1350)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5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(1542)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Kavanaugh(1517)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(1084)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Kavanaugh(1891)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(1636)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(1460)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(932)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Mccain</a:t>
                      </a:r>
                      <a:r>
                        <a:rPr lang="en-US" sz="1400" dirty="0"/>
                        <a:t> (890)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(1413)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Manafort(972)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(1301)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Brett(1181)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(1322)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Vote(676)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1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Donald(770)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Funder(743)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Kavanaugh(915)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Ford(803)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(1076)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Vote(933)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people(484)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1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0C9A0-29ED-4EF2-8A51-9C14F7E9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551E8-5CA4-400A-B0EF-6B60B27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" y="109728"/>
            <a:ext cx="8540496" cy="521159"/>
          </a:xfrm>
        </p:spPr>
        <p:txBody>
          <a:bodyPr/>
          <a:lstStyle/>
          <a:p>
            <a:r>
              <a:rPr lang="en-US" dirty="0"/>
              <a:t>Posts Over Time: Anti Trump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7C3324-C0C9-4BA8-B78F-F8E6BE95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081123"/>
              </p:ext>
            </p:extLst>
          </p:nvPr>
        </p:nvGraphicFramePr>
        <p:xfrm>
          <a:off x="304800" y="795826"/>
          <a:ext cx="8534400" cy="6162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20974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382379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926981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733445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35862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504172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594652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94054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 26- Sep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2- Sep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9- Sep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17 –Sep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23 –Sep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 –Oct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8 – Oct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16,737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16,991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18,588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17,586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trump (234)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Filed criminal complaint(230)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cowards us (121)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Chirstine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blasey</a:t>
                      </a:r>
                      <a:r>
                        <a:rPr lang="en-US" sz="1400" dirty="0"/>
                        <a:t> ford (336)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Christine </a:t>
                      </a:r>
                      <a:r>
                        <a:rPr lang="en-US" sz="1400" dirty="0" err="1"/>
                        <a:t>blasey</a:t>
                      </a:r>
                      <a:r>
                        <a:rPr lang="en-US" sz="1400" dirty="0"/>
                        <a:t> ford(370)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Christine </a:t>
                      </a:r>
                      <a:r>
                        <a:rPr lang="en-US" sz="1400" dirty="0" err="1"/>
                        <a:t>blasey</a:t>
                      </a:r>
                      <a:r>
                        <a:rPr lang="en-US" sz="1400" dirty="0"/>
                        <a:t> ford (166)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cowards us (159)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6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aroseblush</a:t>
                      </a:r>
                      <a:r>
                        <a:rPr lang="en-US" sz="1400" dirty="0"/>
                        <a:t> (195)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Criminal complaint </a:t>
                      </a:r>
                      <a:r>
                        <a:rPr lang="en-US" sz="1400" dirty="0" err="1"/>
                        <a:t>brett</a:t>
                      </a:r>
                      <a:r>
                        <a:rPr lang="en-US" sz="1400" dirty="0"/>
                        <a:t>(199)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trump 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co (157)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Voteno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voteno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voteno</a:t>
                      </a:r>
                      <a:r>
                        <a:rPr lang="en-US" sz="1400" dirty="0"/>
                        <a:t>(178)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report revealing (139)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Criteria681 </a:t>
                      </a:r>
                      <a:r>
                        <a:rPr lang="en-US" sz="1400" dirty="0" err="1"/>
                        <a:t>tess</a:t>
                      </a:r>
                      <a:r>
                        <a:rPr lang="en-US" sz="1400" dirty="0"/>
                        <a:t> tess2 (69)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5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co (90)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Complaint </a:t>
                      </a:r>
                      <a:r>
                        <a:rPr lang="en-US" sz="1400" dirty="0" err="1"/>
                        <a:t>brett</a:t>
                      </a:r>
                      <a:r>
                        <a:rPr lang="en-US" sz="1400" dirty="0"/>
                        <a:t> Kavanaugh (196)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Realdonaldtrump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co (78)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trump (132)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understand financial (156)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 released new (137)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Donald j </a:t>
                      </a:r>
                      <a:r>
                        <a:rPr lang="en-US" sz="1400" dirty="0" err="1"/>
                        <a:t>putin</a:t>
                      </a:r>
                      <a:r>
                        <a:rPr lang="en-US" sz="1400" dirty="0"/>
                        <a:t> (65)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Rt</a:t>
                      </a:r>
                      <a:r>
                        <a:rPr lang="en-US" sz="1400" dirty="0"/>
                        <a:t> cowards us (81)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 filed criminal (196)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Filed criminal complaint(75)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Dr</a:t>
                      </a:r>
                      <a:r>
                        <a:rPr lang="en-US" sz="1400" dirty="0"/>
                        <a:t> Christine </a:t>
                      </a:r>
                      <a:r>
                        <a:rPr lang="en-US" sz="1400" dirty="0" err="1"/>
                        <a:t>blasey</a:t>
                      </a:r>
                      <a:r>
                        <a:rPr lang="en-US" sz="1400" dirty="0"/>
                        <a:t> (125)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Lausd</a:t>
                      </a:r>
                      <a:r>
                        <a:rPr lang="en-US" sz="1400" dirty="0"/>
                        <a:t> ensure understand(154)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Revealing </a:t>
                      </a:r>
                      <a:r>
                        <a:rPr lang="en-US" sz="1400" dirty="0" err="1"/>
                        <a:t>lindsey</a:t>
                      </a:r>
                      <a:r>
                        <a:rPr lang="en-US" sz="1400" dirty="0"/>
                        <a:t> graham(133)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Georgia secretary state 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1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Word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resistance </a:t>
                      </a:r>
                      <a:r>
                        <a:rPr lang="en-US" sz="1400" dirty="0" err="1"/>
                        <a:t>resistance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impachetrump</a:t>
                      </a:r>
                      <a:r>
                        <a:rPr lang="en-US" sz="1400" dirty="0"/>
                        <a:t> 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trump (184)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Manafort plea deal(71)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gop</a:t>
                      </a:r>
                      <a:r>
                        <a:rPr lang="en-US" sz="1400" dirty="0"/>
                        <a:t> Kavanaugh(116)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 financial condition (140)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Lindsey graham </a:t>
                      </a:r>
                      <a:r>
                        <a:rPr lang="en-US" sz="1400" dirty="0" err="1"/>
                        <a:t>russia</a:t>
                      </a:r>
                      <a:r>
                        <a:rPr lang="en-US" sz="1400" dirty="0"/>
                        <a:t> (129)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Beto</a:t>
                      </a:r>
                      <a:r>
                        <a:rPr lang="en-US" sz="1400" dirty="0"/>
                        <a:t> o Rourke (58)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8050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LUE">
  <a:themeElements>
    <a:clrScheme name="CoreLogic BLUE 030918">
      <a:dk1>
        <a:srgbClr val="38424A"/>
      </a:dk1>
      <a:lt1>
        <a:srgbClr val="FFFFFF"/>
      </a:lt1>
      <a:dk2>
        <a:srgbClr val="9AA3AD"/>
      </a:dk2>
      <a:lt2>
        <a:srgbClr val="0AA0C6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F3418E45-E496-48BD-A493-6BDA954EDBDC}" vid="{1B2BF84B-EB7D-47AE-8DE4-9661D97B8B93}"/>
    </a:ext>
  </a:extLst>
</a:theme>
</file>

<file path=ppt/theme/theme2.xml><?xml version="1.0" encoding="utf-8"?>
<a:theme xmlns:a="http://schemas.openxmlformats.org/drawingml/2006/main" name="2_RED">
  <a:themeElements>
    <a:clrScheme name="CoreLogic RED 030918">
      <a:dk1>
        <a:srgbClr val="38424A"/>
      </a:dk1>
      <a:lt1>
        <a:srgbClr val="FFFFFF"/>
      </a:lt1>
      <a:dk2>
        <a:srgbClr val="9AA3AD"/>
      </a:dk2>
      <a:lt2>
        <a:srgbClr val="D23E43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F3418E45-E496-48BD-A493-6BDA954EDBDC}" vid="{B31D2210-E138-49E7-8AA0-A90C83DA8953}"/>
    </a:ext>
  </a:extLst>
</a:theme>
</file>

<file path=ppt/theme/theme3.xml><?xml version="1.0" encoding="utf-8"?>
<a:theme xmlns:a="http://schemas.openxmlformats.org/drawingml/2006/main" name="3_GREEN">
  <a:themeElements>
    <a:clrScheme name="CoreLogic GREEN 030918">
      <a:dk1>
        <a:srgbClr val="38424A"/>
      </a:dk1>
      <a:lt1>
        <a:srgbClr val="FFFFFF"/>
      </a:lt1>
      <a:dk2>
        <a:srgbClr val="9AA3AD"/>
      </a:dk2>
      <a:lt2>
        <a:srgbClr val="33BC97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F3418E45-E496-48BD-A493-6BDA954EDBDC}" vid="{C26C474A-A606-4EC1-BE02-10D09DB2D4D7}"/>
    </a:ext>
  </a:extLst>
</a:theme>
</file>

<file path=ppt/theme/theme4.xml><?xml version="1.0" encoding="utf-8"?>
<a:theme xmlns:a="http://schemas.openxmlformats.org/drawingml/2006/main" name="4_PURPLE">
  <a:themeElements>
    <a:clrScheme name="CoreLogic PURPLE 030918">
      <a:dk1>
        <a:srgbClr val="38424A"/>
      </a:dk1>
      <a:lt1>
        <a:srgbClr val="FFFFFF"/>
      </a:lt1>
      <a:dk2>
        <a:srgbClr val="9AA3AD"/>
      </a:dk2>
      <a:lt2>
        <a:srgbClr val="A765CB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F3418E45-E496-48BD-A493-6BDA954EDBDC}" vid="{9E4BA0D1-5B51-428F-ADD5-13F19BD50C3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C4DDC55B80184A85252EB4C3A5E612" ma:contentTypeVersion="1" ma:contentTypeDescription="Create a new document." ma:contentTypeScope="" ma:versionID="fcc93a253767b7df03aa124dc9d120f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51300B7-D92F-41CF-BBEE-07CDF9E6C5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2739B-91DC-437C-A105-BE4E08118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7AE83D-2927-4F0B-9ED2-6098CDFA5E4F}">
  <ds:schemaRefs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Internal Template STANDARD Final</Template>
  <TotalTime>5229</TotalTime>
  <Words>1237</Words>
  <Application>Microsoft Office PowerPoint</Application>
  <PresentationFormat>On-screen Show (4:3)</PresentationFormat>
  <Paragraphs>292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Arial</vt:lpstr>
      <vt:lpstr>Calibri</vt:lpstr>
      <vt:lpstr>Century Gothic</vt:lpstr>
      <vt:lpstr>Wingdings</vt:lpstr>
      <vt:lpstr>1_BLUE</vt:lpstr>
      <vt:lpstr>2_RED</vt:lpstr>
      <vt:lpstr>3_GREEN</vt:lpstr>
      <vt:lpstr>4_PURPLE</vt:lpstr>
      <vt:lpstr>Extracting Text Information From Twitter</vt:lpstr>
      <vt:lpstr>Objective</vt:lpstr>
      <vt:lpstr>Twitter Account Summary</vt:lpstr>
      <vt:lpstr>Twitter Account Summary: Pro Trump</vt:lpstr>
      <vt:lpstr>Twitter Account Summary: Anti Trump</vt:lpstr>
      <vt:lpstr>Posts Over Time: Pro Trump</vt:lpstr>
      <vt:lpstr>Posts Over Time: Pro Trump</vt:lpstr>
      <vt:lpstr>Posts Over Time: Anti Trump</vt:lpstr>
      <vt:lpstr>Posts Over Time: Anti Trump</vt:lpstr>
    </vt:vector>
  </TitlesOfParts>
  <Company>CoreLogic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Brooke</dc:creator>
  <cp:keywords>20180203</cp:keywords>
  <dc:description>20150080</dc:description>
  <cp:lastModifiedBy>Cannon, Matt</cp:lastModifiedBy>
  <cp:revision>67</cp:revision>
  <cp:lastPrinted>2018-03-09T20:55:11Z</cp:lastPrinted>
  <dcterms:created xsi:type="dcterms:W3CDTF">2018-06-14T15:28:15Z</dcterms:created>
  <dcterms:modified xsi:type="dcterms:W3CDTF">2018-11-13T14:06:53Z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0x01010054C4DDC55B80184A85252EB4C3A5E612</vt:lpwstr>
  </property>
</Properties>
</file>