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7"/>
  </p:notesMasterIdLst>
  <p:sldIdLst>
    <p:sldId id="257" r:id="rId5"/>
    <p:sldId id="269" r:id="rId6"/>
    <p:sldId id="268" r:id="rId7"/>
    <p:sldId id="261" r:id="rId8"/>
    <p:sldId id="270" r:id="rId9"/>
    <p:sldId id="263" r:id="rId10"/>
    <p:sldId id="262" r:id="rId11"/>
    <p:sldId id="273" r:id="rId12"/>
    <p:sldId id="274" r:id="rId13"/>
    <p:sldId id="272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5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0" i="0" dirty="0"/>
            <a:t>handle project selection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0" i="0" dirty="0"/>
            <a:t>presentation scheduling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0" i="0" dirty="0"/>
            <a:t>handle project allocation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LinFactNeighborX="0" custLinFactNeighborY="-5535"/>
      <dgm:spPr/>
    </dgm:pt>
    <dgm:pt modelId="{7C175B98-93F4-4D7C-BB95-1514AB879CD5}" type="pres">
      <dgm:prSet presAssocID="{40FC4FFE-8987-4A26-B7F4-8A516F18ADAE}" presName="iconRect" presStyleLbl="node1" presStyleIdx="0" presStyleCnt="3" custLinFactNeighborY="-9646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209648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597218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300" b="0" i="0" kern="1200" dirty="0"/>
            <a:t>handle project selection</a:t>
          </a:r>
          <a:endParaRPr lang="en-US" sz="2300" kern="1200" dirty="0"/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300" b="0" i="0" kern="1200" dirty="0"/>
            <a:t>presentation scheduling</a:t>
          </a:r>
          <a:endParaRPr lang="en-US" sz="2300" kern="1200" dirty="0"/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300" b="0" i="0" kern="1200" dirty="0"/>
            <a:t>handle project allocation</a:t>
          </a:r>
          <a:endParaRPr lang="en-US" sz="2300" kern="1200" dirty="0"/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86A5B-1506-4B91-90C1-BEC0810AD37D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550F8-2957-476E-8587-EB13B50415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298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D8BB74A-3051-4713-989B-F0E4D2570E4D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5CF9-1911-44AE-8C23-9DA3D96FFAB0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6F47306-4900-400E-BF4B-3E275E26A8A2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D992-B188-4300-83F3-8B93B655570B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D39C-BFFF-4E18-A512-147DA38B8D2A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584-89EE-4559-A8C1-48FC590497D1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0CD4-CDF5-4F70-847C-1DB5A0249D46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CCECB34-3720-4179-B54B-7A2393348AFC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18B498-7226-467D-942B-4B4437871597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962716B-4A9A-4BA7-9F18-BCF32EA1003C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native.dev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FYP MANAGEMENT SYSTEM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Aaron Lee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A25B1-C866-4178-8E1E-F0539945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E5C8B-B1C1-4DD3-B06B-99344A5CE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AAC3B-887F-44FD-ABE0-86503BE8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z="3000" smtClean="0"/>
              <a:t>10</a:t>
            </a:fld>
            <a:endParaRPr lang="en-US" sz="3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11029A5-2078-416A-8752-8D9A7625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Gantt 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1A3EAF-1DF2-49B3-AAB3-3233E7989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58746" y="-671121"/>
            <a:ext cx="3849623" cy="923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3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0A1F-4A45-4F79-B92B-B9977F5F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Further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175BA-40BE-435C-BB08-866FA4661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/>
              <a:t>We will build the presentation scheduler in order to improve the productivity</a:t>
            </a:r>
          </a:p>
          <a:p>
            <a:r>
              <a:rPr lang="en-CA" sz="2000" dirty="0"/>
              <a:t>Completing the recommender system</a:t>
            </a:r>
          </a:p>
          <a:p>
            <a:endParaRPr lang="en-CA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6507A3C-D80F-4250-9B3B-699F9023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z="3000" smtClean="0"/>
              <a:t>11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5230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5301-6513-4A62-BF1D-49A35FDB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B7B1E-4C03-4657-9158-9D4EB241D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Department of Computer Science, The University of Hong Kong. (2018). FYP Management System. Retrieved from https://intranet.cs.hku.hk/fypappl/. </a:t>
            </a:r>
          </a:p>
          <a:p>
            <a:r>
              <a:rPr lang="en-CA" dirty="0"/>
              <a:t>Facebook. (2021). React native · learn once, write anywhere. React Native. Retrieved September 30, 2021, from </a:t>
            </a:r>
            <a:r>
              <a:rPr lang="en-CA" dirty="0">
                <a:hlinkClick r:id="rId2"/>
              </a:rPr>
              <a:t>https://reactnative.dev/</a:t>
            </a:r>
            <a:r>
              <a:rPr lang="en-CA" dirty="0"/>
              <a:t>.</a:t>
            </a:r>
          </a:p>
          <a:p>
            <a:r>
              <a:rPr lang="en-CA" dirty="0"/>
              <a:t> Gad, A. F. (2020). Python genetic algorithm! ¶. </a:t>
            </a:r>
            <a:r>
              <a:rPr lang="en-CA" dirty="0" err="1"/>
              <a:t>PyGAD</a:t>
            </a:r>
            <a:r>
              <a:rPr lang="en-CA" dirty="0"/>
              <a:t>. Retrieved October 26, 2021, from https://pygad.readthedocs.io/en/latest/. </a:t>
            </a:r>
          </a:p>
          <a:p>
            <a:r>
              <a:rPr lang="en-CA" dirty="0"/>
              <a:t>Hug , N. (2015). K-NN inspired algorithms¶. k-NN inspired algorithms - Surprise 1 documentation. Retrieved October 26, 2021, from https://surprise.readthedocs.io/en/stable/knn_inspired.html#surprise.prediction_a </a:t>
            </a:r>
            <a:r>
              <a:rPr lang="en-CA" dirty="0" err="1"/>
              <a:t>lgorithms.knns.KNNBasic</a:t>
            </a:r>
            <a:r>
              <a:rPr lang="en-CA" dirty="0"/>
              <a:t>. </a:t>
            </a:r>
          </a:p>
          <a:p>
            <a:r>
              <a:rPr lang="en-CA" dirty="0" err="1"/>
              <a:t>Jannach</a:t>
            </a:r>
            <a:r>
              <a:rPr lang="en-CA" dirty="0"/>
              <a:t>, D. (2012). Recommender systems: An introduction. Cambridge University Press.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21AD8-6D9C-4782-B794-E8994E98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z="3000" smtClean="0"/>
              <a:t>12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0576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6F11-3601-4323-814B-D9FA7D27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5C646-3876-4578-99EE-11A54E48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/>
              <a:t>Limitation of the Current FYP Management System</a:t>
            </a:r>
          </a:p>
          <a:p>
            <a:r>
              <a:rPr lang="en-CA" sz="2000" dirty="0"/>
              <a:t>Structure of the Overall Management System</a:t>
            </a:r>
          </a:p>
          <a:p>
            <a:r>
              <a:rPr lang="en-CA" sz="2000" dirty="0"/>
              <a:t>Design for the Recommender System</a:t>
            </a:r>
          </a:p>
          <a:p>
            <a:r>
              <a:rPr lang="en-CA" sz="2000" dirty="0"/>
              <a:t>Further Design/Plan 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9DFFC-A6AC-414D-92A9-593ED65E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z="3000" smtClean="0"/>
              <a:t>2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143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8C09-E809-4DAF-A5E7-3000E5BA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CA" dirty="0"/>
              <a:t>Current FYP Management System</a:t>
            </a:r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D35DBB5-3D61-4936-967A-3FC4D00DC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66594"/>
            <a:ext cx="10058400" cy="3268980"/>
          </a:xfrm>
          <a:noFill/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B7C0511-F508-4AB0-A867-9EE555F43E4F}"/>
              </a:ext>
            </a:extLst>
          </p:cNvPr>
          <p:cNvSpPr txBox="1">
            <a:spLocks/>
          </p:cNvSpPr>
          <p:nvPr/>
        </p:nvSpPr>
        <p:spPr>
          <a:xfrm>
            <a:off x="10458650" y="6061402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3000" smtClean="0"/>
              <a:pPr/>
              <a:t>3</a:t>
            </a:fld>
            <a:endParaRPr 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BEA1FC-8F63-4F25-AFBF-1A0B6F00B591}"/>
              </a:ext>
            </a:extLst>
          </p:cNvPr>
          <p:cNvSpPr txBox="1"/>
          <p:nvPr/>
        </p:nvSpPr>
        <p:spPr>
          <a:xfrm>
            <a:off x="3330342" y="5665708"/>
            <a:ext cx="511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Figure 1 – Current FYP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00730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Objectives of the Management System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93000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7262A4E-C91A-4F97-B5F2-F10D1806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z="3000" smtClean="0"/>
              <a:t>4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FD0F-FB3C-40B4-A6F3-1D951EC7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 of the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5DF4C5-ED34-47B2-ABED-6FCF68C4C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288" y="1928469"/>
            <a:ext cx="8364973" cy="384968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E49306-6EF7-4874-9CAC-E52D54AE6ABD}"/>
              </a:ext>
            </a:extLst>
          </p:cNvPr>
          <p:cNvSpPr txBox="1"/>
          <p:nvPr/>
        </p:nvSpPr>
        <p:spPr>
          <a:xfrm>
            <a:off x="3301466" y="5867111"/>
            <a:ext cx="576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Figure 2 – Design of the FYP Management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F85BF6F-4277-4A75-87DD-2C4D93F7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z="3000" smtClean="0"/>
              <a:t>5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4981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9D7E-EEA7-4980-A737-D6C0EB6E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CA" dirty="0"/>
              <a:t>Frontend(ReactJS)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38D77-62BD-4AE6-A66F-BF6592660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CA" dirty="0"/>
              <a:t>Angular is using TypeScript </a:t>
            </a:r>
          </a:p>
          <a:p>
            <a:r>
              <a:rPr lang="en-CA" dirty="0"/>
              <a:t>Using Virtual DOM(higher efficiency)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5ACA6-D66D-4B5C-8F7E-E52705038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960" y="2103120"/>
            <a:ext cx="3749040" cy="3749040"/>
          </a:xfrm>
          <a:prstGeom prst="rect">
            <a:avLst/>
          </a:prstGeom>
          <a:noFill/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97158E8-2C27-45FC-8ACA-95F0147A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625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z="3000" smtClean="0"/>
              <a:t>6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42101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3223-A1F5-4FA8-8E30-C85A64BA4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CA" dirty="0"/>
              <a:t>Backend Server and Database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56064-EDC5-4E05-A7B9-A7C26A0E8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CA" dirty="0"/>
              <a:t>Flask for handling the machine learning algorithm</a:t>
            </a:r>
          </a:p>
          <a:p>
            <a:r>
              <a:rPr lang="en-CA" dirty="0"/>
              <a:t>NodeJS for handling basic API, such as login handling</a:t>
            </a:r>
          </a:p>
          <a:p>
            <a:r>
              <a:rPr lang="en-CA" dirty="0"/>
              <a:t>We will use PostgreSQL for the database</a:t>
            </a:r>
          </a:p>
        </p:txBody>
      </p:sp>
      <p:pic>
        <p:nvPicPr>
          <p:cNvPr id="4" name="Picture 2" descr="Flasks in Python. Flask is a micro web framework written… | by Shivangi  Sareen | Medium">
            <a:extLst>
              <a:ext uri="{FF2B5EF4-FFF2-40B4-BE49-F238E27FC236}">
                <a16:creationId xmlns:a16="http://schemas.microsoft.com/office/drawing/2014/main" id="{AF39006D-57F9-4DFF-80F0-3FA77B96D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046" y="1753028"/>
            <a:ext cx="2234629" cy="167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de.js 是什麼？跟JavaScript 有什麼關係｜ALPHA Camp Blog">
            <a:extLst>
              <a:ext uri="{FF2B5EF4-FFF2-40B4-BE49-F238E27FC236}">
                <a16:creationId xmlns:a16="http://schemas.microsoft.com/office/drawing/2014/main" id="{2D5A904D-C4D9-4F3F-A504-E6D17D60D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953" y="3921091"/>
            <a:ext cx="2768147" cy="184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stgreSQL - Wikipedia">
            <a:extLst>
              <a:ext uri="{FF2B5EF4-FFF2-40B4-BE49-F238E27FC236}">
                <a16:creationId xmlns:a16="http://schemas.microsoft.com/office/drawing/2014/main" id="{298A38A9-0538-4F25-BCCF-47907B8FE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196" y="3863340"/>
            <a:ext cx="210502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86B72BF6-5A39-4DAF-B225-F2EAAB68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z="3000" smtClean="0"/>
              <a:t>7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6720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C047-2DCC-42B2-8EE0-AA0012F3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Recommender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3EA96-771C-4341-B68B-84151F7C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962" y="2139322"/>
            <a:ext cx="4356753" cy="360416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98CD4C0-519E-4765-ABF6-2B42B2E3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z="3000" smtClean="0"/>
              <a:t>8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9875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49B8-85FE-45EA-8279-292CC45D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Collaborative Filtering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0FC8A-ACDB-4432-A04C-1BA57059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z="3000" smtClean="0"/>
              <a:t>9</a:t>
            </a:fld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5C110A-9636-4D1C-991A-0AAF8880E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272" y="3156522"/>
            <a:ext cx="4264629" cy="792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A05101-F23D-4400-80C9-D0BB3BFB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590" y="2181631"/>
            <a:ext cx="4934639" cy="35342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2EC064-C78B-4D7C-BF85-DD9017203301}"/>
              </a:ext>
            </a:extLst>
          </p:cNvPr>
          <p:cNvSpPr txBox="1"/>
          <p:nvPr/>
        </p:nvSpPr>
        <p:spPr>
          <a:xfrm>
            <a:off x="1135144" y="4248217"/>
            <a:ext cx="3957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formular we will use for calculating the similarity between the user</a:t>
            </a:r>
          </a:p>
        </p:txBody>
      </p:sp>
    </p:spTree>
    <p:extLst>
      <p:ext uri="{BB962C8B-B14F-4D97-AF65-F5344CB8AC3E}">
        <p14:creationId xmlns:p14="http://schemas.microsoft.com/office/powerpoint/2010/main" val="2225340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{C6E975BD-1E1B-4A91-98E6-2F3885048800}tf78438558_win32</Template>
  <TotalTime>346</TotalTime>
  <Words>329</Words>
  <Application>Microsoft Office PowerPoint</Application>
  <PresentationFormat>Widescreen</PresentationFormat>
  <Paragraphs>48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Garamond</vt:lpstr>
      <vt:lpstr>SavonVTI</vt:lpstr>
      <vt:lpstr>FYP MANAGEMENT SYSTEM </vt:lpstr>
      <vt:lpstr>Content</vt:lpstr>
      <vt:lpstr>Current FYP Management System</vt:lpstr>
      <vt:lpstr>Objectives of the Management System </vt:lpstr>
      <vt:lpstr>Architecture of the System</vt:lpstr>
      <vt:lpstr>Frontend(ReactJS) </vt:lpstr>
      <vt:lpstr>Backend Server and Database  </vt:lpstr>
      <vt:lpstr>Recommender System</vt:lpstr>
      <vt:lpstr>Collaborative Filtering</vt:lpstr>
      <vt:lpstr>Gantt Chart</vt:lpstr>
      <vt:lpstr>Further Development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Ray Ray</dc:creator>
  <cp:lastModifiedBy>Ray Ray</cp:lastModifiedBy>
  <cp:revision>11</cp:revision>
  <dcterms:created xsi:type="dcterms:W3CDTF">2021-09-02T06:35:27Z</dcterms:created>
  <dcterms:modified xsi:type="dcterms:W3CDTF">2021-11-15T05:04:53Z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