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66E1-615E-533A-51BB-BD860DE08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94F65-3FC1-0B11-DDC1-08B5C4253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8061F-5240-92E5-0391-9FDDD58C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3913A-69C9-2A63-237A-D9C05E5A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E6B4F-3AFB-60B7-9AC6-E85CAB0B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5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8428-9940-C025-5592-7023CFA2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E4E9B-547A-A2A2-40CF-94ABD98A3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BC71-985F-0165-8F9B-9185CA44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15D01-6ADE-4045-0CF4-8CA5043C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B66CD-704B-F1A5-AF74-269E22EA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0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5FC8B-671B-30D9-AA77-35638A1F8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6050D-F5C7-EC31-ADC0-DAC4B2AD5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0B939-8D65-46D8-B6AE-CB99491F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5D1AA-A66A-6FF4-2118-780C018D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6084D-99EA-DFFD-8BC6-D9F4F98B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8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56F7-A3B6-F3D4-9769-316EAD7D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25C0D-9578-5990-D892-3FDA853F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951A8-615B-3C49-4F67-FCDEFCA1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0BB93-037B-D548-0ED5-57DDA0BF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E3E7C-A2A6-15A7-0E68-2F395671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5F92-B00E-1A76-D564-58E94C6B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C7177-C7BB-EE7C-7CB1-19EEDDA9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AD1CD-3AF2-5264-0DFF-6576E4CF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88496-B314-CF68-87B3-E7791376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06-1C83-10A7-C070-5B99821D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9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F60B-8C51-85A1-2B0D-DB791386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81900-A3B8-BC82-5BDB-EB2E37ACD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C1469-4EE7-C424-AB13-9AB5B7803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C483F-6BCD-D062-575F-74CDE27E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3C29E-E959-AAF6-A04B-29C12900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DA03E-2DC6-B2C7-D06B-676DEEE6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8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60EE-A60A-B857-830B-D0A63C8D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A2B53-AF2E-0A6E-7B7D-3A91A00B0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77882-1A1A-EC39-D1C3-AE73F6B39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B2EBB-5EE3-0193-AB04-18C9FCD56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8556F-571E-AF92-5119-3964B5C0A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D1544-B5FE-FA64-FC7A-DB28588D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E0161-02AE-A54A-64DB-EEB72596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67296-EF70-0E71-619B-FD77D890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9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17D3-7F72-BB59-DA15-3F054972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94150-D0B6-6B4F-1858-B1F78D9B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514BC-B7A3-CD19-775B-1C06E6C7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2A5E5-17FE-7676-B92B-9AD55884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8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B593E-1662-AB20-2F23-5186F8B0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81BE3-BC41-8192-C9E0-A114A740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343B6-1852-A525-1AB6-96E26347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4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2128-2F02-64A5-8388-C3B19070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F28F0-BC9E-E88E-2681-3355355A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D07DC-3043-AC52-61BC-F13F0A3A2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FDDD5-F8AC-4EE4-6E38-2C229F51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2C38B-A0E8-1932-C8F3-9360BD66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F55F1-3C80-1848-0A1C-1A327149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1EE4-0F24-CC0E-3316-3DF07B25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450A2-7BB0-3A26-9BC6-648BD7728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204FE-94C2-F730-F945-EA537CB85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02D3C-5231-5ECD-39E3-7BA37A58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2AA3D-D38C-CACA-AF28-C99A8DE0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45F44-A2FE-9550-3C27-0E91E023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9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C784D-4F56-93B4-C24E-206703D7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C08D7-5906-7948-90C2-EA5C8B847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07E09-5E64-C59A-ACAF-95E31186A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0ED04-A107-3E4C-B0E2-6E352940321D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1249C-5A33-281A-46B5-212C63E92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6013D-8D56-682F-EA44-6305FE82C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8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89/fmed.2021.788869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doi.org/10.3389/fimmu.2019.02872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oi.org/10.3389/fmed.2021.788869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BA9C1B-A7F3-EFC4-F0E7-C5A714488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76" y="643467"/>
            <a:ext cx="905864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6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B4071-F9FA-E615-E4F3-3E440D3DB041}"/>
              </a:ext>
            </a:extLst>
          </p:cNvPr>
          <p:cNvSpPr txBox="1"/>
          <p:nvPr/>
        </p:nvSpPr>
        <p:spPr>
          <a:xfrm>
            <a:off x="688768" y="308759"/>
            <a:ext cx="2790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Pancreatic cancer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97D17-A89E-B891-8501-8925995165E4}"/>
              </a:ext>
            </a:extLst>
          </p:cNvPr>
          <p:cNvSpPr txBox="1"/>
          <p:nvPr/>
        </p:nvSpPr>
        <p:spPr>
          <a:xfrm>
            <a:off x="4298868" y="1322909"/>
            <a:ext cx="717269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Pancreatic cancer is a deadly malignancy with a 5-yr survival rate of 11%.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efficacy of current chemotherapeutic combinations provided for the treatment of pancreatic cancer is unfortunately limited.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While the advent of immunotherapy has revolutionized treatment for several solid tumors, it has yet to benefit most pancreatic cancer patients.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may be due to the extensive tumor microenvironment (TME) in pancreatic cancer, which includes abundant immune cells mostly with immune suppressive function.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Therefore, a stronger understanding of the causes of immunosuppression in this disease is urgently needed. 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9A205-6AC7-68DD-2421-C330D5F0B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35" t="12613" r="29076" b="10909"/>
          <a:stretch/>
        </p:blipFill>
        <p:spPr>
          <a:xfrm>
            <a:off x="546262" y="1508167"/>
            <a:ext cx="3506059" cy="420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9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B4071-F9FA-E615-E4F3-3E440D3DB041}"/>
              </a:ext>
            </a:extLst>
          </p:cNvPr>
          <p:cNvSpPr txBox="1"/>
          <p:nvPr/>
        </p:nvSpPr>
        <p:spPr>
          <a:xfrm>
            <a:off x="346149" y="320634"/>
            <a:ext cx="708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Pancreatic ductal adenocarcinoma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97D17-A89E-B891-8501-8925995165E4}"/>
              </a:ext>
            </a:extLst>
          </p:cNvPr>
          <p:cNvSpPr txBox="1"/>
          <p:nvPr/>
        </p:nvSpPr>
        <p:spPr>
          <a:xfrm>
            <a:off x="346149" y="1382286"/>
            <a:ext cx="53166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Pancreatic ductal adenocarcinoma (PDA), the most common type of pancreatic cancer, is almost invariably associated with oncogenic mutations in the KRAS gene. </a:t>
            </a: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Further, PDA is associated with inappropriate activation of embryonic signaling pathways that are normally quiescent in the adult pancreas, including Hedgehog, Notch, and </a:t>
            </a:r>
            <a:r>
              <a:rPr lang="en-US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Genomic studies have also revealed consistent activation of core signaling pathways, including </a:t>
            </a:r>
            <a:r>
              <a:rPr lang="en-US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signaling, in pancreatic cancer.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EEA2BA-6E76-1331-EA3C-B4D88E74D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768" y="1382286"/>
            <a:ext cx="6523476" cy="430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F16BB-1C52-0F0F-F7BC-F66DE6683112}"/>
              </a:ext>
            </a:extLst>
          </p:cNvPr>
          <p:cNvSpPr txBox="1"/>
          <p:nvPr/>
        </p:nvSpPr>
        <p:spPr>
          <a:xfrm>
            <a:off x="7433953" y="6537366"/>
            <a:ext cx="6097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u="none" strike="noStrike" dirty="0">
                <a:solidFill>
                  <a:srgbClr val="24292F"/>
                </a:solidFill>
                <a:effectLst/>
                <a:latin typeface="-apple-system"/>
              </a:rPr>
              <a:t>Image credit:</a:t>
            </a:r>
            <a:r>
              <a:rPr lang="en-US" sz="1400" b="0" i="1" u="none" strike="noStrike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sz="1400" b="0" i="0" u="none" strike="noStrike" dirty="0">
                <a:solidFill>
                  <a:srgbClr val="282828"/>
                </a:solidFill>
                <a:effectLst/>
                <a:latin typeface="MuseoSans"/>
              </a:rPr>
              <a:t>  </a:t>
            </a:r>
            <a:r>
              <a:rPr lang="en-US" sz="1400" b="0" i="0" u="none" strike="noStrike" dirty="0">
                <a:solidFill>
                  <a:srgbClr val="282828"/>
                </a:solidFill>
                <a:effectLst/>
                <a:latin typeface="MuseoSans"/>
                <a:hlinkClick r:id="rId3"/>
              </a:rPr>
              <a:t>https://doi.org/10.3389/fmed.2021.788869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88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B4071-F9FA-E615-E4F3-3E440D3DB041}"/>
              </a:ext>
            </a:extLst>
          </p:cNvPr>
          <p:cNvSpPr txBox="1"/>
          <p:nvPr/>
        </p:nvSpPr>
        <p:spPr>
          <a:xfrm>
            <a:off x="346149" y="320634"/>
            <a:ext cx="708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 signaling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97D17-A89E-B891-8501-8925995165E4}"/>
              </a:ext>
            </a:extLst>
          </p:cNvPr>
          <p:cNvSpPr txBox="1"/>
          <p:nvPr/>
        </p:nvSpPr>
        <p:spPr>
          <a:xfrm>
            <a:off x="346149" y="870731"/>
            <a:ext cx="5316619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 signaling regulates important crucial biological functions, such as organ development, cell proliferation, differentiation, apoptosis, motility, and survival.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Canonical WNT signal- </a:t>
            </a:r>
            <a:r>
              <a:rPr lang="en-US" sz="19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ing</a:t>
            </a: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activated by WNT ligands binding to a Frizzled (FZD)/LRP complex, resulting in </a:t>
            </a:r>
            <a:r>
              <a:rPr lang="el-GR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β-</a:t>
            </a: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catenin stabilization, cytoplasmic accumulation, and nuclear translocation.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nucleus, </a:t>
            </a:r>
            <a:r>
              <a:rPr lang="el-GR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β-</a:t>
            </a: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catenin binds to transcription factors of the T cell factor (TCF)/lymphoid enhancer factor (LEF) family to form a transcriptional activator complex .</a:t>
            </a:r>
          </a:p>
          <a:p>
            <a:pPr algn="just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has been demonstrated that epithelial WNT signaling is critical for pancreatic cancer progression, metastasis, and chemoresistance. 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E3D32-4BAA-40B7-0B42-4A630A47577B}"/>
              </a:ext>
            </a:extLst>
          </p:cNvPr>
          <p:cNvSpPr txBox="1"/>
          <p:nvPr/>
        </p:nvSpPr>
        <p:spPr>
          <a:xfrm>
            <a:off x="6267203" y="5783491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282828"/>
                </a:solidFill>
                <a:effectLst/>
                <a:latin typeface="MuseoSans"/>
              </a:rPr>
              <a:t> </a:t>
            </a:r>
            <a:r>
              <a:rPr lang="en-US" sz="1800" b="1" i="1" u="none" strike="noStrike" dirty="0">
                <a:solidFill>
                  <a:srgbClr val="24292F"/>
                </a:solidFill>
                <a:effectLst/>
                <a:latin typeface="-apple-system"/>
              </a:rPr>
              <a:t>Image credit:</a:t>
            </a:r>
            <a:r>
              <a:rPr lang="en-US" sz="1800" b="0" i="1" u="none" strike="noStrike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sz="1800" b="0" i="0" u="none" strike="noStrike" dirty="0">
                <a:solidFill>
                  <a:srgbClr val="282828"/>
                </a:solidFill>
                <a:effectLst/>
                <a:latin typeface="MuseoSans"/>
              </a:rPr>
              <a:t> </a:t>
            </a:r>
            <a:r>
              <a:rPr lang="en-US" b="0" i="0" u="none" strike="noStrike" dirty="0">
                <a:solidFill>
                  <a:srgbClr val="282828"/>
                </a:solidFill>
                <a:effectLst/>
                <a:latin typeface="MuseoSans"/>
                <a:hlinkClick r:id="rId2"/>
              </a:rPr>
              <a:t>https://doi.org/10.3389/fimmu.2019.02872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9B5BB4-7CDC-B6E3-C95D-7309FFA2C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794" y="790573"/>
            <a:ext cx="5757057" cy="428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63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B4071-F9FA-E615-E4F3-3E440D3DB041}"/>
              </a:ext>
            </a:extLst>
          </p:cNvPr>
          <p:cNvSpPr txBox="1"/>
          <p:nvPr/>
        </p:nvSpPr>
        <p:spPr>
          <a:xfrm>
            <a:off x="346149" y="320634"/>
            <a:ext cx="708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 signaling..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97D17-A89E-B891-8501-8925995165E4}"/>
              </a:ext>
            </a:extLst>
          </p:cNvPr>
          <p:cNvSpPr txBox="1"/>
          <p:nvPr/>
        </p:nvSpPr>
        <p:spPr>
          <a:xfrm>
            <a:off x="346149" y="870731"/>
            <a:ext cx="53166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 signaling directly mediates immune evasion in melanoma.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 signaling regulates the recruitment and function of myeloid-derived suppressor cells (MDSCs), natural killer (NK) cells, and regulatory T cells (Tregs).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 signaling also regulates the expression of several immune checkpoints.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E3D32-4BAA-40B7-0B42-4A630A47577B}"/>
              </a:ext>
            </a:extLst>
          </p:cNvPr>
          <p:cNvSpPr txBox="1"/>
          <p:nvPr/>
        </p:nvSpPr>
        <p:spPr>
          <a:xfrm>
            <a:off x="6267203" y="5783491"/>
            <a:ext cx="60979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rgbClr val="282828"/>
                </a:solidFill>
                <a:effectLst/>
                <a:latin typeface="MuseoSans"/>
              </a:rPr>
              <a:t> </a:t>
            </a:r>
            <a:r>
              <a:rPr lang="en-US" sz="1600" b="1" i="1" u="none" strike="noStrike" dirty="0">
                <a:solidFill>
                  <a:srgbClr val="24292F"/>
                </a:solidFill>
                <a:effectLst/>
                <a:latin typeface="-apple-system"/>
              </a:rPr>
              <a:t>Image credit:</a:t>
            </a:r>
            <a:r>
              <a:rPr lang="en-US" sz="1600" b="0" i="1" u="none" strike="noStrike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sz="1600" b="0" i="0" u="none" strike="noStrike" dirty="0">
                <a:solidFill>
                  <a:srgbClr val="282828"/>
                </a:solidFill>
                <a:effectLst/>
                <a:latin typeface="MuseoSans"/>
              </a:rPr>
              <a:t>  </a:t>
            </a:r>
            <a:r>
              <a:rPr lang="en-US" sz="1600" b="0" i="0" u="none" strike="noStrike" dirty="0">
                <a:solidFill>
                  <a:srgbClr val="282828"/>
                </a:solidFill>
                <a:effectLst/>
                <a:latin typeface="MuseoSans"/>
                <a:hlinkClick r:id="rId2"/>
              </a:rPr>
              <a:t>https://doi.org/10.3389/fmed.2021.788869</a:t>
            </a:r>
            <a:endParaRPr lang="en-US" sz="1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67EB012-2A38-D66E-ECC7-48C315AC3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524" y="870731"/>
            <a:ext cx="6523476" cy="430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9AE270-055B-31FA-2EC6-E4EF362E3CD2}"/>
              </a:ext>
            </a:extLst>
          </p:cNvPr>
          <p:cNvSpPr txBox="1"/>
          <p:nvPr/>
        </p:nvSpPr>
        <p:spPr>
          <a:xfrm>
            <a:off x="393991" y="4528069"/>
            <a:ext cx="5271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i="1" dirty="0">
                <a:solidFill>
                  <a:srgbClr val="C00000"/>
                </a:solidFill>
                <a:effectLst/>
                <a:latin typeface="AdvOT024b927e"/>
              </a:rPr>
              <a:t>Despite the demonstrated importance of WNT signaling in 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Pancreatic ductal adenocarcinoma (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AdvOT024b927e"/>
              </a:rPr>
              <a:t>PDA),  its potential role in the 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tumor microenvironment (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AdvOT024b927e"/>
              </a:rPr>
              <a:t>TME) has remained unexplored. </a:t>
            </a:r>
            <a:endParaRPr lang="en-US" b="1" i="1" dirty="0">
              <a:solidFill>
                <a:srgbClr val="C00000"/>
              </a:solidFill>
            </a:endParaRPr>
          </a:p>
          <a:p>
            <a:pPr algn="just"/>
            <a:endParaRPr 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1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2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412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AdvOT024b927e</vt:lpstr>
      <vt:lpstr>Arial</vt:lpstr>
      <vt:lpstr>Calibri</vt:lpstr>
      <vt:lpstr>Calibri Light</vt:lpstr>
      <vt:lpstr>MuseoSans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Mistri, Somen K</dc:creator>
  <cp:lastModifiedBy>Mistri, Somen K</cp:lastModifiedBy>
  <cp:revision>17</cp:revision>
  <dcterms:created xsi:type="dcterms:W3CDTF">2023-02-21T19:45:18Z</dcterms:created>
  <dcterms:modified xsi:type="dcterms:W3CDTF">2023-02-22T14:19:13Z</dcterms:modified>
</cp:coreProperties>
</file>