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6E1-615E-533A-51BB-BD860DE0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4F65-3FC1-0B11-DDC1-08B5C425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061F-5240-92E5-0391-9FDDD5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913A-69C9-2A63-237A-D9C05E5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B4F-3AFB-60B7-9AC6-E85CAB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428-9940-C025-5592-7023CFA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E9B-547A-A2A2-40CF-94ABD98A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BC71-985F-0165-8F9B-9185CA44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D01-6ADE-4045-0CF4-8CA5043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6CD-704B-F1A5-AF74-269E22E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5FC8B-671B-30D9-AA77-35638A1F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050D-F5C7-EC31-ADC0-DAC4B2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939-8D65-46D8-B6AE-CB9949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1AA-A66A-6FF4-2118-780C018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84D-99EA-DFFD-8BC6-D9F4F9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6F7-A3B6-F3D4-9769-316EAD7D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C0D-9578-5990-D892-3FDA853F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51A8-615B-3C49-4F67-FCDEFCA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BB93-037B-D548-0ED5-57DDA0B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E7C-A2A6-15A7-0E68-2F39567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F92-B00E-1A76-D564-58E94C6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7177-C7BB-EE7C-7CB1-19EEDDA9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1CD-3AF2-5264-0DFF-6576E4C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8496-B314-CF68-87B3-E779137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06-1C83-10A7-C070-5B99821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0B-8C51-85A1-2B0D-DB791386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1900-A3B8-BC82-5BDB-EB2E37A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1469-4EE7-C424-AB13-9AB5B780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483F-6BCD-D062-575F-74CDE27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C29E-E959-AAF6-A04B-29C1290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03E-2DC6-B2C7-D06B-676DEEE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60EE-A60A-B857-830B-D0A63C8D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2B53-AF2E-0A6E-7B7D-3A91A00B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882-1A1A-EC39-D1C3-AE73F6B3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2EBB-5EE3-0193-AB04-18C9FCD5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556F-571E-AF92-5119-3964B5C0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D1544-B5FE-FA64-FC7A-DB28588D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E0161-02AE-A54A-64DB-EEB7259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7296-EF70-0E71-619B-FD77D8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17D3-7F72-BB59-DA15-3F05497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4150-D0B6-6B4F-1858-B1F78D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14BC-B7A3-CD19-775B-1C06E6C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A5E5-17FE-7676-B92B-9AD5588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593E-1662-AB20-2F23-5186F8B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1BE3-BC41-8192-C9E0-A114A74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3B6-1852-A525-1AB6-96E2634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128-2F02-64A5-8388-C3B1907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8F0-BC9E-E88E-2681-3355355A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7DC-3043-AC52-61BC-F13F0A3A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DD5-F8AC-4EE4-6E38-2C229F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C38B-A0E8-1932-C8F3-9360BD6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5F1-3C80-1848-0A1C-1A32714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E4-0F24-CC0E-3316-3DF07B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50A2-7BB0-3A26-9BC6-648BD772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4FE-94C2-F730-F945-EA537CB8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2D3C-5231-5ECD-39E3-7BA37A58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A3D-D38C-CACA-AF28-C99A8DE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5F44-A2FE-9550-3C27-0E91E02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84D-4F56-93B4-C24E-206703D7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08D7-5906-7948-90C2-EA5C8B8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E09-5E64-C59A-ACAF-95E31186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ED04-A107-3E4C-B0E2-6E352940321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49C-5A33-281A-46B5-212C63E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13D-8D56-682F-EA44-6305FE82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med.2021.78886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oi.org/10.3389/fimmu.2019.0287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i.org/10.3389/fmed.2021.78886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A9C1B-A7F3-EFC4-F0E7-C5A71448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688768" y="308759"/>
            <a:ext cx="2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4298868" y="1322909"/>
            <a:ext cx="71726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 is a deadly malignancy with a 5-yr survival rate of 11%.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efficacy of current chemotherapeutic combinations provided for the treatment of pancreatic cancer is unfortunately limited.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the advent of immunotherapy has revolutionized treatment for several solid tumors, it has yet to benefit most pancreatic cancer patients.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may be due to the extensive tumor microenvironment (TME) in pancreatic cancer, which includes abundant immune cells mostly with immune suppressive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Therefore, a stronger understanding of the causes of immunosuppression in this disease is urgently needed.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A205-6AC7-68DD-2421-C330D5F0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5" t="12613" r="29076" b="10909"/>
          <a:stretch/>
        </p:blipFill>
        <p:spPr>
          <a:xfrm>
            <a:off x="546262" y="1508167"/>
            <a:ext cx="3506059" cy="42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1382286"/>
            <a:ext cx="5316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(PDA), the most common type of pancreatic cancer, is almost invariably associated with oncogenic mutations in the KRAS gene.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Further, PDA is associated with inappropriate activation of embryonic signaling pathways that are normally quiescent in the adult pancreas, including Hedgehog, Notch, and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Genomic studies have also revealed consistent activation of core signaling pathways, including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signaling, in pancreatic cancer.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EA2BA-6E76-1331-EA3C-B4D88E7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68" y="1382286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F16BB-1C52-0F0F-F7BC-F66DE6683112}"/>
              </a:ext>
            </a:extLst>
          </p:cNvPr>
          <p:cNvSpPr txBox="1"/>
          <p:nvPr/>
        </p:nvSpPr>
        <p:spPr>
          <a:xfrm>
            <a:off x="7433953" y="6537366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4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  <a:hlinkClick r:id="rId3"/>
              </a:rPr>
              <a:t>https://doi.org/10.3389/fmed.2021.788869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important crucial biological functions, such as organ development, cell proliferation, differentiation, apoptosis, motility, and survival.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Canonical WNT signal-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activated by WNT ligands binding to a Frizzled (FZD)/LRP complex, resulting in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stabilization, cytoplasmic accumulation, and nuclear translocation.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nucleus,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binds to transcription factors of the T cell factor (TCF)/lymphoid enhancer factor (LEF) family to form a transcriptional activator complex .</a:t>
            </a:r>
          </a:p>
          <a:p>
            <a:pPr algn="just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been demonstrated that epithelial WNT signaling is critical for pancreatic cancer progression, metastasis, and chemoresistance.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8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8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8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https://doi.org/10.3389/fimmu.2019.02872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B5BB4-7CDC-B6E3-C95D-7309FFA2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94" y="790573"/>
            <a:ext cx="5757057" cy="4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signaling..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directly mediates immune evasion in melanoma.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the recruitment and function of myeloid-derived suppressor cells (MDSCs), natural killer (NK) cells, and regulatory T cells (Tregs).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also regulates the expression of several immune checkpoints.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6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6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https://doi.org/10.3389/fmed.2021.788869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7EB012-2A38-D66E-ECC7-48C315AC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24" y="870731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E270-055B-31FA-2EC6-E4EF362E3CD2}"/>
              </a:ext>
            </a:extLst>
          </p:cNvPr>
          <p:cNvSpPr txBox="1"/>
          <p:nvPr/>
        </p:nvSpPr>
        <p:spPr>
          <a:xfrm>
            <a:off x="393991" y="4528069"/>
            <a:ext cx="527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Despite the demonstrated importance of WNT signaling in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</a:t>
            </a:r>
            <a:r>
              <a:rPr lang="en-US" sz="1800" b="1" i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i="1">
                <a:solidFill>
                  <a:srgbClr val="C00000"/>
                </a:solidFill>
                <a:effectLst/>
                <a:latin typeface="AdvOT024b927e"/>
              </a:rPr>
              <a:t>PDAC), 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its potential role in the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tumor microenvironment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TME) has remained unexplored. </a:t>
            </a:r>
            <a:endParaRPr lang="en-US" b="1" i="1" dirty="0">
              <a:solidFill>
                <a:srgbClr val="C00000"/>
              </a:solidFill>
            </a:endParaRPr>
          </a:p>
          <a:p>
            <a:pPr algn="just"/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AC86F6-86B0-841A-2C23-C2D2C318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09" y="833617"/>
            <a:ext cx="8298460" cy="5808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D1290-937A-DA2F-A238-817DCC5E1FBC}"/>
              </a:ext>
            </a:extLst>
          </p:cNvPr>
          <p:cNvSpPr txBox="1"/>
          <p:nvPr/>
        </p:nvSpPr>
        <p:spPr>
          <a:xfrm>
            <a:off x="4655391" y="0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Design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F41C-7737-6736-8716-0C7102C299DC}"/>
              </a:ext>
            </a:extLst>
          </p:cNvPr>
          <p:cNvSpPr txBox="1"/>
          <p:nvPr/>
        </p:nvSpPr>
        <p:spPr>
          <a:xfrm>
            <a:off x="7192215" y="945489"/>
            <a:ext cx="45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PDAC = Pancreatic Ductal</a:t>
            </a:r>
          </a:p>
          <a:p>
            <a:r>
              <a:rPr lang="en-US" sz="1200" i="1" dirty="0"/>
              <a:t>              Adenocarcinoma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1C8C-1B94-98CC-B4C5-DA1C8D15EFC6}"/>
              </a:ext>
            </a:extLst>
          </p:cNvPr>
          <p:cNvSpPr txBox="1"/>
          <p:nvPr/>
        </p:nvSpPr>
        <p:spPr>
          <a:xfrm>
            <a:off x="7186622" y="1407154"/>
            <a:ext cx="45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PBMC = Human Peripheral</a:t>
            </a:r>
          </a:p>
          <a:p>
            <a:r>
              <a:rPr lang="en-US" sz="1200" i="1" dirty="0"/>
              <a:t>               Blood Mononuclear</a:t>
            </a:r>
          </a:p>
          <a:p>
            <a:r>
              <a:rPr lang="en-US" sz="1200" i="1" dirty="0"/>
              <a:t>               Cells</a:t>
            </a:r>
          </a:p>
        </p:txBody>
      </p:sp>
    </p:spTree>
    <p:extLst>
      <p:ext uri="{BB962C8B-B14F-4D97-AF65-F5344CB8AC3E}">
        <p14:creationId xmlns:p14="http://schemas.microsoft.com/office/powerpoint/2010/main" val="11272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429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AdvOT024b927e</vt:lpstr>
      <vt:lpstr>Arial</vt:lpstr>
      <vt:lpstr>Calibri</vt:lpstr>
      <vt:lpstr>Calibri Light</vt:lpstr>
      <vt:lpstr>MuseoSans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Mistri, Somen K</dc:creator>
  <cp:lastModifiedBy>Mistri, Somen K</cp:lastModifiedBy>
  <cp:revision>21</cp:revision>
  <dcterms:created xsi:type="dcterms:W3CDTF">2023-02-21T19:45:18Z</dcterms:created>
  <dcterms:modified xsi:type="dcterms:W3CDTF">2023-02-28T19:03:14Z</dcterms:modified>
</cp:coreProperties>
</file>