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765-667C-1A47-A1EB-FE5DBB90C912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B80E-F810-B14C-B647-E5478CBD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ed.2021.78886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i.org/10.3389/fimmu.2019.0287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i.org/10.3389/fmed.2021.78886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A9C1B-A7F3-EFC4-F0E7-C5A71448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688768" y="308759"/>
            <a:ext cx="2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4298868" y="1322909"/>
            <a:ext cx="71726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 is a deadly malignancy with a 5-yr survival rate of 11%.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efficacy of current chemotherapeutic combinations provided for the treatment of pancreatic cancer is unfortunately limited.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advent of immunotherapy has revolutionized treatment for several solid tumors, it has yet to benefit most pancreatic cancer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may be due to the extensive tumor microenvironment (TME) in pancreatic cancer, which includes abundant immune cells mostly with immune suppressive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Therefore, a stronger understanding of the causes of immunosuppression in this disease is urgently needed.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A205-6AC7-68DD-2421-C330D5F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5" t="12613" r="29076" b="10909"/>
          <a:stretch/>
        </p:blipFill>
        <p:spPr>
          <a:xfrm>
            <a:off x="546262" y="1508167"/>
            <a:ext cx="3506059" cy="42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1382286"/>
            <a:ext cx="5316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(PDA), the most common type of pancreatic cancer, is almost invariably associated with oncogenic mutations in the KRAS gene.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Further, PDA is associated with inappropriate activation of embryonic signaling pathways that are normally quiescent in the adult pancreas, including Hedgehog, Notch, and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Genomic studies have also revealed consistent activation of core signaling pathways, including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signaling, in pancreatic cancer.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EA2BA-6E76-1331-EA3C-B4D88E7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8" y="1382286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F16BB-1C52-0F0F-F7BC-F66DE6683112}"/>
              </a:ext>
            </a:extLst>
          </p:cNvPr>
          <p:cNvSpPr txBox="1"/>
          <p:nvPr/>
        </p:nvSpPr>
        <p:spPr>
          <a:xfrm>
            <a:off x="7433953" y="6537366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4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https://doi.org/10.3389/fmed.2021.788869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important crucial biological functions, such as organ development, cell proliferation, differentiation, apoptosis, motility, and survival.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Canonical WNT signal-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activated by WNT ligands binding to a Frizzled (FZD)/LRP complex, resulting in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stabilization, cytoplasmic accumulation, and nuclear translocation.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nucleus,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binds to transcription factors of the T cell factor (TCF)/lymphoid enhancer factor (LEF) family to form a transcriptional activator complex .</a:t>
            </a:r>
          </a:p>
          <a:p>
            <a:pPr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been demonstrated that epithelial WNT signaling is critical for pancreatic cancer progression, metastasis, and chemoresistance.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8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8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8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https://doi.org/10.3389/fimmu.2019.02872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B5BB4-7CDC-B6E3-C95D-7309FFA2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94" y="790573"/>
            <a:ext cx="5757057" cy="4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signaling..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directly mediates immune evasion in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the recruitment and function of myeloid-derived suppressor cells (MDSCs), natural killer (NK) cells, and regulatory T cells (Tregs).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also regulates the expression of several immune checkpoints.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6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6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https://doi.org/10.3389/fmed.2021.788869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EB012-2A38-D66E-ECC7-48C315AC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24" y="870731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E270-055B-31FA-2EC6-E4EF362E3CD2}"/>
              </a:ext>
            </a:extLst>
          </p:cNvPr>
          <p:cNvSpPr txBox="1"/>
          <p:nvPr/>
        </p:nvSpPr>
        <p:spPr>
          <a:xfrm>
            <a:off x="393991" y="4528069"/>
            <a:ext cx="527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Despite the demonstrated importance of WNT signaling in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</a:t>
            </a:r>
            <a:r>
              <a:rPr lang="en-US" sz="1800" b="1" i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i="1">
                <a:solidFill>
                  <a:srgbClr val="C00000"/>
                </a:solidFill>
                <a:effectLst/>
                <a:latin typeface="AdvOT024b927e"/>
              </a:rPr>
              <a:t>PDAC), 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its potential role in the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 microenvironment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TME) has remained unexplored. </a:t>
            </a:r>
            <a:endParaRPr lang="en-US" b="1" i="1" dirty="0">
              <a:solidFill>
                <a:srgbClr val="C00000"/>
              </a:solidFill>
            </a:endParaRPr>
          </a:p>
          <a:p>
            <a:pPr algn="just"/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C86F6-86B0-841A-2C23-C2D2C318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09" y="833617"/>
            <a:ext cx="8298460" cy="580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D1290-937A-DA2F-A238-817DCC5E1FBC}"/>
              </a:ext>
            </a:extLst>
          </p:cNvPr>
          <p:cNvSpPr txBox="1"/>
          <p:nvPr/>
        </p:nvSpPr>
        <p:spPr>
          <a:xfrm>
            <a:off x="4655391" y="0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F41C-7737-6736-8716-0C7102C299DC}"/>
              </a:ext>
            </a:extLst>
          </p:cNvPr>
          <p:cNvSpPr txBox="1"/>
          <p:nvPr/>
        </p:nvSpPr>
        <p:spPr>
          <a:xfrm>
            <a:off x="7192215" y="945489"/>
            <a:ext cx="45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PDAC = Pancreatic Ductal</a:t>
            </a:r>
          </a:p>
          <a:p>
            <a:r>
              <a:rPr lang="en-US" sz="1200" i="1" dirty="0"/>
              <a:t>              Adenocarcinoma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1C8C-1B94-98CC-B4C5-DA1C8D15EFC6}"/>
              </a:ext>
            </a:extLst>
          </p:cNvPr>
          <p:cNvSpPr txBox="1"/>
          <p:nvPr/>
        </p:nvSpPr>
        <p:spPr>
          <a:xfrm>
            <a:off x="7186622" y="1407154"/>
            <a:ext cx="45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PBMC = Human Peripheral</a:t>
            </a:r>
          </a:p>
          <a:p>
            <a:r>
              <a:rPr lang="en-US" sz="1200" i="1" dirty="0"/>
              <a:t>               Blood Mononuclear</a:t>
            </a:r>
          </a:p>
          <a:p>
            <a:r>
              <a:rPr lang="en-US" sz="1200" i="1" dirty="0"/>
              <a:t>               Cells</a:t>
            </a:r>
          </a:p>
        </p:txBody>
      </p:sp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429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AdvOT024b927e</vt:lpstr>
      <vt:lpstr>Arial</vt:lpstr>
      <vt:lpstr>Calibri</vt:lpstr>
      <vt:lpstr>Calibri Light</vt:lpstr>
      <vt:lpstr>MuseoSans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27</cp:revision>
  <dcterms:created xsi:type="dcterms:W3CDTF">2023-02-21T19:45:18Z</dcterms:created>
  <dcterms:modified xsi:type="dcterms:W3CDTF">2023-04-09T17:27:14Z</dcterms:modified>
</cp:coreProperties>
</file>