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95765-667C-1A47-A1EB-FE5DBB90C912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AB80E-F810-B14C-B647-E5478CBDC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0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1956A-EAFA-ED4D-A256-047278A79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6E1-615E-533A-51BB-BD860DE0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4F65-3FC1-0B11-DDC1-08B5C425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061F-5240-92E5-0391-9FDDD58C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913A-69C9-2A63-237A-D9C05E5A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B4F-3AFB-60B7-9AC6-E85CAB0B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428-9940-C025-5592-7023CFA2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E9B-547A-A2A2-40CF-94ABD98A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BC71-985F-0165-8F9B-9185CA44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5D01-6ADE-4045-0CF4-8CA5043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66CD-704B-F1A5-AF74-269E22E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5FC8B-671B-30D9-AA77-35638A1F8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050D-F5C7-EC31-ADC0-DAC4B2AD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B939-8D65-46D8-B6AE-CB99491F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D1AA-A66A-6FF4-2118-780C018D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084D-99EA-DFFD-8BC6-D9F4F98B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6F7-A3B6-F3D4-9769-316EAD7D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5C0D-9578-5990-D892-3FDA853F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51A8-615B-3C49-4F67-FCDEFCA1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BB93-037B-D548-0ED5-57DDA0BF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E7C-A2A6-15A7-0E68-2F395671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5F92-B00E-1A76-D564-58E94C6B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C7177-C7BB-EE7C-7CB1-19EEDDA9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1CD-3AF2-5264-0DFF-6576E4CF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8496-B314-CF68-87B3-E779137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06-1C83-10A7-C070-5B99821D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60B-8C51-85A1-2B0D-DB791386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1900-A3B8-BC82-5BDB-EB2E37A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1469-4EE7-C424-AB13-9AB5B780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483F-6BCD-D062-575F-74CDE27E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C29E-E959-AAF6-A04B-29C12900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DA03E-2DC6-B2C7-D06B-676DEEE6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60EE-A60A-B857-830B-D0A63C8D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2B53-AF2E-0A6E-7B7D-3A91A00B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882-1A1A-EC39-D1C3-AE73F6B3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2EBB-5EE3-0193-AB04-18C9FCD56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556F-571E-AF92-5119-3964B5C0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D1544-B5FE-FA64-FC7A-DB28588D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E0161-02AE-A54A-64DB-EEB72596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67296-EF70-0E71-619B-FD77D890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17D3-7F72-BB59-DA15-3F054972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94150-D0B6-6B4F-1858-B1F78D9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14BC-B7A3-CD19-775B-1C06E6C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2A5E5-17FE-7676-B92B-9AD5588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B593E-1662-AB20-2F23-5186F8B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81BE3-BC41-8192-C9E0-A114A740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3B6-1852-A525-1AB6-96E2634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2128-2F02-64A5-8388-C3B1907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28F0-BC9E-E88E-2681-3355355A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D07DC-3043-AC52-61BC-F13F0A3A2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FDDD5-F8AC-4EE4-6E38-2C229F51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2C38B-A0E8-1932-C8F3-9360BD66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55F1-3C80-1848-0A1C-1A32714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E4-0F24-CC0E-3316-3DF07B25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50A2-7BB0-3A26-9BC6-648BD772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04FE-94C2-F730-F945-EA537CB85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2D3C-5231-5ECD-39E3-7BA37A58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2AA3D-D38C-CACA-AF28-C99A8DE0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5F44-A2FE-9550-3C27-0E91E02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84D-4F56-93B4-C24E-206703D7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08D7-5906-7948-90C2-EA5C8B84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7E09-5E64-C59A-ACAF-95E31186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ED04-A107-3E4C-B0E2-6E352940321D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49C-5A33-281A-46B5-212C63E92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013D-8D56-682F-EA44-6305FE82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B42E-EFE0-5840-B225-D0CA217C3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med.2021.78886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oi.org/10.3389/fimmu.2019.0287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i.org/10.3389/fmed.2021.788869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BA9C1B-A7F3-EFC4-F0E7-C5A71448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6" y="643467"/>
            <a:ext cx="905864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688768" y="308759"/>
            <a:ext cx="279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4298868" y="1322909"/>
            <a:ext cx="71726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cancer is a deadly malignancy with a 5-yr survival rate of 11%.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efficacy of current chemotherapeutic combinations provided for the treatment of pancreatic cancer is unfortunately limited.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the advent of immunotherapy has revolutionized treatment for several solid tumors, it has yet to benefit most pancreatic cancer patients.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may be due to the extensive tumor microenvironment (TME) in pancreatic cancer, which includes abundant immune cells mostly with immune suppressive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Therefore, a stronger understanding of the causes of immunosuppression in this disease is urgently needed. 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A205-6AC7-68DD-2421-C330D5F0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5" t="12613" r="29076" b="10909"/>
          <a:stretch/>
        </p:blipFill>
        <p:spPr>
          <a:xfrm>
            <a:off x="546262" y="1508167"/>
            <a:ext cx="3506059" cy="42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9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1382286"/>
            <a:ext cx="5316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(PDA), the most common type of pancreatic cancer, is almost invariably associated with oncogenic mutations in the KRAS gene. 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Further, PDA is associated with inappropriate activation of embryonic signaling pathways that are normally quiescent in the adult pancreas, including Hedgehog, Notch, and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Genomic studies have also revealed consistent activation of core signaling pathways, including </a:t>
            </a:r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signaling, in pancreatic cancer.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EA2BA-6E76-1331-EA3C-B4D88E74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68" y="1382286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F16BB-1C52-0F0F-F7BC-F66DE6683112}"/>
              </a:ext>
            </a:extLst>
          </p:cNvPr>
          <p:cNvSpPr txBox="1"/>
          <p:nvPr/>
        </p:nvSpPr>
        <p:spPr>
          <a:xfrm>
            <a:off x="7433953" y="6537366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4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400" b="0" i="0" u="none" strike="noStrike" dirty="0">
                <a:solidFill>
                  <a:srgbClr val="282828"/>
                </a:solidFill>
                <a:effectLst/>
                <a:latin typeface="MuseoSans"/>
                <a:hlinkClick r:id="rId3"/>
              </a:rPr>
              <a:t>https://doi.org/10.3389/fmed.2021.788869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important crucial biological functions, such as organ development, cell proliferation, differentiation, apoptosis, motility, and survival.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Canonical WNT signal- </a:t>
            </a:r>
            <a:r>
              <a:rPr lang="en-US" sz="19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activated by WNT ligands binding to a Frizzled (FZD)/LRP complex, resulting in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stabilization, cytoplasmic accumulation, and nuclear translocation.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nucleus, </a:t>
            </a:r>
            <a:r>
              <a:rPr lang="el-GR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β-</a:t>
            </a: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catenin binds to transcription factors of the T cell factor (TCF)/lymphoid enhancer factor (LEF) family to form a transcriptional activator complex .</a:t>
            </a:r>
          </a:p>
          <a:p>
            <a:pPr algn="just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been demonstrated that epithelial WNT signaling is critical for pancreatic cancer progression, metastasis, and chemoresistance. 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8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8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8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</a:t>
            </a:r>
            <a:r>
              <a:rPr lang="en-US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https://doi.org/10.3389/fimmu.2019.02872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B5BB4-7CDC-B6E3-C95D-7309FFA2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94" y="790573"/>
            <a:ext cx="5757057" cy="428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3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4071-F9FA-E615-E4F3-3E440D3DB041}"/>
              </a:ext>
            </a:extLst>
          </p:cNvPr>
          <p:cNvSpPr txBox="1"/>
          <p:nvPr/>
        </p:nvSpPr>
        <p:spPr>
          <a:xfrm>
            <a:off x="346149" y="320634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signaling..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97D17-A89E-B891-8501-8925995165E4}"/>
              </a:ext>
            </a:extLst>
          </p:cNvPr>
          <p:cNvSpPr txBox="1"/>
          <p:nvPr/>
        </p:nvSpPr>
        <p:spPr>
          <a:xfrm>
            <a:off x="346149" y="870731"/>
            <a:ext cx="5316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directly mediates immune evasion in melanoma.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regulates the recruitment and function of myeloid-derived suppressor cells (MDSCs), natural killer (NK) cells, and regulatory T cells (Tregs).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WNT signaling also regulates the expression of several immune checkpoints.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3D32-4BAA-40B7-0B42-4A630A47577B}"/>
              </a:ext>
            </a:extLst>
          </p:cNvPr>
          <p:cNvSpPr txBox="1"/>
          <p:nvPr/>
        </p:nvSpPr>
        <p:spPr>
          <a:xfrm>
            <a:off x="6267203" y="5783491"/>
            <a:ext cx="60979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sz="1600" b="1" i="1" u="none" strike="noStrike" dirty="0">
                <a:solidFill>
                  <a:srgbClr val="24292F"/>
                </a:solidFill>
                <a:effectLst/>
                <a:latin typeface="-apple-system"/>
              </a:rPr>
              <a:t>Image credit:</a:t>
            </a:r>
            <a:r>
              <a:rPr lang="en-US" sz="1600" b="0" i="1" u="none" strike="noStrike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  </a:t>
            </a:r>
            <a:r>
              <a:rPr lang="en-US" sz="1600" b="0" i="0" u="none" strike="noStrike" dirty="0">
                <a:solidFill>
                  <a:srgbClr val="282828"/>
                </a:solidFill>
                <a:effectLst/>
                <a:latin typeface="MuseoSans"/>
                <a:hlinkClick r:id="rId2"/>
              </a:rPr>
              <a:t>https://doi.org/10.3389/fmed.2021.788869</a:t>
            </a: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7EB012-2A38-D66E-ECC7-48C315AC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524" y="870731"/>
            <a:ext cx="6523476" cy="43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AE270-055B-31FA-2EC6-E4EF362E3CD2}"/>
              </a:ext>
            </a:extLst>
          </p:cNvPr>
          <p:cNvSpPr txBox="1"/>
          <p:nvPr/>
        </p:nvSpPr>
        <p:spPr>
          <a:xfrm>
            <a:off x="393991" y="4528069"/>
            <a:ext cx="5271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Despite the demonstrated importance of WNT signaling in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Pancreatic ductal adenocarcinoma </a:t>
            </a:r>
            <a:r>
              <a:rPr lang="en-US" sz="1800" b="1" i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1" i="1">
                <a:solidFill>
                  <a:srgbClr val="C00000"/>
                </a:solidFill>
                <a:effectLst/>
                <a:latin typeface="AdvOT024b927e"/>
              </a:rPr>
              <a:t>PDAC), 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its potential role in the 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tumor microenvironment (</a:t>
            </a:r>
            <a:r>
              <a:rPr lang="en-US" sz="1800" b="1" i="1" dirty="0">
                <a:solidFill>
                  <a:srgbClr val="C00000"/>
                </a:solidFill>
                <a:effectLst/>
                <a:latin typeface="AdvOT024b927e"/>
              </a:rPr>
              <a:t>TME) has remained unexplored. </a:t>
            </a:r>
            <a:endParaRPr lang="en-US" b="1" i="1" dirty="0">
              <a:solidFill>
                <a:srgbClr val="C00000"/>
              </a:solidFill>
            </a:endParaRPr>
          </a:p>
          <a:p>
            <a:pPr algn="just"/>
            <a:endParaRPr 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AC86F6-86B0-841A-2C23-C2D2C318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09" y="833617"/>
            <a:ext cx="8298460" cy="5808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D1290-937A-DA2F-A238-817DCC5E1FBC}"/>
              </a:ext>
            </a:extLst>
          </p:cNvPr>
          <p:cNvSpPr txBox="1"/>
          <p:nvPr/>
        </p:nvSpPr>
        <p:spPr>
          <a:xfrm>
            <a:off x="4655391" y="0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Experimental Design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BF41C-7737-6736-8716-0C7102C299DC}"/>
              </a:ext>
            </a:extLst>
          </p:cNvPr>
          <p:cNvSpPr txBox="1"/>
          <p:nvPr/>
        </p:nvSpPr>
        <p:spPr>
          <a:xfrm>
            <a:off x="7192215" y="945489"/>
            <a:ext cx="45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PDAC = Pancreatic Ductal</a:t>
            </a:r>
          </a:p>
          <a:p>
            <a:r>
              <a:rPr lang="en-US" sz="1200" i="1" dirty="0"/>
              <a:t>              Adenocarcinoma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21C8C-1B94-98CC-B4C5-DA1C8D15EFC6}"/>
              </a:ext>
            </a:extLst>
          </p:cNvPr>
          <p:cNvSpPr txBox="1"/>
          <p:nvPr/>
        </p:nvSpPr>
        <p:spPr>
          <a:xfrm>
            <a:off x="7186622" y="1407154"/>
            <a:ext cx="45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PBMC = Human Peripheral</a:t>
            </a:r>
          </a:p>
          <a:p>
            <a:r>
              <a:rPr lang="en-US" sz="1200" i="1" dirty="0"/>
              <a:t>               Blood Mononuclear</a:t>
            </a:r>
          </a:p>
          <a:p>
            <a:r>
              <a:rPr lang="en-US" sz="1200" i="1" dirty="0"/>
              <a:t>               Cells</a:t>
            </a:r>
          </a:p>
        </p:txBody>
      </p:sp>
    </p:spTree>
    <p:extLst>
      <p:ext uri="{BB962C8B-B14F-4D97-AF65-F5344CB8AC3E}">
        <p14:creationId xmlns:p14="http://schemas.microsoft.com/office/powerpoint/2010/main" val="11272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965D0-3ED5-D560-CA9F-23AFC91F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" y="369332"/>
            <a:ext cx="11216910" cy="273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90F55E-080B-FBF1-7D8C-3A095DB049DD}"/>
              </a:ext>
            </a:extLst>
          </p:cNvPr>
          <p:cNvSpPr txBox="1"/>
          <p:nvPr/>
        </p:nvSpPr>
        <p:spPr>
          <a:xfrm>
            <a:off x="189186" y="0"/>
            <a:ext cx="232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Supplemental figures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CE186-4A37-0978-CEC7-66F9CEB63E7F}"/>
              </a:ext>
            </a:extLst>
          </p:cNvPr>
          <p:cNvSpPr txBox="1"/>
          <p:nvPr/>
        </p:nvSpPr>
        <p:spPr>
          <a:xfrm>
            <a:off x="325821" y="3107318"/>
            <a:ext cx="591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recreate this for 4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B559-31A6-7E7C-8258-D9CA6215D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1" y="3717409"/>
            <a:ext cx="7772400" cy="2497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8CF4F-A044-5340-3478-DB14A46A65BB}"/>
              </a:ext>
            </a:extLst>
          </p:cNvPr>
          <p:cNvSpPr txBox="1"/>
          <p:nvPr/>
        </p:nvSpPr>
        <p:spPr>
          <a:xfrm>
            <a:off x="8508126" y="4642856"/>
            <a:ext cx="2590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going to recreate this for 4 samples</a:t>
            </a:r>
          </a:p>
        </p:txBody>
      </p:sp>
    </p:spTree>
    <p:extLst>
      <p:ext uri="{BB962C8B-B14F-4D97-AF65-F5344CB8AC3E}">
        <p14:creationId xmlns:p14="http://schemas.microsoft.com/office/powerpoint/2010/main" val="7394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8D2EC3-FDD3-8859-F7DA-7F83884D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2" y="4681542"/>
            <a:ext cx="2640200" cy="1519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5B0B23-DD47-67A8-039E-B7554035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1" y="450347"/>
            <a:ext cx="4480560" cy="2490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2AAC69-C71A-1D85-A0D0-FC2E53C41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102" y="5580195"/>
            <a:ext cx="8527898" cy="11240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780B99-0E8B-ACBF-FD13-4332B2730E21}"/>
              </a:ext>
            </a:extLst>
          </p:cNvPr>
          <p:cNvSpPr txBox="1"/>
          <p:nvPr/>
        </p:nvSpPr>
        <p:spPr>
          <a:xfrm>
            <a:off x="0" y="-11318"/>
            <a:ext cx="708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it works: From cells to sequencing-ready libraries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C9206A-466D-45A7-65C4-613A809B5D17}"/>
              </a:ext>
            </a:extLst>
          </p:cNvPr>
          <p:cNvGrpSpPr/>
          <p:nvPr/>
        </p:nvGrpSpPr>
        <p:grpSpPr>
          <a:xfrm>
            <a:off x="994609" y="2565944"/>
            <a:ext cx="4580987" cy="2711848"/>
            <a:chOff x="994609" y="2565944"/>
            <a:chExt cx="4580987" cy="27118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CB59DA-1846-87B9-C8A0-D51A1156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8066" y="3086249"/>
              <a:ext cx="3417530" cy="148172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EC5BC4-9E43-17ED-6269-4C83E62D21E5}"/>
                </a:ext>
              </a:extLst>
            </p:cNvPr>
            <p:cNvCxnSpPr/>
            <p:nvPr/>
          </p:nvCxnSpPr>
          <p:spPr>
            <a:xfrm flipV="1">
              <a:off x="3057089" y="4640902"/>
              <a:ext cx="786988" cy="636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B4BDEB-DE73-1852-1375-44C2AE9B49BD}"/>
                </a:ext>
              </a:extLst>
            </p:cNvPr>
            <p:cNvCxnSpPr>
              <a:cxnSpLocks/>
            </p:cNvCxnSpPr>
            <p:nvPr/>
          </p:nvCxnSpPr>
          <p:spPr>
            <a:xfrm>
              <a:off x="994609" y="2565944"/>
              <a:ext cx="1078031" cy="11424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FCDAF4-EE44-7A7D-D86B-4D2228BE7E68}"/>
              </a:ext>
            </a:extLst>
          </p:cNvPr>
          <p:cNvGrpSpPr/>
          <p:nvPr/>
        </p:nvGrpSpPr>
        <p:grpSpPr>
          <a:xfrm>
            <a:off x="5774940" y="491101"/>
            <a:ext cx="6051449" cy="2646071"/>
            <a:chOff x="5774940" y="491101"/>
            <a:chExt cx="6051449" cy="26460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848306-6E60-558F-3827-A194DAE3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41970" y="491101"/>
              <a:ext cx="5084419" cy="2488626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751549-F17F-25E7-6948-FD869E591083}"/>
                </a:ext>
              </a:extLst>
            </p:cNvPr>
            <p:cNvCxnSpPr/>
            <p:nvPr/>
          </p:nvCxnSpPr>
          <p:spPr>
            <a:xfrm flipV="1">
              <a:off x="5774940" y="2500282"/>
              <a:ext cx="786988" cy="636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F09A84-03CF-AABF-CA72-2756122E841A}"/>
              </a:ext>
            </a:extLst>
          </p:cNvPr>
          <p:cNvGrpSpPr/>
          <p:nvPr/>
        </p:nvGrpSpPr>
        <p:grpSpPr>
          <a:xfrm>
            <a:off x="7940642" y="2998581"/>
            <a:ext cx="2528896" cy="2442741"/>
            <a:chOff x="7940642" y="2998581"/>
            <a:chExt cx="2528896" cy="244274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BFDA14-5FDF-432F-0778-A62D05A8E301}"/>
                </a:ext>
              </a:extLst>
            </p:cNvPr>
            <p:cNvGrpSpPr/>
            <p:nvPr/>
          </p:nvGrpSpPr>
          <p:grpSpPr>
            <a:xfrm>
              <a:off x="7940642" y="3443804"/>
              <a:ext cx="2528896" cy="1997518"/>
              <a:chOff x="7575884" y="3008985"/>
              <a:chExt cx="2717683" cy="23094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0E4E093-9A12-B7ED-DF54-39C9729B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5884" y="3008985"/>
                <a:ext cx="1015502" cy="230944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A3A7E00-8C11-B647-8A26-43EEAA502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1386" y="3008985"/>
                <a:ext cx="1702181" cy="2309447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6D625C-3A38-6843-DF17-9D3BD944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13121" y="2998581"/>
              <a:ext cx="0" cy="4192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4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459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AdvOT024b927e</vt:lpstr>
      <vt:lpstr>Arial</vt:lpstr>
      <vt:lpstr>Calibri</vt:lpstr>
      <vt:lpstr>Calibri Light</vt:lpstr>
      <vt:lpstr>MuseoSans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Mistri, Somen K</dc:creator>
  <cp:lastModifiedBy>Mistri, Somen K</cp:lastModifiedBy>
  <cp:revision>26</cp:revision>
  <dcterms:created xsi:type="dcterms:W3CDTF">2023-02-21T19:45:18Z</dcterms:created>
  <dcterms:modified xsi:type="dcterms:W3CDTF">2023-03-08T17:35:47Z</dcterms:modified>
</cp:coreProperties>
</file>