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7329A-B1D8-44FF-A817-9B1C3F13F71E}" v="12" dt="2024-05-13T12:00:47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ay Murphie" userId="6b662d02-1011-482f-bad7-9accebcd39e7" providerId="ADAL" clId="{9A67329A-B1D8-44FF-A817-9B1C3F13F71E}"/>
    <pc:docChg chg="undo custSel modSld sldOrd">
      <pc:chgData name="Hesay Murphie" userId="6b662d02-1011-482f-bad7-9accebcd39e7" providerId="ADAL" clId="{9A67329A-B1D8-44FF-A817-9B1C3F13F71E}" dt="2024-05-13T12:01:06.643" v="54"/>
      <pc:docMkLst>
        <pc:docMk/>
      </pc:docMkLst>
      <pc:sldChg chg="modSp mod">
        <pc:chgData name="Hesay Murphie" userId="6b662d02-1011-482f-bad7-9accebcd39e7" providerId="ADAL" clId="{9A67329A-B1D8-44FF-A817-9B1C3F13F71E}" dt="2024-05-13T11:54:22.483" v="36" actId="27636"/>
        <pc:sldMkLst>
          <pc:docMk/>
          <pc:sldMk cId="0" sldId="256"/>
        </pc:sldMkLst>
        <pc:spChg chg="mod">
          <ac:chgData name="Hesay Murphie" userId="6b662d02-1011-482f-bad7-9accebcd39e7" providerId="ADAL" clId="{9A67329A-B1D8-44FF-A817-9B1C3F13F71E}" dt="2024-05-13T11:54:22.483" v="36" actId="27636"/>
          <ac:spMkLst>
            <pc:docMk/>
            <pc:sldMk cId="0" sldId="256"/>
            <ac:spMk id="148" creationId="{00000000-0000-0000-0000-000000000000}"/>
          </ac:spMkLst>
        </pc:spChg>
      </pc:sldChg>
      <pc:sldChg chg="modSp mod modAnim">
        <pc:chgData name="Hesay Murphie" userId="6b662d02-1011-482f-bad7-9accebcd39e7" providerId="ADAL" clId="{9A67329A-B1D8-44FF-A817-9B1C3F13F71E}" dt="2024-05-13T11:54:34.313" v="37" actId="20577"/>
        <pc:sldMkLst>
          <pc:docMk/>
          <pc:sldMk cId="0" sldId="257"/>
        </pc:sldMkLst>
        <pc:spChg chg="mod">
          <ac:chgData name="Hesay Murphie" userId="6b662d02-1011-482f-bad7-9accebcd39e7" providerId="ADAL" clId="{9A67329A-B1D8-44FF-A817-9B1C3F13F71E}" dt="2024-05-13T11:54:34.313" v="37" actId="20577"/>
          <ac:spMkLst>
            <pc:docMk/>
            <pc:sldMk cId="0" sldId="257"/>
            <ac:spMk id="154" creationId="{00000000-0000-0000-0000-000000000000}"/>
          </ac:spMkLst>
        </pc:spChg>
      </pc:sldChg>
      <pc:sldChg chg="modSp mod modAnim">
        <pc:chgData name="Hesay Murphie" userId="6b662d02-1011-482f-bad7-9accebcd39e7" providerId="ADAL" clId="{9A67329A-B1D8-44FF-A817-9B1C3F13F71E}" dt="2024-05-13T11:55:27.860" v="39"/>
        <pc:sldMkLst>
          <pc:docMk/>
          <pc:sldMk cId="0" sldId="258"/>
        </pc:sldMkLst>
        <pc:spChg chg="mod">
          <ac:chgData name="Hesay Murphie" userId="6b662d02-1011-482f-bad7-9accebcd39e7" providerId="ADAL" clId="{9A67329A-B1D8-44FF-A817-9B1C3F13F71E}" dt="2024-05-13T11:54:21.993" v="33" actId="20577"/>
          <ac:spMkLst>
            <pc:docMk/>
            <pc:sldMk cId="0" sldId="258"/>
            <ac:spMk id="160" creationId="{00000000-0000-0000-0000-000000000000}"/>
          </ac:spMkLst>
        </pc:spChg>
      </pc:sldChg>
      <pc:sldChg chg="modSp mod">
        <pc:chgData name="Hesay Murphie" userId="6b662d02-1011-482f-bad7-9accebcd39e7" providerId="ADAL" clId="{9A67329A-B1D8-44FF-A817-9B1C3F13F71E}" dt="2024-05-13T11:55:58.807" v="41" actId="5793"/>
        <pc:sldMkLst>
          <pc:docMk/>
          <pc:sldMk cId="0" sldId="260"/>
        </pc:sldMkLst>
        <pc:spChg chg="mod">
          <ac:chgData name="Hesay Murphie" userId="6b662d02-1011-482f-bad7-9accebcd39e7" providerId="ADAL" clId="{9A67329A-B1D8-44FF-A817-9B1C3F13F71E}" dt="2024-05-13T11:55:58.807" v="41" actId="5793"/>
          <ac:spMkLst>
            <pc:docMk/>
            <pc:sldMk cId="0" sldId="260"/>
            <ac:spMk id="171" creationId="{00000000-0000-0000-0000-000000000000}"/>
          </ac:spMkLst>
        </pc:spChg>
      </pc:sldChg>
      <pc:sldChg chg="modSp mod">
        <pc:chgData name="Hesay Murphie" userId="6b662d02-1011-482f-bad7-9accebcd39e7" providerId="ADAL" clId="{9A67329A-B1D8-44FF-A817-9B1C3F13F71E}" dt="2024-05-13T11:56:40.491" v="43" actId="27636"/>
        <pc:sldMkLst>
          <pc:docMk/>
          <pc:sldMk cId="0" sldId="261"/>
        </pc:sldMkLst>
        <pc:spChg chg="mod">
          <ac:chgData name="Hesay Murphie" userId="6b662d02-1011-482f-bad7-9accebcd39e7" providerId="ADAL" clId="{9A67329A-B1D8-44FF-A817-9B1C3F13F71E}" dt="2024-05-13T11:56:40.491" v="43" actId="27636"/>
          <ac:spMkLst>
            <pc:docMk/>
            <pc:sldMk cId="0" sldId="261"/>
            <ac:spMk id="177" creationId="{00000000-0000-0000-0000-000000000000}"/>
          </ac:spMkLst>
        </pc:spChg>
      </pc:sldChg>
      <pc:sldChg chg="ord modNotes">
        <pc:chgData name="Hesay Murphie" userId="6b662d02-1011-482f-bad7-9accebcd39e7" providerId="ADAL" clId="{9A67329A-B1D8-44FF-A817-9B1C3F13F71E}" dt="2024-05-13T12:01:06.643" v="54"/>
        <pc:sldMkLst>
          <pc:docMk/>
          <pc:sldMk cId="0" sldId="264"/>
        </pc:sldMkLst>
      </pc:sldChg>
      <pc:sldChg chg="modSp mod ord modAnim">
        <pc:chgData name="Hesay Murphie" userId="6b662d02-1011-482f-bad7-9accebcd39e7" providerId="ADAL" clId="{9A67329A-B1D8-44FF-A817-9B1C3F13F71E}" dt="2024-05-13T12:00:47.981" v="52"/>
        <pc:sldMkLst>
          <pc:docMk/>
          <pc:sldMk cId="0" sldId="265"/>
        </pc:sldMkLst>
        <pc:spChg chg="mod">
          <ac:chgData name="Hesay Murphie" userId="6b662d02-1011-482f-bad7-9accebcd39e7" providerId="ADAL" clId="{9A67329A-B1D8-44FF-A817-9B1C3F13F71E}" dt="2024-05-13T11:59:34.475" v="46" actId="27636"/>
          <ac:spMkLst>
            <pc:docMk/>
            <pc:sldMk cId="0" sldId="265"/>
            <ac:spMk id="190" creationId="{00000000-0000-0000-0000-000000000000}"/>
          </ac:spMkLst>
        </pc:spChg>
      </pc:sldChg>
      <pc:sldChg chg="ord">
        <pc:chgData name="Hesay Murphie" userId="6b662d02-1011-482f-bad7-9accebcd39e7" providerId="ADAL" clId="{9A67329A-B1D8-44FF-A817-9B1C3F13F71E}" dt="2024-05-13T11:59:42.409" v="48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f466caa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d2f466caa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2f466caa1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2f466caa1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f466cb15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f466cb15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f466caa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d2f466caa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f466cb15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d2f466cb15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1614bc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1614bc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1614bc9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31614bc9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f466cb1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f466cb1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f466caa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d2f466caa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f466caa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2f466caa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f466cb1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2f466cb1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2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3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460237" y="548640"/>
            <a:ext cx="5009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9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12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59" y="4430268"/>
            <a:ext cx="7589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6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6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44" y="103375"/>
            <a:ext cx="8764245" cy="460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47099" y="10337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GB" b="1"/>
            </a:br>
            <a:br>
              <a:rPr lang="en-GB" b="1"/>
            </a:br>
            <a:br>
              <a:rPr lang="en-GB" b="1"/>
            </a:br>
            <a:r>
              <a:rPr lang="en-GB" b="1"/>
              <a:t>Starter: What’s the Difference?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Char char=" "/>
            </a:pPr>
            <a:br>
              <a:rPr lang="en-GB"/>
            </a:br>
            <a:r>
              <a:rPr lang="en-GB" sz="4000"/>
              <a:t>1. Concentrated vs. Dilute?</a:t>
            </a:r>
            <a:endParaRPr sz="400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4000"/>
              <a:t>2. Strong vs. Weak?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4000"/>
              <a:t>3. Concentrated vs. strong?</a:t>
            </a:r>
            <a:endParaRPr/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40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4000"/>
              <a:t>Draw diagrams if you like…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40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Conductivity of Salts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535775" y="1384300"/>
            <a:ext cx="8159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GB"/>
              <a:t>Conductivity requires the presence of </a:t>
            </a:r>
            <a:r>
              <a:rPr lang="en-GB" b="1"/>
              <a:t>mobile charged particles</a:t>
            </a:r>
            <a:r>
              <a:rPr lang="en-GB"/>
              <a:t> (in this case ions).</a:t>
            </a:r>
            <a:endParaRPr/>
          </a:p>
          <a:p>
            <a:pPr marL="91440" lvl="0" indent="-1270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GB"/>
              <a:t>Salts fully split into their ions, so they will have a high conductivity, whether they are acidic, basic or neutral.</a:t>
            </a:r>
            <a:endParaRPr/>
          </a:p>
          <a:p>
            <a:pPr marL="91440" lvl="0" indent="-114300" algn="ctr" rtl="0"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GB" sz="2142" b="1"/>
              <a:t>Rank the following compounds in terms of pH and conductivity of the following salts (use chemical equations to help you)</a:t>
            </a:r>
            <a:endParaRPr sz="2142" b="1"/>
          </a:p>
          <a:p>
            <a:pPr marL="91440" lvl="0" indent="-114300" algn="ctr" rtl="0"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GB" sz="2142" b="1"/>
              <a:t>CH</a:t>
            </a:r>
            <a:r>
              <a:rPr lang="en-GB" sz="2142" b="1" baseline="-25000"/>
              <a:t>3</a:t>
            </a:r>
            <a:r>
              <a:rPr lang="en-GB" sz="2142" b="1"/>
              <a:t>COONa,  (CH</a:t>
            </a:r>
            <a:r>
              <a:rPr lang="en-GB" sz="2142" b="1" baseline="-25000"/>
              <a:t>3</a:t>
            </a:r>
            <a:r>
              <a:rPr lang="en-GB" sz="2142" b="1"/>
              <a:t>COO)</a:t>
            </a:r>
            <a:r>
              <a:rPr lang="en-GB" sz="2142" b="1" baseline="-25000"/>
              <a:t>2</a:t>
            </a:r>
            <a:r>
              <a:rPr lang="en-GB" sz="2142" b="1"/>
              <a:t>Mg,  CH</a:t>
            </a:r>
            <a:r>
              <a:rPr lang="en-GB" sz="2142" b="1" baseline="-25000"/>
              <a:t>3</a:t>
            </a:r>
            <a:r>
              <a:rPr lang="en-GB" sz="2142" b="1"/>
              <a:t>COOH, HCl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50" y="1775750"/>
            <a:ext cx="8051301" cy="11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GB"/>
              <a:t>Conductivity of Strong and Weak Acids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34290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Conductivity requires the presence of </a:t>
            </a:r>
            <a:r>
              <a:rPr lang="en-GB" b="1" dirty="0"/>
              <a:t>mobile charged particles</a:t>
            </a:r>
            <a:r>
              <a:rPr lang="en-GB" dirty="0"/>
              <a:t> (in this case ions).</a:t>
            </a:r>
            <a:endParaRPr dirty="0"/>
          </a:p>
          <a:p>
            <a:pPr marL="342900">
              <a:spcBef>
                <a:spcPts val="14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Since strong acids </a:t>
            </a:r>
            <a:r>
              <a:rPr lang="en-GB" b="1" dirty="0"/>
              <a:t>fully dissociate </a:t>
            </a:r>
            <a:r>
              <a:rPr lang="en-GB" dirty="0"/>
              <a:t>or </a:t>
            </a:r>
            <a:r>
              <a:rPr lang="en-GB" b="1" dirty="0"/>
              <a:t>fully ionise</a:t>
            </a:r>
            <a:r>
              <a:rPr lang="en-GB" dirty="0"/>
              <a:t> then it will have far MORE ions than a weak acid of the same concentration</a:t>
            </a:r>
            <a:endParaRPr dirty="0"/>
          </a:p>
          <a:p>
            <a:pPr marL="342900">
              <a:spcBef>
                <a:spcPts val="14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Strong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acids create solutions with </a:t>
            </a:r>
            <a:r>
              <a:rPr lang="en-GB" b="1" dirty="0">
                <a:solidFill>
                  <a:srgbClr val="FF0000"/>
                </a:solidFill>
              </a:rPr>
              <a:t>good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electrical conductivity as the acid has fully dissociated and there is a high concentration of ions in solution.</a:t>
            </a:r>
            <a:endParaRPr dirty="0"/>
          </a:p>
          <a:p>
            <a:pPr marL="342900">
              <a:spcBef>
                <a:spcPts val="1400"/>
              </a:spcBef>
              <a:buSzPts val="2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9900"/>
                </a:solidFill>
              </a:rPr>
              <a:t>Weak </a:t>
            </a:r>
            <a:r>
              <a:rPr lang="en-GB" dirty="0"/>
              <a:t>acids create solutions with</a:t>
            </a:r>
            <a:r>
              <a:rPr lang="en-GB" dirty="0">
                <a:solidFill>
                  <a:srgbClr val="FF9900"/>
                </a:solidFill>
              </a:rPr>
              <a:t> </a:t>
            </a:r>
            <a:r>
              <a:rPr lang="en-GB" b="1" dirty="0">
                <a:solidFill>
                  <a:srgbClr val="FF9900"/>
                </a:solidFill>
              </a:rPr>
              <a:t>poor </a:t>
            </a:r>
            <a:r>
              <a:rPr lang="en-GB" dirty="0">
                <a:solidFill>
                  <a:schemeClr val="dk1"/>
                </a:solidFill>
              </a:rPr>
              <a:t>electrical </a:t>
            </a:r>
            <a:r>
              <a:rPr lang="en-GB" dirty="0"/>
              <a:t>conductivity because there is a low concentration of ions in solution.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GB"/>
              <a:t>Conductivity of Strong and Weak Bases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Conductivity requires the presence of </a:t>
            </a:r>
            <a:r>
              <a:rPr lang="en-GB" b="1" dirty="0"/>
              <a:t>mobile charged particles</a:t>
            </a:r>
            <a:r>
              <a:rPr lang="en-GB" dirty="0"/>
              <a:t> (in this case ions).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dirty="0"/>
              <a:t>Since strong bases </a:t>
            </a:r>
            <a:r>
              <a:rPr lang="en-GB" b="1" dirty="0"/>
              <a:t>fully dissociate </a:t>
            </a:r>
            <a:r>
              <a:rPr lang="en-GB" dirty="0"/>
              <a:t>or </a:t>
            </a:r>
            <a:r>
              <a:rPr lang="en-GB" b="1" dirty="0"/>
              <a:t>fully ionise</a:t>
            </a:r>
            <a:r>
              <a:rPr lang="en-GB" dirty="0"/>
              <a:t> then it will have far MORE ions than a weak base of the same concentration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</a:rPr>
              <a:t>Strong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bases create solutions with </a:t>
            </a:r>
            <a:r>
              <a:rPr lang="en-GB" b="1" dirty="0">
                <a:solidFill>
                  <a:srgbClr val="0000FF"/>
                </a:solidFill>
              </a:rPr>
              <a:t>good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electrical conductivity as the acid has fully dissociated and there is a high concentration of ions in solution (these are mainly hydroxides).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A86E8"/>
                </a:solidFill>
              </a:rPr>
              <a:t>Weak</a:t>
            </a:r>
            <a:r>
              <a:rPr lang="en-GB" b="1" dirty="0">
                <a:solidFill>
                  <a:srgbClr val="FF9900"/>
                </a:solidFill>
              </a:rPr>
              <a:t> </a:t>
            </a:r>
            <a:r>
              <a:rPr lang="en-GB" dirty="0"/>
              <a:t>bases create solutions with</a:t>
            </a:r>
            <a:r>
              <a:rPr lang="en-GB" dirty="0">
                <a:solidFill>
                  <a:srgbClr val="FF9900"/>
                </a:solidFill>
              </a:rPr>
              <a:t> </a:t>
            </a:r>
            <a:r>
              <a:rPr lang="en-GB" b="1" dirty="0">
                <a:solidFill>
                  <a:srgbClr val="4A86E8"/>
                </a:solidFill>
              </a:rPr>
              <a:t>poor</a:t>
            </a:r>
            <a:r>
              <a:rPr lang="en-GB" b="1" dirty="0">
                <a:solidFill>
                  <a:srgbClr val="FF9900"/>
                </a:solidFill>
              </a:rPr>
              <a:t> </a:t>
            </a:r>
            <a:r>
              <a:rPr lang="en-GB" dirty="0"/>
              <a:t>conductivity because there is a low concentration of ions in solution (ammonia is a weak base).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pH is inversely proportional to the concentration of the hydronium ions in solution.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For the </a:t>
            </a:r>
            <a:r>
              <a:rPr lang="en-GB" b="1" dirty="0"/>
              <a:t>same concentration</a:t>
            </a:r>
            <a:r>
              <a:rPr lang="en-GB" dirty="0"/>
              <a:t>, a </a:t>
            </a:r>
            <a:r>
              <a:rPr lang="en-GB" b="1" dirty="0">
                <a:solidFill>
                  <a:srgbClr val="FF0000"/>
                </a:solidFill>
              </a:rPr>
              <a:t>strong acid</a:t>
            </a:r>
            <a:r>
              <a:rPr lang="en-GB" dirty="0"/>
              <a:t> will have a lower pH than a </a:t>
            </a:r>
            <a:r>
              <a:rPr lang="en-GB" b="1" dirty="0">
                <a:solidFill>
                  <a:srgbClr val="FF9900"/>
                </a:solidFill>
              </a:rPr>
              <a:t>weak acid</a:t>
            </a:r>
            <a:r>
              <a:rPr lang="en-GB" dirty="0"/>
              <a:t> because there is a higher concentration of hydronium ions present in solution for the strong acid compared to the weak acid.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dirty="0"/>
              <a:t>BOTH acids will release the same number of ions but the difference in pH is due to the differences in dissociation between them.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800110" y="214953"/>
            <a:ext cx="7543800" cy="108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Conductivity and pH</a:t>
            </a:r>
            <a:endParaRPr/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800125" y="1461070"/>
          <a:ext cx="7543750" cy="2658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Strong acid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Weak acid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Weak base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Strong base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0-3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3-6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8-11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12-14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Conductivity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Good conductivity as high concentration of 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Poor conductivity as low concentration of ions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Poor conductivity as low concentration of ions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Good conductivity as high concentration of ions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319"/>
            <a:ext cx="9144000" cy="323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Acidic and Basic Salts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428625" y="1384300"/>
            <a:ext cx="79380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58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GB" sz="2142" dirty="0"/>
              <a:t>Many salts dissolve in water to produce solutions which are not neutral.</a:t>
            </a:r>
            <a:endParaRPr sz="2142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dirty="0"/>
              <a:t>The first step is dissociation into ions. The salts contain an ion or ions that can react with water to form acidic or basic solutions. These solutions will be </a:t>
            </a:r>
            <a:r>
              <a:rPr lang="en-GB" sz="2142" b="1" dirty="0"/>
              <a:t>weakly acidic or basic</a:t>
            </a:r>
            <a:r>
              <a:rPr lang="en-GB" sz="2142" dirty="0"/>
              <a:t>.</a:t>
            </a:r>
            <a:endParaRPr sz="2142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b="1" dirty="0">
                <a:solidFill>
                  <a:srgbClr val="FF9900"/>
                </a:solidFill>
              </a:rPr>
              <a:t>Acidic salts</a:t>
            </a:r>
            <a:r>
              <a:rPr lang="en-GB" sz="2142" b="1" dirty="0"/>
              <a:t> contain the </a:t>
            </a:r>
            <a:r>
              <a:rPr lang="en-GB" sz="2142" b="1" dirty="0">
                <a:solidFill>
                  <a:srgbClr val="FF9900"/>
                </a:solidFill>
              </a:rPr>
              <a:t>conjugate acid of a weak base </a:t>
            </a:r>
            <a:r>
              <a:rPr lang="en-GB" sz="2142" b="1" dirty="0"/>
              <a:t>(e.g. NH</a:t>
            </a:r>
            <a:r>
              <a:rPr lang="en-GB" sz="2142" b="1" baseline="-25000" dirty="0"/>
              <a:t>4</a:t>
            </a:r>
            <a:r>
              <a:rPr lang="en-GB" sz="2142" b="1" dirty="0"/>
              <a:t>Cl)</a:t>
            </a:r>
            <a:endParaRPr sz="2142" b="1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dirty="0"/>
              <a:t>Acidic salts form acidic solutions when one of their ions react with water and form hydronium ions. </a:t>
            </a:r>
            <a:endParaRPr sz="2142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i="1" dirty="0"/>
              <a:t>Write equations showing that </a:t>
            </a:r>
            <a:r>
              <a:rPr lang="en-GB" sz="2142" b="1" i="1" dirty="0"/>
              <a:t>ammonium chloride</a:t>
            </a:r>
            <a:r>
              <a:rPr lang="en-GB" sz="2142" i="1" dirty="0"/>
              <a:t> is an acidic salt.</a:t>
            </a:r>
            <a:endParaRPr sz="2142" i="1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7143"/>
              <a:buChar char=" 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Acidic and Basic Salts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428625" y="1384300"/>
            <a:ext cx="7938000" cy="3262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5866" algn="l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b="1" dirty="0">
                <a:solidFill>
                  <a:srgbClr val="4A86E8"/>
                </a:solidFill>
              </a:rPr>
              <a:t>Basic salts</a:t>
            </a:r>
            <a:r>
              <a:rPr lang="en-GB" sz="2142" b="1" dirty="0"/>
              <a:t> contain the </a:t>
            </a:r>
            <a:r>
              <a:rPr lang="en-GB" sz="2142" b="1" dirty="0">
                <a:solidFill>
                  <a:srgbClr val="4A86E8"/>
                </a:solidFill>
              </a:rPr>
              <a:t>conjugate base of a weak acid</a:t>
            </a:r>
            <a:r>
              <a:rPr lang="en-GB" sz="2142" b="1" dirty="0"/>
              <a:t> (e.g. CH</a:t>
            </a:r>
            <a:r>
              <a:rPr lang="en-GB" sz="2142" b="1" baseline="-25000" dirty="0"/>
              <a:t>3</a:t>
            </a:r>
            <a:r>
              <a:rPr lang="en-GB" sz="2142" b="1" dirty="0"/>
              <a:t>COONa)</a:t>
            </a:r>
            <a:endParaRPr sz="2142" b="1" dirty="0"/>
          </a:p>
          <a:p>
            <a:pPr marL="91440" lvl="0" indent="-125866" algn="l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dirty="0"/>
              <a:t>Basic salts form basic solutions when one of their ions react with water and form hydroxide ions. </a:t>
            </a:r>
            <a:endParaRPr sz="2142" dirty="0"/>
          </a:p>
          <a:p>
            <a:pPr marL="91440" lvl="0" indent="-125866" algn="l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GB" sz="2142" i="1" dirty="0"/>
              <a:t>Write equations showing that </a:t>
            </a:r>
            <a:r>
              <a:rPr lang="en-GB" sz="2142" b="1" i="1" dirty="0"/>
              <a:t>sodium ethanoate</a:t>
            </a:r>
            <a:r>
              <a:rPr lang="en-GB" sz="2142" i="1" dirty="0"/>
              <a:t> is a basic salt.</a:t>
            </a:r>
            <a:endParaRPr sz="2142" b="1" dirty="0"/>
          </a:p>
          <a:p>
            <a:pPr marL="91440" lvl="0" indent="-12586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7143"/>
              <a:buChar char=" 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9750"/>
            <a:ext cx="91439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Retrospect</vt:lpstr>
      <vt:lpstr>   Starter: What’s the Difference?</vt:lpstr>
      <vt:lpstr>Conductivity of Strong and Weak Acids</vt:lpstr>
      <vt:lpstr>Conductivity of Strong and Weak Bases</vt:lpstr>
      <vt:lpstr>pH</vt:lpstr>
      <vt:lpstr>Conductivity and pH</vt:lpstr>
      <vt:lpstr>PowerPoint Presentation</vt:lpstr>
      <vt:lpstr>Acidic and Basic Salts</vt:lpstr>
      <vt:lpstr>Acidic and Basic Salts</vt:lpstr>
      <vt:lpstr>PowerPoint Presentation</vt:lpstr>
      <vt:lpstr>Conductivity of Salts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Starter: What’s the Difference?</dc:title>
  <cp:lastModifiedBy>Hesay Murphie</cp:lastModifiedBy>
  <cp:revision>1</cp:revision>
  <dcterms:modified xsi:type="dcterms:W3CDTF">2024-05-13T12:01:06Z</dcterms:modified>
</cp:coreProperties>
</file>