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media/image1.jpeg" ContentType="image/jpeg"/>
  <Override PartName="/ppt/theme/theme2.xml" ContentType="application/vnd.openxmlformats-officedocument.them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lvl1pPr>
    <a:lvl2pPr marL="0" marR="0" indent="45720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lvl2pPr>
    <a:lvl3pPr marL="0" marR="0" indent="91440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lvl3pPr>
    <a:lvl4pPr marL="0" marR="0" indent="137160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lvl4pPr>
    <a:lvl5pPr marL="0" marR="0" indent="182880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lvl5pPr>
    <a:lvl6pPr marL="0" marR="0" indent="228600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lvl6pPr>
    <a:lvl7pPr marL="0" marR="0" indent="274320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lvl7pPr>
    <a:lvl8pPr marL="0" marR="0" indent="320040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lvl8pPr>
    <a:lvl9pPr marL="0" marR="0" indent="365760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F0E3"/>
          </a:solidFill>
        </a:fill>
      </a:tcStyle>
    </a:wholeTbl>
    <a:band2H>
      <a:tcTxStyle b="def" i="def"/>
      <a:tcStyle>
        <a:tcBdr/>
        <a:fill>
          <a:solidFill>
            <a:srgbClr val="E8F7F2"/>
          </a:solidFill>
        </a:fill>
      </a:tcStyle>
    </a:band2H>
    <a:firstCol>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F0E3"/>
          </a:solidFill>
        </a:fill>
      </a:tcStyle>
    </a:wholeTbl>
    <a:band2H>
      <a:tcTxStyle b="def" i="def"/>
      <a:tcStyle>
        <a:tcBdr/>
        <a:fill>
          <a:solidFill>
            <a:srgbClr val="E8F7F2"/>
          </a:solidFill>
        </a:fill>
      </a:tcStyle>
    </a:band2H>
    <a:firstCol>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F0E3"/>
          </a:solidFill>
        </a:fill>
      </a:tcStyle>
    </a:wholeTbl>
    <a:band2H>
      <a:tcTxStyle b="def" i="def"/>
      <a:tcStyle>
        <a:tcBdr/>
        <a:fill>
          <a:solidFill>
            <a:srgbClr val="E8F7F2"/>
          </a:solidFill>
        </a:fill>
      </a:tcStyle>
    </a:band2H>
    <a:firstCol>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Lato Bold"/>
          <a:ea typeface="Lato Bold"/>
          <a:cs typeface="Lat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Lato Bold"/>
          <a:ea typeface="Lato Bold"/>
          <a:cs typeface="Lato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Bold"/>
          <a:ea typeface="Lato Bold"/>
          <a:cs typeface="Lato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Bold"/>
          <a:ea typeface="Lato Bold"/>
          <a:cs typeface="Lat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Lato Bold"/>
          <a:ea typeface="Lato Bold"/>
          <a:cs typeface="Lato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Lato Bold"/>
          <a:ea typeface="Lato Bold"/>
          <a:cs typeface="Lato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Lato Bold"/>
          <a:ea typeface="Lato Bold"/>
          <a:cs typeface="Lato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14262"/>
          <c:y val="0.0446"/>
          <c:w val="0.880738"/>
          <c:h val="0.817334"/>
        </c:manualLayout>
      </c:layout>
      <c:lineChart>
        <c:grouping val="standard"/>
        <c:varyColors val="0"/>
        <c:ser>
          <c:idx val="0"/>
          <c:order val="0"/>
          <c:tx>
            <c:strRef>
              <c:f>Sheet1!$B$1</c:f>
              <c:strCache>
                <c:ptCount val="1"/>
                <c:pt idx="0">
                  <c:v>BDD</c:v>
                </c:pt>
              </c:strCache>
            </c:strRef>
          </c:tx>
          <c:spPr>
            <a:noFill/>
            <a:ln w="28575" cap="rnd">
              <a:solidFill>
                <a:schemeClr val="accent1"/>
              </a:solidFill>
              <a:prstDash val="solid"/>
              <a:round/>
            </a:ln>
            <a:effectLst/>
          </c:spPr>
          <c:marker>
            <c:symbol val="none"/>
            <c:size val="4"/>
            <c:spPr>
              <a:solidFill>
                <a:srgbClr val="000000">
                  <a:alpha val="0"/>
                </a:srgbClr>
              </a:solidFill>
              <a:ln w="28575" cap="rnd">
                <a:solidFill>
                  <a:schemeClr val="accent1"/>
                </a:solidFill>
                <a:prstDash val="solid"/>
                <a:round/>
              </a:ln>
              <a:effectLst/>
            </c:spPr>
          </c:marker>
          <c:dLbls>
            <c:numFmt formatCode="0.#" sourceLinked="0"/>
            <c:txPr>
              <a:bodyPr/>
              <a:lstStyle/>
              <a:p>
                <a:pPr>
                  <a:defRPr b="0" i="0" strike="noStrike" sz="1000" u="none">
                    <a:solidFill>
                      <a:srgbClr val="000000"/>
                    </a:solidFill>
                    <a:latin typeface="Lato Regular"/>
                  </a:defRPr>
                </a:pPr>
              </a:p>
            </c:txPr>
            <c:dLblPos val="t"/>
            <c:showLegendKey val="0"/>
            <c:showVal val="0"/>
            <c:showCatName val="0"/>
            <c:showSerName val="0"/>
            <c:showPercent val="0"/>
            <c:showBubbleSize val="0"/>
            <c:showLeaderLines val="0"/>
          </c:dLbls>
          <c:cat>
            <c:strRef>
              <c:f>Sheet1!$A$2:$A$7</c:f>
              <c:strCache>
                <c:ptCount val="6"/>
                <c:pt idx="0">
                  <c:v>2</c:v>
                </c:pt>
                <c:pt idx="1">
                  <c:v>10</c:v>
                </c:pt>
                <c:pt idx="2">
                  <c:v>20</c:v>
                </c:pt>
                <c:pt idx="3">
                  <c:v>50</c:v>
                </c:pt>
                <c:pt idx="4">
                  <c:v>100</c:v>
                </c:pt>
                <c:pt idx="5">
                  <c:v>200</c:v>
                </c:pt>
              </c:strCache>
            </c:strRef>
          </c:cat>
          <c:val>
            <c:numRef>
              <c:f>Sheet1!$B$2:$B$7</c:f>
              <c:numCache>
                <c:ptCount val="6"/>
                <c:pt idx="0">
                  <c:v>0.020000</c:v>
                </c:pt>
                <c:pt idx="1">
                  <c:v>0.010000</c:v>
                </c:pt>
                <c:pt idx="2">
                  <c:v>0.020000</c:v>
                </c:pt>
                <c:pt idx="3">
                  <c:v>0.020000</c:v>
                </c:pt>
                <c:pt idx="4">
                  <c:v>0.010000</c:v>
                </c:pt>
                <c:pt idx="5">
                  <c:v>0.020000</c:v>
                </c:pt>
              </c:numCache>
            </c:numRef>
          </c:val>
          <c:smooth val="0"/>
        </c:ser>
        <c:ser>
          <c:idx val="1"/>
          <c:order val="1"/>
          <c:tx>
            <c:strRef>
              <c:f>Sheet1!$C$1</c:f>
              <c:strCache>
                <c:ptCount val="1"/>
                <c:pt idx="0">
                  <c:v>EMAILS</c:v>
                </c:pt>
              </c:strCache>
            </c:strRef>
          </c:tx>
          <c:spPr>
            <a:noFill/>
            <a:ln w="28575" cap="rnd">
              <a:solidFill>
                <a:srgbClr val="D60015"/>
              </a:solidFill>
              <a:prstDash val="solid"/>
              <a:round/>
            </a:ln>
            <a:effectLst/>
          </c:spPr>
          <c:marker>
            <c:symbol val="none"/>
            <c:size val="4"/>
            <c:spPr>
              <a:solidFill>
                <a:srgbClr val="000000">
                  <a:alpha val="0"/>
                </a:srgbClr>
              </a:solidFill>
              <a:ln w="28575" cap="rnd">
                <a:solidFill>
                  <a:schemeClr val="accent1"/>
                </a:solidFill>
                <a:prstDash val="solid"/>
                <a:round/>
              </a:ln>
              <a:effectLst/>
            </c:spPr>
          </c:marker>
          <c:dLbls>
            <c:numFmt formatCode="0.#" sourceLinked="0"/>
            <c:txPr>
              <a:bodyPr/>
              <a:lstStyle/>
              <a:p>
                <a:pPr>
                  <a:defRPr b="0" i="0" strike="noStrike" sz="1000" u="none">
                    <a:solidFill>
                      <a:srgbClr val="000000"/>
                    </a:solidFill>
                    <a:latin typeface="Lato Regular"/>
                  </a:defRPr>
                </a:pPr>
              </a:p>
            </c:txPr>
            <c:dLblPos val="t"/>
            <c:showLegendKey val="0"/>
            <c:showVal val="0"/>
            <c:showCatName val="0"/>
            <c:showSerName val="0"/>
            <c:showPercent val="0"/>
            <c:showBubbleSize val="0"/>
            <c:showLeaderLines val="0"/>
          </c:dLbls>
          <c:cat>
            <c:strRef>
              <c:f>Sheet1!$A$2:$A$7</c:f>
              <c:strCache>
                <c:ptCount val="6"/>
                <c:pt idx="0">
                  <c:v>2</c:v>
                </c:pt>
                <c:pt idx="1">
                  <c:v>10</c:v>
                </c:pt>
                <c:pt idx="2">
                  <c:v>20</c:v>
                </c:pt>
                <c:pt idx="3">
                  <c:v>50</c:v>
                </c:pt>
                <c:pt idx="4">
                  <c:v>100</c:v>
                </c:pt>
                <c:pt idx="5">
                  <c:v>200</c:v>
                </c:pt>
              </c:strCache>
            </c:strRef>
          </c:cat>
          <c:val>
            <c:numRef>
              <c:f>Sheet1!$C$2:$C$7</c:f>
              <c:numCache>
                <c:ptCount val="5"/>
                <c:pt idx="0">
                  <c:v>1.200000</c:v>
                </c:pt>
                <c:pt idx="1">
                  <c:v>3.770000</c:v>
                </c:pt>
                <c:pt idx="2">
                  <c:v>5.890000</c:v>
                </c:pt>
                <c:pt idx="3">
                  <c:v>19.890000</c:v>
                </c:pt>
                <c:pt idx="4">
                  <c:v>31.720000</c:v>
                </c:pt>
              </c:numCache>
            </c:numRef>
          </c:val>
          <c:smooth val="0"/>
        </c:ser>
        <c:marker val="1"/>
        <c:axId val="2094734552"/>
        <c:axId val="2094734553"/>
      </c:lineChart>
      <c:catAx>
        <c:axId val="2094734552"/>
        <c:scaling>
          <c:orientation val="minMax"/>
        </c:scaling>
        <c:delete val="0"/>
        <c:axPos val="b"/>
        <c:title>
          <c:tx>
            <c:rich>
              <a:bodyPr rot="0"/>
              <a:lstStyle/>
              <a:p>
                <a:pPr>
                  <a:defRPr b="0" i="0" strike="noStrike" sz="1000" u="none">
                    <a:solidFill>
                      <a:srgbClr val="A7A7A7"/>
                    </a:solidFill>
                    <a:latin typeface="Lato Regular"/>
                  </a:defRPr>
                </a:pPr>
                <a:r>
                  <a:rPr b="0" i="0" strike="noStrike" sz="1000" u="none">
                    <a:solidFill>
                      <a:srgbClr val="A7A7A7"/>
                    </a:solidFill>
                    <a:latin typeface="Lato Regular"/>
                  </a:rPr>
                  <a:t>Quantité</a:t>
                </a:r>
              </a:p>
            </c:rich>
          </c:tx>
          <c:layout/>
          <c:overlay val="1"/>
        </c:title>
        <c:numFmt formatCode="General" sourceLinked="0"/>
        <c:majorTickMark val="none"/>
        <c:minorTickMark val="none"/>
        <c:tickLblPos val="low"/>
        <c:spPr>
          <a:ln w="12700" cap="flat">
            <a:solidFill>
              <a:srgbClr val="D9D9D9"/>
            </a:solidFill>
            <a:prstDash val="solid"/>
            <a:round/>
          </a:ln>
        </c:spPr>
        <c:txPr>
          <a:bodyPr rot="0"/>
          <a:lstStyle/>
          <a:p>
            <a:pPr>
              <a:defRPr b="0" i="0" strike="noStrike" sz="1100" u="none">
                <a:solidFill>
                  <a:srgbClr val="FFFFFF"/>
                </a:solidFill>
                <a:latin typeface="Lato Regular"/>
              </a:defRPr>
            </a:pPr>
          </a:p>
        </c:txPr>
        <c:crossAx val="2094734553"/>
        <c:crosses val="autoZero"/>
        <c:auto val="1"/>
        <c:lblAlgn val="ctr"/>
        <c:noMultiLvlLbl val="1"/>
      </c:catAx>
      <c:valAx>
        <c:axId val="2094734553"/>
        <c:scaling>
          <c:orientation val="minMax"/>
        </c:scaling>
        <c:delete val="0"/>
        <c:axPos val="l"/>
        <c:majorGridlines>
          <c:spPr>
            <a:ln w="12700" cap="flat">
              <a:solidFill>
                <a:srgbClr val="535353"/>
              </a:solidFill>
              <a:custDash>
                <a:ds d="200000" sp="200000"/>
              </a:custDash>
              <a:miter lim="400000"/>
            </a:ln>
          </c:spPr>
        </c:majorGridlines>
        <c:minorGridlines>
          <c:spPr>
            <a:ln w="12700" cap="flat">
              <a:solidFill>
                <a:srgbClr val="000000"/>
              </a:solidFill>
              <a:custDash>
                <a:ds d="100000" sp="200000"/>
              </a:custDash>
              <a:miter lim="400000"/>
            </a:ln>
          </c:spPr>
        </c:minorGridlines>
        <c:title>
          <c:tx>
            <c:rich>
              <a:bodyPr rot="-5400000"/>
              <a:lstStyle/>
              <a:p>
                <a:pPr>
                  <a:defRPr b="0" i="0" strike="noStrike" sz="1000" u="none">
                    <a:solidFill>
                      <a:srgbClr val="A7A7A7"/>
                    </a:solidFill>
                    <a:latin typeface="Lato Regular"/>
                  </a:defRPr>
                </a:pPr>
                <a:r>
                  <a:rPr b="0" i="0" strike="noStrike" sz="1000" u="none">
                    <a:solidFill>
                      <a:srgbClr val="A7A7A7"/>
                    </a:solidFill>
                    <a:latin typeface="Lato Regular"/>
                  </a:rPr>
                  <a:t>Temps en secondes</a:t>
                </a:r>
              </a:p>
            </c:rich>
          </c:tx>
          <c:layout/>
          <c:overlay val="1"/>
        </c:title>
        <c:numFmt formatCode="#,##0&quot;s&quot;" sourceLinked="0"/>
        <c:majorTickMark val="none"/>
        <c:minorTickMark val="none"/>
        <c:tickLblPos val="nextTo"/>
        <c:spPr>
          <a:ln w="12700" cap="flat">
            <a:solidFill>
              <a:srgbClr val="D9D9D9"/>
            </a:solidFill>
            <a:prstDash val="solid"/>
            <a:round/>
          </a:ln>
        </c:spPr>
        <c:txPr>
          <a:bodyPr rot="0"/>
          <a:lstStyle/>
          <a:p>
            <a:pPr>
              <a:defRPr b="0" i="0" strike="noStrike" sz="1100" u="none">
                <a:solidFill>
                  <a:srgbClr val="FFFFFF"/>
                </a:solidFill>
                <a:latin typeface="Lato Regular"/>
              </a:defRPr>
            </a:pPr>
          </a:p>
        </c:txPr>
        <c:crossAx val="2094734552"/>
        <c:crosses val="autoZero"/>
        <c:crossBetween val="between"/>
        <c:majorUnit val="10"/>
        <c:minorUnit val="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6" name="Shape 86"/>
          <p:cNvSpPr/>
          <p:nvPr>
            <p:ph type="sldImg"/>
          </p:nvPr>
        </p:nvSpPr>
        <p:spPr>
          <a:xfrm>
            <a:off x="1143000" y="685800"/>
            <a:ext cx="4572000" cy="3429000"/>
          </a:xfrm>
          <a:prstGeom prst="rect">
            <a:avLst/>
          </a:prstGeom>
        </p:spPr>
        <p:txBody>
          <a:bodyPr/>
          <a:lstStyle/>
          <a:p>
            <a:pPr/>
          </a:p>
        </p:txBody>
      </p:sp>
      <p:sp>
        <p:nvSpPr>
          <p:cNvPr id="87" name="Shape 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Lato Regular"/>
      </a:defRPr>
    </a:lvl1pPr>
    <a:lvl2pPr indent="228600" latinLnBrk="0">
      <a:defRPr sz="1200">
        <a:latin typeface="+mn-lt"/>
        <a:ea typeface="+mn-ea"/>
        <a:cs typeface="+mn-cs"/>
        <a:sym typeface="Lato Regular"/>
      </a:defRPr>
    </a:lvl2pPr>
    <a:lvl3pPr indent="457200" latinLnBrk="0">
      <a:defRPr sz="1200">
        <a:latin typeface="+mn-lt"/>
        <a:ea typeface="+mn-ea"/>
        <a:cs typeface="+mn-cs"/>
        <a:sym typeface="Lato Regular"/>
      </a:defRPr>
    </a:lvl3pPr>
    <a:lvl4pPr indent="685800" latinLnBrk="0">
      <a:defRPr sz="1200">
        <a:latin typeface="+mn-lt"/>
        <a:ea typeface="+mn-ea"/>
        <a:cs typeface="+mn-cs"/>
        <a:sym typeface="Lato Regular"/>
      </a:defRPr>
    </a:lvl4pPr>
    <a:lvl5pPr indent="914400" latinLnBrk="0">
      <a:defRPr sz="1200">
        <a:latin typeface="+mn-lt"/>
        <a:ea typeface="+mn-ea"/>
        <a:cs typeface="+mn-cs"/>
        <a:sym typeface="Lato Regular"/>
      </a:defRPr>
    </a:lvl5pPr>
    <a:lvl6pPr indent="1143000" latinLnBrk="0">
      <a:defRPr sz="1200">
        <a:latin typeface="+mn-lt"/>
        <a:ea typeface="+mn-ea"/>
        <a:cs typeface="+mn-cs"/>
        <a:sym typeface="Lato Regular"/>
      </a:defRPr>
    </a:lvl6pPr>
    <a:lvl7pPr indent="1371600" latinLnBrk="0">
      <a:defRPr sz="1200">
        <a:latin typeface="+mn-lt"/>
        <a:ea typeface="+mn-ea"/>
        <a:cs typeface="+mn-cs"/>
        <a:sym typeface="Lato Regular"/>
      </a:defRPr>
    </a:lvl7pPr>
    <a:lvl8pPr indent="1600200" latinLnBrk="0">
      <a:defRPr sz="1200">
        <a:latin typeface="+mn-lt"/>
        <a:ea typeface="+mn-ea"/>
        <a:cs typeface="+mn-cs"/>
        <a:sym typeface="Lato Regular"/>
      </a:defRPr>
    </a:lvl8pPr>
    <a:lvl9pPr indent="1828800" latinLnBrk="0">
      <a:defRPr sz="1200">
        <a:latin typeface="+mn-lt"/>
        <a:ea typeface="+mn-ea"/>
        <a:cs typeface="+mn-cs"/>
        <a:sym typeface="Lato Regula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Slide">
    <p:spTree>
      <p:nvGrpSpPr>
        <p:cNvPr id="1" name=""/>
        <p:cNvGrpSpPr/>
        <p:nvPr/>
      </p:nvGrpSpPr>
      <p:grpSpPr>
        <a:xfrm>
          <a:off x="0" y="0"/>
          <a:ext cx="0" cy="0"/>
          <a:chOff x="0" y="0"/>
          <a:chExt cx="0" cy="0"/>
        </a:xfrm>
      </p:grpSpPr>
      <p:sp>
        <p:nvSpPr>
          <p:cNvPr id="18" name="Figure"/>
          <p:cNvSpPr/>
          <p:nvPr/>
        </p:nvSpPr>
        <p:spPr>
          <a:xfrm>
            <a:off x="1545442" y="6506949"/>
            <a:ext cx="141367" cy="93612"/>
          </a:xfrm>
          <a:custGeom>
            <a:avLst/>
            <a:gdLst/>
            <a:ahLst/>
            <a:cxnLst>
              <a:cxn ang="0">
                <a:pos x="wd2" y="hd2"/>
              </a:cxn>
              <a:cxn ang="5400000">
                <a:pos x="wd2" y="hd2"/>
              </a:cxn>
              <a:cxn ang="10800000">
                <a:pos x="wd2" y="hd2"/>
              </a:cxn>
              <a:cxn ang="16200000">
                <a:pos x="wd2" y="hd2"/>
              </a:cxn>
            </a:cxnLst>
            <a:rect l="0" t="0" r="r" b="b"/>
            <a:pathLst>
              <a:path w="20918" h="21037" fill="norm" stroke="1" extrusionOk="0">
                <a:moveTo>
                  <a:pt x="8547" y="9101"/>
                </a:moveTo>
                <a:cubicBezTo>
                  <a:pt x="8547" y="9101"/>
                  <a:pt x="10400" y="9101"/>
                  <a:pt x="10400" y="5704"/>
                </a:cubicBezTo>
                <a:cubicBezTo>
                  <a:pt x="10400" y="1731"/>
                  <a:pt x="8926" y="0"/>
                  <a:pt x="6695" y="0"/>
                </a:cubicBezTo>
                <a:cubicBezTo>
                  <a:pt x="0" y="0"/>
                  <a:pt x="0" y="0"/>
                  <a:pt x="0" y="0"/>
                </a:cubicBezTo>
                <a:cubicBezTo>
                  <a:pt x="0" y="20446"/>
                  <a:pt x="0" y="20446"/>
                  <a:pt x="0" y="20446"/>
                </a:cubicBezTo>
                <a:cubicBezTo>
                  <a:pt x="6695" y="20446"/>
                  <a:pt x="6695" y="20446"/>
                  <a:pt x="6695" y="20446"/>
                </a:cubicBezTo>
                <a:cubicBezTo>
                  <a:pt x="6695" y="20446"/>
                  <a:pt x="10779" y="21023"/>
                  <a:pt x="10779" y="14229"/>
                </a:cubicBezTo>
                <a:cubicBezTo>
                  <a:pt x="10779" y="14229"/>
                  <a:pt x="11158" y="9101"/>
                  <a:pt x="8547" y="9101"/>
                </a:cubicBezTo>
                <a:close/>
                <a:moveTo>
                  <a:pt x="2989" y="3397"/>
                </a:moveTo>
                <a:cubicBezTo>
                  <a:pt x="6695" y="3397"/>
                  <a:pt x="6695" y="3397"/>
                  <a:pt x="6695" y="3397"/>
                </a:cubicBezTo>
                <a:cubicBezTo>
                  <a:pt x="6695" y="3397"/>
                  <a:pt x="7832" y="3397"/>
                  <a:pt x="7832" y="5704"/>
                </a:cubicBezTo>
                <a:cubicBezTo>
                  <a:pt x="7832" y="8012"/>
                  <a:pt x="7074" y="8012"/>
                  <a:pt x="6316" y="8012"/>
                </a:cubicBezTo>
                <a:cubicBezTo>
                  <a:pt x="2989" y="8012"/>
                  <a:pt x="2989" y="8012"/>
                  <a:pt x="2989" y="8012"/>
                </a:cubicBezTo>
                <a:lnTo>
                  <a:pt x="2989" y="3397"/>
                </a:lnTo>
                <a:close/>
                <a:moveTo>
                  <a:pt x="6695" y="17049"/>
                </a:moveTo>
                <a:cubicBezTo>
                  <a:pt x="2989" y="17049"/>
                  <a:pt x="2989" y="17049"/>
                  <a:pt x="2989" y="17049"/>
                </a:cubicBezTo>
                <a:cubicBezTo>
                  <a:pt x="2989" y="11409"/>
                  <a:pt x="2989" y="11409"/>
                  <a:pt x="2989" y="11409"/>
                </a:cubicBezTo>
                <a:cubicBezTo>
                  <a:pt x="6695" y="11409"/>
                  <a:pt x="6695" y="11409"/>
                  <a:pt x="6695" y="11409"/>
                </a:cubicBezTo>
                <a:cubicBezTo>
                  <a:pt x="6695" y="11409"/>
                  <a:pt x="8168" y="11409"/>
                  <a:pt x="8168" y="14229"/>
                </a:cubicBezTo>
                <a:cubicBezTo>
                  <a:pt x="8168" y="16472"/>
                  <a:pt x="7074" y="17049"/>
                  <a:pt x="6695" y="17049"/>
                </a:cubicBezTo>
                <a:close/>
                <a:moveTo>
                  <a:pt x="16421" y="5128"/>
                </a:moveTo>
                <a:cubicBezTo>
                  <a:pt x="11158" y="5128"/>
                  <a:pt x="11158" y="13075"/>
                  <a:pt x="11158" y="13075"/>
                </a:cubicBezTo>
                <a:cubicBezTo>
                  <a:pt x="11158" y="13075"/>
                  <a:pt x="11158" y="21023"/>
                  <a:pt x="16421" y="21023"/>
                </a:cubicBezTo>
                <a:cubicBezTo>
                  <a:pt x="16421" y="21023"/>
                  <a:pt x="20884" y="21600"/>
                  <a:pt x="20884" y="15383"/>
                </a:cubicBezTo>
                <a:cubicBezTo>
                  <a:pt x="18653" y="15383"/>
                  <a:pt x="18653" y="15383"/>
                  <a:pt x="18653" y="15383"/>
                </a:cubicBezTo>
                <a:cubicBezTo>
                  <a:pt x="18653" y="15383"/>
                  <a:pt x="18653" y="17626"/>
                  <a:pt x="16421" y="17626"/>
                </a:cubicBezTo>
                <a:cubicBezTo>
                  <a:pt x="16421" y="17626"/>
                  <a:pt x="14189" y="18203"/>
                  <a:pt x="14189" y="14229"/>
                </a:cubicBezTo>
                <a:cubicBezTo>
                  <a:pt x="20884" y="14229"/>
                  <a:pt x="20884" y="14229"/>
                  <a:pt x="20884" y="14229"/>
                </a:cubicBezTo>
                <a:cubicBezTo>
                  <a:pt x="20884" y="14229"/>
                  <a:pt x="21600" y="5128"/>
                  <a:pt x="16421" y="5128"/>
                </a:cubicBezTo>
                <a:close/>
                <a:moveTo>
                  <a:pt x="18274" y="11409"/>
                </a:moveTo>
                <a:cubicBezTo>
                  <a:pt x="14189" y="11409"/>
                  <a:pt x="14189" y="11409"/>
                  <a:pt x="14189" y="11409"/>
                </a:cubicBezTo>
                <a:cubicBezTo>
                  <a:pt x="14189" y="11409"/>
                  <a:pt x="14526" y="8012"/>
                  <a:pt x="16421" y="8012"/>
                </a:cubicBezTo>
                <a:cubicBezTo>
                  <a:pt x="18274" y="8012"/>
                  <a:pt x="18274" y="11409"/>
                  <a:pt x="18274" y="11409"/>
                </a:cubicBezTo>
                <a:close/>
                <a:moveTo>
                  <a:pt x="19032" y="1154"/>
                </a:moveTo>
                <a:cubicBezTo>
                  <a:pt x="13432" y="1154"/>
                  <a:pt x="13432" y="1154"/>
                  <a:pt x="13432" y="1154"/>
                </a:cubicBezTo>
                <a:cubicBezTo>
                  <a:pt x="13432" y="3974"/>
                  <a:pt x="13432" y="3974"/>
                  <a:pt x="13432" y="3974"/>
                </a:cubicBezTo>
                <a:cubicBezTo>
                  <a:pt x="19032" y="3974"/>
                  <a:pt x="19032" y="3974"/>
                  <a:pt x="19032" y="3974"/>
                </a:cubicBezTo>
                <a:lnTo>
                  <a:pt x="19032" y="1154"/>
                </a:lnTo>
                <a:close/>
              </a:path>
            </a:pathLst>
          </a:custGeom>
          <a:solidFill>
            <a:srgbClr val="222A35"/>
          </a:solidFill>
          <a:ln w="12700">
            <a:miter lim="400000"/>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19" name="Figure"/>
          <p:cNvSpPr/>
          <p:nvPr/>
        </p:nvSpPr>
        <p:spPr>
          <a:xfrm>
            <a:off x="1300059" y="6490329"/>
            <a:ext cx="69528" cy="129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823"/>
                </a:moveTo>
                <a:cubicBezTo>
                  <a:pt x="15416" y="3823"/>
                  <a:pt x="15416" y="3823"/>
                  <a:pt x="15416" y="3823"/>
                </a:cubicBezTo>
                <a:cubicBezTo>
                  <a:pt x="14719" y="3823"/>
                  <a:pt x="13935" y="4253"/>
                  <a:pt x="13935" y="5113"/>
                </a:cubicBezTo>
                <a:cubicBezTo>
                  <a:pt x="13935" y="7646"/>
                  <a:pt x="13935" y="7646"/>
                  <a:pt x="13935" y="7646"/>
                </a:cubicBezTo>
                <a:cubicBezTo>
                  <a:pt x="21600" y="7646"/>
                  <a:pt x="21600" y="7646"/>
                  <a:pt x="21600" y="7646"/>
                </a:cubicBezTo>
                <a:cubicBezTo>
                  <a:pt x="21600" y="11039"/>
                  <a:pt x="21600" y="11039"/>
                  <a:pt x="21600" y="11039"/>
                </a:cubicBezTo>
                <a:cubicBezTo>
                  <a:pt x="13935" y="11039"/>
                  <a:pt x="13935" y="11039"/>
                  <a:pt x="13935" y="11039"/>
                </a:cubicBezTo>
                <a:cubicBezTo>
                  <a:pt x="13935" y="21600"/>
                  <a:pt x="13935" y="21600"/>
                  <a:pt x="13935" y="21600"/>
                </a:cubicBezTo>
                <a:cubicBezTo>
                  <a:pt x="6881" y="21600"/>
                  <a:pt x="6881" y="21600"/>
                  <a:pt x="6881" y="21600"/>
                </a:cubicBezTo>
                <a:cubicBezTo>
                  <a:pt x="6881" y="11039"/>
                  <a:pt x="6881" y="11039"/>
                  <a:pt x="6881" y="11039"/>
                </a:cubicBezTo>
                <a:cubicBezTo>
                  <a:pt x="0" y="11039"/>
                  <a:pt x="0" y="11039"/>
                  <a:pt x="0" y="11039"/>
                </a:cubicBezTo>
                <a:cubicBezTo>
                  <a:pt x="0" y="7646"/>
                  <a:pt x="0" y="7646"/>
                  <a:pt x="0" y="7646"/>
                </a:cubicBezTo>
                <a:cubicBezTo>
                  <a:pt x="6881" y="7646"/>
                  <a:pt x="6881" y="7646"/>
                  <a:pt x="6881" y="7646"/>
                </a:cubicBezTo>
                <a:cubicBezTo>
                  <a:pt x="6881" y="5543"/>
                  <a:pt x="6881" y="5543"/>
                  <a:pt x="6881" y="5543"/>
                </a:cubicBezTo>
                <a:cubicBezTo>
                  <a:pt x="6881" y="2581"/>
                  <a:pt x="10016" y="0"/>
                  <a:pt x="15416" y="0"/>
                </a:cubicBezTo>
                <a:cubicBezTo>
                  <a:pt x="21600" y="0"/>
                  <a:pt x="21600" y="0"/>
                  <a:pt x="21600" y="0"/>
                </a:cubicBezTo>
                <a:lnTo>
                  <a:pt x="21600" y="3823"/>
                </a:lnTo>
              </a:path>
            </a:pathLst>
          </a:custGeom>
          <a:solidFill>
            <a:srgbClr val="222A35"/>
          </a:solidFill>
          <a:ln w="12700">
            <a:miter lim="400000"/>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20" name="Figure"/>
          <p:cNvSpPr/>
          <p:nvPr/>
        </p:nvSpPr>
        <p:spPr>
          <a:xfrm>
            <a:off x="978161" y="6502379"/>
            <a:ext cx="131020" cy="1052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606"/>
                </a:moveTo>
                <a:cubicBezTo>
                  <a:pt x="20757" y="3127"/>
                  <a:pt x="19913" y="3648"/>
                  <a:pt x="19117" y="3648"/>
                </a:cubicBezTo>
                <a:cubicBezTo>
                  <a:pt x="19913" y="3127"/>
                  <a:pt x="20757" y="2085"/>
                  <a:pt x="20757" y="579"/>
                </a:cubicBezTo>
                <a:cubicBezTo>
                  <a:pt x="19913" y="1100"/>
                  <a:pt x="19117" y="1564"/>
                  <a:pt x="18226" y="2085"/>
                </a:cubicBezTo>
                <a:cubicBezTo>
                  <a:pt x="17430" y="1100"/>
                  <a:pt x="16165" y="0"/>
                  <a:pt x="14947" y="0"/>
                </a:cubicBezTo>
                <a:cubicBezTo>
                  <a:pt x="12416" y="0"/>
                  <a:pt x="10355" y="2606"/>
                  <a:pt x="10355" y="5675"/>
                </a:cubicBezTo>
                <a:cubicBezTo>
                  <a:pt x="10355" y="6196"/>
                  <a:pt x="10355" y="6717"/>
                  <a:pt x="10777" y="6717"/>
                </a:cubicBezTo>
                <a:cubicBezTo>
                  <a:pt x="7075" y="6717"/>
                  <a:pt x="3702" y="4691"/>
                  <a:pt x="1640" y="1100"/>
                </a:cubicBezTo>
                <a:cubicBezTo>
                  <a:pt x="1218" y="2085"/>
                  <a:pt x="797" y="3127"/>
                  <a:pt x="797" y="4169"/>
                </a:cubicBezTo>
                <a:cubicBezTo>
                  <a:pt x="797" y="5675"/>
                  <a:pt x="1640" y="7760"/>
                  <a:pt x="2858" y="8744"/>
                </a:cubicBezTo>
                <a:cubicBezTo>
                  <a:pt x="2062" y="8281"/>
                  <a:pt x="1640" y="8281"/>
                  <a:pt x="797" y="7760"/>
                </a:cubicBezTo>
                <a:cubicBezTo>
                  <a:pt x="797" y="10308"/>
                  <a:pt x="2483" y="12856"/>
                  <a:pt x="4592" y="13377"/>
                </a:cubicBezTo>
                <a:cubicBezTo>
                  <a:pt x="4170" y="13377"/>
                  <a:pt x="3702" y="13377"/>
                  <a:pt x="3280" y="13377"/>
                </a:cubicBezTo>
                <a:cubicBezTo>
                  <a:pt x="2858" y="13377"/>
                  <a:pt x="2858" y="13377"/>
                  <a:pt x="2483" y="13377"/>
                </a:cubicBezTo>
                <a:cubicBezTo>
                  <a:pt x="2858" y="15404"/>
                  <a:pt x="4592" y="17025"/>
                  <a:pt x="6653" y="17025"/>
                </a:cubicBezTo>
                <a:cubicBezTo>
                  <a:pt x="4967" y="18473"/>
                  <a:pt x="3280" y="19573"/>
                  <a:pt x="1218" y="19573"/>
                </a:cubicBezTo>
                <a:cubicBezTo>
                  <a:pt x="797" y="19573"/>
                  <a:pt x="375" y="19573"/>
                  <a:pt x="0" y="19573"/>
                </a:cubicBezTo>
                <a:cubicBezTo>
                  <a:pt x="2062" y="21079"/>
                  <a:pt x="4170" y="21600"/>
                  <a:pt x="6653" y="21600"/>
                </a:cubicBezTo>
                <a:cubicBezTo>
                  <a:pt x="14947" y="21600"/>
                  <a:pt x="19117" y="13377"/>
                  <a:pt x="19117" y="6196"/>
                </a:cubicBezTo>
                <a:lnTo>
                  <a:pt x="19117" y="5675"/>
                </a:lnTo>
                <a:cubicBezTo>
                  <a:pt x="20335" y="4691"/>
                  <a:pt x="20757" y="4169"/>
                  <a:pt x="21600" y="2606"/>
                </a:cubicBezTo>
              </a:path>
            </a:pathLst>
          </a:custGeom>
          <a:solidFill>
            <a:srgbClr val="222A35"/>
          </a:solidFill>
          <a:ln w="12700">
            <a:miter lim="400000"/>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21" name="Numéro de diapositive"/>
          <p:cNvSpPr txBox="1"/>
          <p:nvPr>
            <p:ph type="sldNum" sz="quarter" idx="2"/>
          </p:nvPr>
        </p:nvSpPr>
        <p:spPr>
          <a:xfrm>
            <a:off x="10754121" y="460768"/>
            <a:ext cx="236729" cy="231141"/>
          </a:xfrm>
          <a:prstGeom prst="rect">
            <a:avLst/>
          </a:prstGeom>
        </p:spPr>
        <p:txBody>
          <a:bodyPr/>
          <a:lstStyle>
            <a:lvl1pPr algn="ctr">
              <a:defRPr sz="900">
                <a:solidFill>
                  <a:srgbClr val="222A35"/>
                </a:solidFill>
                <a:latin typeface="Lato Black"/>
                <a:ea typeface="Lato Black"/>
                <a:cs typeface="Lato Black"/>
                <a:sym typeface="Lato Blac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35" name="Numéro de diapositive"/>
          <p:cNvSpPr txBox="1"/>
          <p:nvPr>
            <p:ph type="sldNum" sz="quarter" idx="2"/>
          </p:nvPr>
        </p:nvSpPr>
        <p:spPr>
          <a:xfrm>
            <a:off x="10754121" y="460768"/>
            <a:ext cx="236729" cy="231141"/>
          </a:xfrm>
          <a:prstGeom prst="rect">
            <a:avLst/>
          </a:prstGeom>
        </p:spPr>
        <p:txBody>
          <a:bodyPr/>
          <a:lstStyle>
            <a:lvl1pPr algn="ctr">
              <a:defRPr sz="900">
                <a:solidFill>
                  <a:srgbClr val="222A35"/>
                </a:solidFill>
                <a:latin typeface="Lato Black"/>
                <a:ea typeface="Lato Black"/>
                <a:cs typeface="Lato Black"/>
                <a:sym typeface="Lato Blac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pic>
        <p:nvPicPr>
          <p:cNvPr id="42" name="106.jpg" descr="106.jpg"/>
          <p:cNvPicPr>
            <a:picLocks noChangeAspect="1"/>
          </p:cNvPicPr>
          <p:nvPr/>
        </p:nvPicPr>
        <p:blipFill>
          <a:blip r:embed="rId2">
            <a:extLst/>
          </a:blip>
          <a:stretch>
            <a:fillRect/>
          </a:stretch>
        </p:blipFill>
        <p:spPr>
          <a:xfrm>
            <a:off x="0" y="4123688"/>
            <a:ext cx="12192000" cy="2713261"/>
          </a:xfrm>
          <a:prstGeom prst="rect">
            <a:avLst/>
          </a:prstGeom>
          <a:ln w="12700">
            <a:miter lim="400000"/>
          </a:ln>
        </p:spPr>
      </p:pic>
      <p:sp>
        <p:nvSpPr>
          <p:cNvPr id="4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50" name="Image"/>
          <p:cNvSpPr/>
          <p:nvPr>
            <p:ph type="pic" sz="quarter" idx="21"/>
          </p:nvPr>
        </p:nvSpPr>
        <p:spPr>
          <a:xfrm>
            <a:off x="918298" y="1877092"/>
            <a:ext cx="2203705" cy="2203706"/>
          </a:xfrm>
          <a:prstGeom prst="rect">
            <a:avLst/>
          </a:prstGeom>
        </p:spPr>
        <p:txBody>
          <a:bodyPr lIns="91439" rIns="91439"/>
          <a:lstStyle/>
          <a:p>
            <a:pPr/>
          </a:p>
        </p:txBody>
      </p:sp>
      <p:sp>
        <p:nvSpPr>
          <p:cNvPr id="51" name="Image"/>
          <p:cNvSpPr/>
          <p:nvPr>
            <p:ph type="pic" sz="quarter" idx="22"/>
          </p:nvPr>
        </p:nvSpPr>
        <p:spPr>
          <a:xfrm>
            <a:off x="3637107" y="1877092"/>
            <a:ext cx="2203705" cy="2203706"/>
          </a:xfrm>
          <a:prstGeom prst="rect">
            <a:avLst/>
          </a:prstGeom>
        </p:spPr>
        <p:txBody>
          <a:bodyPr lIns="91439" rIns="91439"/>
          <a:lstStyle/>
          <a:p>
            <a:pPr/>
          </a:p>
        </p:txBody>
      </p:sp>
      <p:sp>
        <p:nvSpPr>
          <p:cNvPr id="52" name="Image"/>
          <p:cNvSpPr/>
          <p:nvPr>
            <p:ph type="pic" sz="quarter" idx="23"/>
          </p:nvPr>
        </p:nvSpPr>
        <p:spPr>
          <a:xfrm>
            <a:off x="6355917" y="1877092"/>
            <a:ext cx="2203705" cy="2203706"/>
          </a:xfrm>
          <a:prstGeom prst="rect">
            <a:avLst/>
          </a:prstGeom>
        </p:spPr>
        <p:txBody>
          <a:bodyPr lIns="91439" rIns="91439"/>
          <a:lstStyle/>
          <a:p>
            <a:pPr/>
          </a:p>
        </p:txBody>
      </p:sp>
      <p:sp>
        <p:nvSpPr>
          <p:cNvPr id="53" name="Image"/>
          <p:cNvSpPr/>
          <p:nvPr>
            <p:ph type="pic" sz="quarter" idx="24"/>
          </p:nvPr>
        </p:nvSpPr>
        <p:spPr>
          <a:xfrm>
            <a:off x="9074726" y="1877092"/>
            <a:ext cx="2203705" cy="2203706"/>
          </a:xfrm>
          <a:prstGeom prst="rect">
            <a:avLst/>
          </a:prstGeom>
        </p:spPr>
        <p:txBody>
          <a:bodyPr lIns="91439" rIns="91439"/>
          <a:lstStyle/>
          <a:p>
            <a:pPr/>
          </a:p>
        </p:txBody>
      </p:sp>
      <p:sp>
        <p:nvSpPr>
          <p:cNvPr id="54" name="Cercle"/>
          <p:cNvSpPr/>
          <p:nvPr/>
        </p:nvSpPr>
        <p:spPr>
          <a:xfrm>
            <a:off x="10452555" y="449753"/>
            <a:ext cx="253173" cy="253173"/>
          </a:xfrm>
          <a:prstGeom prst="ellipse">
            <a:avLst/>
          </a:prstGeom>
          <a:solidFill>
            <a:srgbClr val="44546A"/>
          </a:solidFill>
          <a:ln w="12700">
            <a:miter lim="400000"/>
          </a:ln>
        </p:spPr>
        <p:txBody>
          <a:bodyPr lIns="45719" rIns="45719" anchor="ctr"/>
          <a:lstStyle/>
          <a:p>
            <a:pPr>
              <a:lnSpc>
                <a:spcPct val="100000"/>
              </a:lnSpc>
              <a:defRPr>
                <a:latin typeface="+mn-lt"/>
                <a:ea typeface="+mn-ea"/>
                <a:cs typeface="+mn-cs"/>
                <a:sym typeface="Lato Regular"/>
              </a:defRPr>
            </a:pPr>
          </a:p>
        </p:txBody>
      </p:sp>
      <p:sp>
        <p:nvSpPr>
          <p:cNvPr id="55" name="Cercle"/>
          <p:cNvSpPr/>
          <p:nvPr/>
        </p:nvSpPr>
        <p:spPr>
          <a:xfrm>
            <a:off x="10744448" y="449753"/>
            <a:ext cx="253173" cy="253173"/>
          </a:xfrm>
          <a:prstGeom prst="ellipse">
            <a:avLst/>
          </a:prstGeom>
          <a:solidFill>
            <a:schemeClr val="accent1"/>
          </a:solidFill>
          <a:ln w="12700">
            <a:miter lim="400000"/>
          </a:ln>
        </p:spPr>
        <p:txBody>
          <a:bodyPr lIns="45719" rIns="45719" anchor="ctr"/>
          <a:lstStyle/>
          <a:p>
            <a:pPr>
              <a:lnSpc>
                <a:spcPct val="100000"/>
              </a:lnSpc>
              <a:defRPr>
                <a:latin typeface="+mn-lt"/>
                <a:ea typeface="+mn-ea"/>
                <a:cs typeface="+mn-cs"/>
                <a:sym typeface="Lato Regular"/>
              </a:defRPr>
            </a:pPr>
          </a:p>
        </p:txBody>
      </p:sp>
      <p:sp>
        <p:nvSpPr>
          <p:cNvPr id="56" name="Cercle"/>
          <p:cNvSpPr/>
          <p:nvPr/>
        </p:nvSpPr>
        <p:spPr>
          <a:xfrm>
            <a:off x="11024427" y="449753"/>
            <a:ext cx="253173" cy="253173"/>
          </a:xfrm>
          <a:prstGeom prst="ellipse">
            <a:avLst/>
          </a:prstGeom>
          <a:solidFill>
            <a:srgbClr val="44546A"/>
          </a:solidFill>
          <a:ln w="12700">
            <a:miter lim="400000"/>
          </a:ln>
        </p:spPr>
        <p:txBody>
          <a:bodyPr lIns="45719" rIns="45719" anchor="ctr"/>
          <a:lstStyle/>
          <a:p>
            <a:pPr>
              <a:lnSpc>
                <a:spcPct val="100000"/>
              </a:lnSpc>
              <a:defRPr>
                <a:latin typeface="+mn-lt"/>
                <a:ea typeface="+mn-ea"/>
                <a:cs typeface="+mn-cs"/>
                <a:sym typeface="Lato Regular"/>
              </a:defRPr>
            </a:pPr>
          </a:p>
        </p:txBody>
      </p:sp>
      <p:sp>
        <p:nvSpPr>
          <p:cNvPr id="57" name="Cercle"/>
          <p:cNvSpPr/>
          <p:nvPr/>
        </p:nvSpPr>
        <p:spPr>
          <a:xfrm>
            <a:off x="914400" y="6428563"/>
            <a:ext cx="253172" cy="253173"/>
          </a:xfrm>
          <a:prstGeom prst="ellipse">
            <a:avLst/>
          </a:prstGeom>
          <a:solidFill>
            <a:schemeClr val="accent1"/>
          </a:solidFill>
          <a:ln w="12700">
            <a:miter lim="400000"/>
          </a:ln>
        </p:spPr>
        <p:txBody>
          <a:bodyPr lIns="45719" rIns="45719" anchor="ctr"/>
          <a:lstStyle/>
          <a:p>
            <a:pPr>
              <a:lnSpc>
                <a:spcPct val="100000"/>
              </a:lnSpc>
              <a:defRPr>
                <a:latin typeface="+mn-lt"/>
                <a:ea typeface="+mn-ea"/>
                <a:cs typeface="+mn-cs"/>
                <a:sym typeface="Lato Regular"/>
              </a:defRPr>
            </a:pPr>
          </a:p>
        </p:txBody>
      </p:sp>
      <p:sp>
        <p:nvSpPr>
          <p:cNvPr id="58" name="Cercle"/>
          <p:cNvSpPr/>
          <p:nvPr/>
        </p:nvSpPr>
        <p:spPr>
          <a:xfrm>
            <a:off x="1206293" y="6428563"/>
            <a:ext cx="253173" cy="253173"/>
          </a:xfrm>
          <a:prstGeom prst="ellipse">
            <a:avLst/>
          </a:prstGeom>
          <a:solidFill>
            <a:schemeClr val="accent1"/>
          </a:solidFill>
          <a:ln w="12700">
            <a:miter lim="400000"/>
          </a:ln>
        </p:spPr>
        <p:txBody>
          <a:bodyPr lIns="45719" rIns="45719" anchor="ctr"/>
          <a:lstStyle/>
          <a:p>
            <a:pPr>
              <a:lnSpc>
                <a:spcPct val="100000"/>
              </a:lnSpc>
              <a:defRPr>
                <a:latin typeface="+mn-lt"/>
                <a:ea typeface="+mn-ea"/>
                <a:cs typeface="+mn-cs"/>
                <a:sym typeface="Lato Regular"/>
              </a:defRPr>
            </a:pPr>
          </a:p>
        </p:txBody>
      </p:sp>
      <p:sp>
        <p:nvSpPr>
          <p:cNvPr id="59" name="Cercle"/>
          <p:cNvSpPr/>
          <p:nvPr/>
        </p:nvSpPr>
        <p:spPr>
          <a:xfrm>
            <a:off x="1486271" y="6428563"/>
            <a:ext cx="253173" cy="253173"/>
          </a:xfrm>
          <a:prstGeom prst="ellipse">
            <a:avLst/>
          </a:prstGeom>
          <a:solidFill>
            <a:schemeClr val="accent1"/>
          </a:solidFill>
          <a:ln w="12700">
            <a:miter lim="400000"/>
          </a:ln>
        </p:spPr>
        <p:txBody>
          <a:bodyPr lIns="45719" rIns="45719" anchor="ctr"/>
          <a:lstStyle/>
          <a:p>
            <a:pPr>
              <a:lnSpc>
                <a:spcPct val="100000"/>
              </a:lnSpc>
              <a:defRPr>
                <a:latin typeface="+mn-lt"/>
                <a:ea typeface="+mn-ea"/>
                <a:cs typeface="+mn-cs"/>
                <a:sym typeface="Lato Regular"/>
              </a:defRPr>
            </a:pPr>
          </a:p>
        </p:txBody>
      </p:sp>
      <p:sp>
        <p:nvSpPr>
          <p:cNvPr id="60" name="GRAPHICBULB"/>
          <p:cNvSpPr txBox="1"/>
          <p:nvPr/>
        </p:nvSpPr>
        <p:spPr>
          <a:xfrm>
            <a:off x="1122082" y="6414178"/>
            <a:ext cx="1169417"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1200"/>
            </a:lvl1pPr>
          </a:lstStyle>
          <a:p>
            <a:pPr/>
            <a:r>
              <a:t>GRAPHICBULB</a:t>
            </a:r>
          </a:p>
        </p:txBody>
      </p:sp>
      <p:sp>
        <p:nvSpPr>
          <p:cNvPr id="61" name="Figure"/>
          <p:cNvSpPr/>
          <p:nvPr/>
        </p:nvSpPr>
        <p:spPr>
          <a:xfrm>
            <a:off x="11121648" y="513133"/>
            <a:ext cx="75603" cy="131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66" y="2679"/>
                </a:moveTo>
                <a:cubicBezTo>
                  <a:pt x="14844" y="10773"/>
                  <a:pt x="14844" y="10773"/>
                  <a:pt x="14844" y="10773"/>
                </a:cubicBezTo>
                <a:cubicBezTo>
                  <a:pt x="666" y="19303"/>
                  <a:pt x="666" y="19303"/>
                  <a:pt x="666" y="19303"/>
                </a:cubicBezTo>
                <a:cubicBezTo>
                  <a:pt x="0" y="19303"/>
                  <a:pt x="0" y="19686"/>
                  <a:pt x="0" y="20069"/>
                </a:cubicBezTo>
                <a:cubicBezTo>
                  <a:pt x="0" y="21217"/>
                  <a:pt x="1427" y="21600"/>
                  <a:pt x="2759" y="21600"/>
                </a:cubicBezTo>
                <a:cubicBezTo>
                  <a:pt x="3426" y="21600"/>
                  <a:pt x="4092" y="21600"/>
                  <a:pt x="4758" y="21217"/>
                </a:cubicBezTo>
                <a:cubicBezTo>
                  <a:pt x="20934" y="11976"/>
                  <a:pt x="20934" y="11976"/>
                  <a:pt x="20934" y="11976"/>
                </a:cubicBezTo>
                <a:cubicBezTo>
                  <a:pt x="21600" y="11593"/>
                  <a:pt x="21600" y="11210"/>
                  <a:pt x="21600" y="10773"/>
                </a:cubicBezTo>
                <a:cubicBezTo>
                  <a:pt x="21600" y="10390"/>
                  <a:pt x="21600" y="10007"/>
                  <a:pt x="20934" y="9624"/>
                </a:cubicBezTo>
                <a:cubicBezTo>
                  <a:pt x="4758" y="383"/>
                  <a:pt x="4758" y="383"/>
                  <a:pt x="4758" y="383"/>
                </a:cubicBezTo>
                <a:cubicBezTo>
                  <a:pt x="4092" y="383"/>
                  <a:pt x="3426" y="0"/>
                  <a:pt x="2759" y="0"/>
                </a:cubicBezTo>
                <a:cubicBezTo>
                  <a:pt x="1427" y="0"/>
                  <a:pt x="0" y="766"/>
                  <a:pt x="0" y="1531"/>
                </a:cubicBezTo>
                <a:cubicBezTo>
                  <a:pt x="0" y="2297"/>
                  <a:pt x="666" y="2679"/>
                  <a:pt x="666" y="2679"/>
                </a:cubicBezTo>
              </a:path>
            </a:pathLst>
          </a:custGeom>
          <a:solidFill>
            <a:srgbClr val="222A35"/>
          </a:solidFill>
          <a:ln w="12700">
            <a:miter lim="400000"/>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62" name="Figure"/>
          <p:cNvSpPr/>
          <p:nvPr/>
        </p:nvSpPr>
        <p:spPr>
          <a:xfrm>
            <a:off x="10534176" y="513133"/>
            <a:ext cx="75603" cy="131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3" y="2679"/>
                </a:moveTo>
                <a:cubicBezTo>
                  <a:pt x="6090" y="10773"/>
                  <a:pt x="6090" y="10773"/>
                  <a:pt x="6090" y="10773"/>
                </a:cubicBezTo>
                <a:cubicBezTo>
                  <a:pt x="20934" y="19303"/>
                  <a:pt x="20934" y="19303"/>
                  <a:pt x="20934" y="19303"/>
                </a:cubicBezTo>
                <a:cubicBezTo>
                  <a:pt x="20934" y="19303"/>
                  <a:pt x="21600" y="19686"/>
                  <a:pt x="21600" y="20069"/>
                </a:cubicBezTo>
                <a:cubicBezTo>
                  <a:pt x="21600" y="21217"/>
                  <a:pt x="20173" y="21600"/>
                  <a:pt x="18841" y="21600"/>
                </a:cubicBezTo>
                <a:cubicBezTo>
                  <a:pt x="18174" y="21600"/>
                  <a:pt x="17508" y="21600"/>
                  <a:pt x="16842" y="21217"/>
                </a:cubicBezTo>
                <a:cubicBezTo>
                  <a:pt x="666" y="11976"/>
                  <a:pt x="666" y="11976"/>
                  <a:pt x="666" y="11976"/>
                </a:cubicBezTo>
                <a:cubicBezTo>
                  <a:pt x="0" y="11593"/>
                  <a:pt x="0" y="11210"/>
                  <a:pt x="0" y="10773"/>
                </a:cubicBezTo>
                <a:cubicBezTo>
                  <a:pt x="0" y="10390"/>
                  <a:pt x="0" y="10007"/>
                  <a:pt x="666" y="9624"/>
                </a:cubicBezTo>
                <a:cubicBezTo>
                  <a:pt x="16842" y="383"/>
                  <a:pt x="16842" y="383"/>
                  <a:pt x="16842" y="383"/>
                </a:cubicBezTo>
                <a:cubicBezTo>
                  <a:pt x="17508" y="383"/>
                  <a:pt x="18174" y="0"/>
                  <a:pt x="18841" y="0"/>
                </a:cubicBezTo>
                <a:cubicBezTo>
                  <a:pt x="20173" y="0"/>
                  <a:pt x="21600" y="766"/>
                  <a:pt x="21600" y="1531"/>
                </a:cubicBezTo>
                <a:cubicBezTo>
                  <a:pt x="21600" y="2297"/>
                  <a:pt x="20934" y="2679"/>
                  <a:pt x="20173" y="2679"/>
                </a:cubicBezTo>
              </a:path>
            </a:pathLst>
          </a:custGeom>
          <a:solidFill>
            <a:srgbClr val="222A35"/>
          </a:solidFill>
          <a:ln w="12700">
            <a:miter lim="400000"/>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63" name="Figure"/>
          <p:cNvSpPr/>
          <p:nvPr/>
        </p:nvSpPr>
        <p:spPr>
          <a:xfrm>
            <a:off x="1545442" y="6506949"/>
            <a:ext cx="141367" cy="93612"/>
          </a:xfrm>
          <a:custGeom>
            <a:avLst/>
            <a:gdLst/>
            <a:ahLst/>
            <a:cxnLst>
              <a:cxn ang="0">
                <a:pos x="wd2" y="hd2"/>
              </a:cxn>
              <a:cxn ang="5400000">
                <a:pos x="wd2" y="hd2"/>
              </a:cxn>
              <a:cxn ang="10800000">
                <a:pos x="wd2" y="hd2"/>
              </a:cxn>
              <a:cxn ang="16200000">
                <a:pos x="wd2" y="hd2"/>
              </a:cxn>
            </a:cxnLst>
            <a:rect l="0" t="0" r="r" b="b"/>
            <a:pathLst>
              <a:path w="20918" h="21037" fill="norm" stroke="1" extrusionOk="0">
                <a:moveTo>
                  <a:pt x="8547" y="9101"/>
                </a:moveTo>
                <a:cubicBezTo>
                  <a:pt x="8547" y="9101"/>
                  <a:pt x="10400" y="9101"/>
                  <a:pt x="10400" y="5704"/>
                </a:cubicBezTo>
                <a:cubicBezTo>
                  <a:pt x="10400" y="1731"/>
                  <a:pt x="8926" y="0"/>
                  <a:pt x="6695" y="0"/>
                </a:cubicBezTo>
                <a:cubicBezTo>
                  <a:pt x="0" y="0"/>
                  <a:pt x="0" y="0"/>
                  <a:pt x="0" y="0"/>
                </a:cubicBezTo>
                <a:cubicBezTo>
                  <a:pt x="0" y="20446"/>
                  <a:pt x="0" y="20446"/>
                  <a:pt x="0" y="20446"/>
                </a:cubicBezTo>
                <a:cubicBezTo>
                  <a:pt x="6695" y="20446"/>
                  <a:pt x="6695" y="20446"/>
                  <a:pt x="6695" y="20446"/>
                </a:cubicBezTo>
                <a:cubicBezTo>
                  <a:pt x="6695" y="20446"/>
                  <a:pt x="10779" y="21023"/>
                  <a:pt x="10779" y="14229"/>
                </a:cubicBezTo>
                <a:cubicBezTo>
                  <a:pt x="10779" y="14229"/>
                  <a:pt x="11158" y="9101"/>
                  <a:pt x="8547" y="9101"/>
                </a:cubicBezTo>
                <a:close/>
                <a:moveTo>
                  <a:pt x="2989" y="3397"/>
                </a:moveTo>
                <a:cubicBezTo>
                  <a:pt x="6695" y="3397"/>
                  <a:pt x="6695" y="3397"/>
                  <a:pt x="6695" y="3397"/>
                </a:cubicBezTo>
                <a:cubicBezTo>
                  <a:pt x="6695" y="3397"/>
                  <a:pt x="7832" y="3397"/>
                  <a:pt x="7832" y="5704"/>
                </a:cubicBezTo>
                <a:cubicBezTo>
                  <a:pt x="7832" y="8012"/>
                  <a:pt x="7074" y="8012"/>
                  <a:pt x="6316" y="8012"/>
                </a:cubicBezTo>
                <a:cubicBezTo>
                  <a:pt x="2989" y="8012"/>
                  <a:pt x="2989" y="8012"/>
                  <a:pt x="2989" y="8012"/>
                </a:cubicBezTo>
                <a:lnTo>
                  <a:pt x="2989" y="3397"/>
                </a:lnTo>
                <a:close/>
                <a:moveTo>
                  <a:pt x="6695" y="17049"/>
                </a:moveTo>
                <a:cubicBezTo>
                  <a:pt x="2989" y="17049"/>
                  <a:pt x="2989" y="17049"/>
                  <a:pt x="2989" y="17049"/>
                </a:cubicBezTo>
                <a:cubicBezTo>
                  <a:pt x="2989" y="11409"/>
                  <a:pt x="2989" y="11409"/>
                  <a:pt x="2989" y="11409"/>
                </a:cubicBezTo>
                <a:cubicBezTo>
                  <a:pt x="6695" y="11409"/>
                  <a:pt x="6695" y="11409"/>
                  <a:pt x="6695" y="11409"/>
                </a:cubicBezTo>
                <a:cubicBezTo>
                  <a:pt x="6695" y="11409"/>
                  <a:pt x="8168" y="11409"/>
                  <a:pt x="8168" y="14229"/>
                </a:cubicBezTo>
                <a:cubicBezTo>
                  <a:pt x="8168" y="16472"/>
                  <a:pt x="7074" y="17049"/>
                  <a:pt x="6695" y="17049"/>
                </a:cubicBezTo>
                <a:close/>
                <a:moveTo>
                  <a:pt x="16421" y="5128"/>
                </a:moveTo>
                <a:cubicBezTo>
                  <a:pt x="11158" y="5128"/>
                  <a:pt x="11158" y="13075"/>
                  <a:pt x="11158" y="13075"/>
                </a:cubicBezTo>
                <a:cubicBezTo>
                  <a:pt x="11158" y="13075"/>
                  <a:pt x="11158" y="21023"/>
                  <a:pt x="16421" y="21023"/>
                </a:cubicBezTo>
                <a:cubicBezTo>
                  <a:pt x="16421" y="21023"/>
                  <a:pt x="20884" y="21600"/>
                  <a:pt x="20884" y="15383"/>
                </a:cubicBezTo>
                <a:cubicBezTo>
                  <a:pt x="18653" y="15383"/>
                  <a:pt x="18653" y="15383"/>
                  <a:pt x="18653" y="15383"/>
                </a:cubicBezTo>
                <a:cubicBezTo>
                  <a:pt x="18653" y="15383"/>
                  <a:pt x="18653" y="17626"/>
                  <a:pt x="16421" y="17626"/>
                </a:cubicBezTo>
                <a:cubicBezTo>
                  <a:pt x="16421" y="17626"/>
                  <a:pt x="14189" y="18203"/>
                  <a:pt x="14189" y="14229"/>
                </a:cubicBezTo>
                <a:cubicBezTo>
                  <a:pt x="20884" y="14229"/>
                  <a:pt x="20884" y="14229"/>
                  <a:pt x="20884" y="14229"/>
                </a:cubicBezTo>
                <a:cubicBezTo>
                  <a:pt x="20884" y="14229"/>
                  <a:pt x="21600" y="5128"/>
                  <a:pt x="16421" y="5128"/>
                </a:cubicBezTo>
                <a:close/>
                <a:moveTo>
                  <a:pt x="18274" y="11409"/>
                </a:moveTo>
                <a:cubicBezTo>
                  <a:pt x="14189" y="11409"/>
                  <a:pt x="14189" y="11409"/>
                  <a:pt x="14189" y="11409"/>
                </a:cubicBezTo>
                <a:cubicBezTo>
                  <a:pt x="14189" y="11409"/>
                  <a:pt x="14526" y="8012"/>
                  <a:pt x="16421" y="8012"/>
                </a:cubicBezTo>
                <a:cubicBezTo>
                  <a:pt x="18274" y="8012"/>
                  <a:pt x="18274" y="11409"/>
                  <a:pt x="18274" y="11409"/>
                </a:cubicBezTo>
                <a:close/>
                <a:moveTo>
                  <a:pt x="19032" y="1154"/>
                </a:moveTo>
                <a:cubicBezTo>
                  <a:pt x="13432" y="1154"/>
                  <a:pt x="13432" y="1154"/>
                  <a:pt x="13432" y="1154"/>
                </a:cubicBezTo>
                <a:cubicBezTo>
                  <a:pt x="13432" y="3974"/>
                  <a:pt x="13432" y="3974"/>
                  <a:pt x="13432" y="3974"/>
                </a:cubicBezTo>
                <a:cubicBezTo>
                  <a:pt x="19032" y="3974"/>
                  <a:pt x="19032" y="3974"/>
                  <a:pt x="19032" y="3974"/>
                </a:cubicBezTo>
                <a:lnTo>
                  <a:pt x="19032" y="1154"/>
                </a:lnTo>
                <a:close/>
              </a:path>
            </a:pathLst>
          </a:custGeom>
          <a:solidFill>
            <a:srgbClr val="222A35"/>
          </a:solidFill>
          <a:ln w="12700">
            <a:miter lim="400000"/>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64" name="Figure"/>
          <p:cNvSpPr/>
          <p:nvPr/>
        </p:nvSpPr>
        <p:spPr>
          <a:xfrm>
            <a:off x="1300059" y="6490329"/>
            <a:ext cx="69528" cy="129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823"/>
                </a:moveTo>
                <a:cubicBezTo>
                  <a:pt x="15416" y="3823"/>
                  <a:pt x="15416" y="3823"/>
                  <a:pt x="15416" y="3823"/>
                </a:cubicBezTo>
                <a:cubicBezTo>
                  <a:pt x="14719" y="3823"/>
                  <a:pt x="13935" y="4253"/>
                  <a:pt x="13935" y="5113"/>
                </a:cubicBezTo>
                <a:cubicBezTo>
                  <a:pt x="13935" y="7646"/>
                  <a:pt x="13935" y="7646"/>
                  <a:pt x="13935" y="7646"/>
                </a:cubicBezTo>
                <a:cubicBezTo>
                  <a:pt x="21600" y="7646"/>
                  <a:pt x="21600" y="7646"/>
                  <a:pt x="21600" y="7646"/>
                </a:cubicBezTo>
                <a:cubicBezTo>
                  <a:pt x="21600" y="11039"/>
                  <a:pt x="21600" y="11039"/>
                  <a:pt x="21600" y="11039"/>
                </a:cubicBezTo>
                <a:cubicBezTo>
                  <a:pt x="13935" y="11039"/>
                  <a:pt x="13935" y="11039"/>
                  <a:pt x="13935" y="11039"/>
                </a:cubicBezTo>
                <a:cubicBezTo>
                  <a:pt x="13935" y="21600"/>
                  <a:pt x="13935" y="21600"/>
                  <a:pt x="13935" y="21600"/>
                </a:cubicBezTo>
                <a:cubicBezTo>
                  <a:pt x="6881" y="21600"/>
                  <a:pt x="6881" y="21600"/>
                  <a:pt x="6881" y="21600"/>
                </a:cubicBezTo>
                <a:cubicBezTo>
                  <a:pt x="6881" y="11039"/>
                  <a:pt x="6881" y="11039"/>
                  <a:pt x="6881" y="11039"/>
                </a:cubicBezTo>
                <a:cubicBezTo>
                  <a:pt x="0" y="11039"/>
                  <a:pt x="0" y="11039"/>
                  <a:pt x="0" y="11039"/>
                </a:cubicBezTo>
                <a:cubicBezTo>
                  <a:pt x="0" y="7646"/>
                  <a:pt x="0" y="7646"/>
                  <a:pt x="0" y="7646"/>
                </a:cubicBezTo>
                <a:cubicBezTo>
                  <a:pt x="6881" y="7646"/>
                  <a:pt x="6881" y="7646"/>
                  <a:pt x="6881" y="7646"/>
                </a:cubicBezTo>
                <a:cubicBezTo>
                  <a:pt x="6881" y="5543"/>
                  <a:pt x="6881" y="5543"/>
                  <a:pt x="6881" y="5543"/>
                </a:cubicBezTo>
                <a:cubicBezTo>
                  <a:pt x="6881" y="2581"/>
                  <a:pt x="10016" y="0"/>
                  <a:pt x="15416" y="0"/>
                </a:cubicBezTo>
                <a:cubicBezTo>
                  <a:pt x="21600" y="0"/>
                  <a:pt x="21600" y="0"/>
                  <a:pt x="21600" y="0"/>
                </a:cubicBezTo>
                <a:lnTo>
                  <a:pt x="21600" y="3823"/>
                </a:lnTo>
              </a:path>
            </a:pathLst>
          </a:custGeom>
          <a:solidFill>
            <a:srgbClr val="222A35"/>
          </a:solidFill>
          <a:ln w="12700">
            <a:miter lim="400000"/>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65" name="Figure"/>
          <p:cNvSpPr/>
          <p:nvPr/>
        </p:nvSpPr>
        <p:spPr>
          <a:xfrm>
            <a:off x="978161" y="6502379"/>
            <a:ext cx="131020" cy="1052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606"/>
                </a:moveTo>
                <a:cubicBezTo>
                  <a:pt x="20757" y="3127"/>
                  <a:pt x="19913" y="3648"/>
                  <a:pt x="19117" y="3648"/>
                </a:cubicBezTo>
                <a:cubicBezTo>
                  <a:pt x="19913" y="3127"/>
                  <a:pt x="20757" y="2085"/>
                  <a:pt x="20757" y="579"/>
                </a:cubicBezTo>
                <a:cubicBezTo>
                  <a:pt x="19913" y="1100"/>
                  <a:pt x="19117" y="1564"/>
                  <a:pt x="18226" y="2085"/>
                </a:cubicBezTo>
                <a:cubicBezTo>
                  <a:pt x="17430" y="1100"/>
                  <a:pt x="16165" y="0"/>
                  <a:pt x="14947" y="0"/>
                </a:cubicBezTo>
                <a:cubicBezTo>
                  <a:pt x="12416" y="0"/>
                  <a:pt x="10355" y="2606"/>
                  <a:pt x="10355" y="5675"/>
                </a:cubicBezTo>
                <a:cubicBezTo>
                  <a:pt x="10355" y="6196"/>
                  <a:pt x="10355" y="6717"/>
                  <a:pt x="10777" y="6717"/>
                </a:cubicBezTo>
                <a:cubicBezTo>
                  <a:pt x="7075" y="6717"/>
                  <a:pt x="3702" y="4691"/>
                  <a:pt x="1640" y="1100"/>
                </a:cubicBezTo>
                <a:cubicBezTo>
                  <a:pt x="1218" y="2085"/>
                  <a:pt x="797" y="3127"/>
                  <a:pt x="797" y="4169"/>
                </a:cubicBezTo>
                <a:cubicBezTo>
                  <a:pt x="797" y="5675"/>
                  <a:pt x="1640" y="7760"/>
                  <a:pt x="2858" y="8744"/>
                </a:cubicBezTo>
                <a:cubicBezTo>
                  <a:pt x="2062" y="8281"/>
                  <a:pt x="1640" y="8281"/>
                  <a:pt x="797" y="7760"/>
                </a:cubicBezTo>
                <a:cubicBezTo>
                  <a:pt x="797" y="10308"/>
                  <a:pt x="2483" y="12856"/>
                  <a:pt x="4592" y="13377"/>
                </a:cubicBezTo>
                <a:cubicBezTo>
                  <a:pt x="4170" y="13377"/>
                  <a:pt x="3702" y="13377"/>
                  <a:pt x="3280" y="13377"/>
                </a:cubicBezTo>
                <a:cubicBezTo>
                  <a:pt x="2858" y="13377"/>
                  <a:pt x="2858" y="13377"/>
                  <a:pt x="2483" y="13377"/>
                </a:cubicBezTo>
                <a:cubicBezTo>
                  <a:pt x="2858" y="15404"/>
                  <a:pt x="4592" y="17025"/>
                  <a:pt x="6653" y="17025"/>
                </a:cubicBezTo>
                <a:cubicBezTo>
                  <a:pt x="4967" y="18473"/>
                  <a:pt x="3280" y="19573"/>
                  <a:pt x="1218" y="19573"/>
                </a:cubicBezTo>
                <a:cubicBezTo>
                  <a:pt x="797" y="19573"/>
                  <a:pt x="375" y="19573"/>
                  <a:pt x="0" y="19573"/>
                </a:cubicBezTo>
                <a:cubicBezTo>
                  <a:pt x="2062" y="21079"/>
                  <a:pt x="4170" y="21600"/>
                  <a:pt x="6653" y="21600"/>
                </a:cubicBezTo>
                <a:cubicBezTo>
                  <a:pt x="14947" y="21600"/>
                  <a:pt x="19117" y="13377"/>
                  <a:pt x="19117" y="6196"/>
                </a:cubicBezTo>
                <a:lnTo>
                  <a:pt x="19117" y="5675"/>
                </a:lnTo>
                <a:cubicBezTo>
                  <a:pt x="20335" y="4691"/>
                  <a:pt x="20757" y="4169"/>
                  <a:pt x="21600" y="2606"/>
                </a:cubicBezTo>
              </a:path>
            </a:pathLst>
          </a:custGeom>
          <a:solidFill>
            <a:srgbClr val="222A35"/>
          </a:solidFill>
          <a:ln w="12700">
            <a:miter lim="400000"/>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66" name="Numéro de diapositive"/>
          <p:cNvSpPr txBox="1"/>
          <p:nvPr>
            <p:ph type="sldNum" sz="quarter" idx="2"/>
          </p:nvPr>
        </p:nvSpPr>
        <p:spPr>
          <a:xfrm>
            <a:off x="10754121" y="460768"/>
            <a:ext cx="236729" cy="231141"/>
          </a:xfrm>
          <a:prstGeom prst="rect">
            <a:avLst/>
          </a:prstGeom>
        </p:spPr>
        <p:txBody>
          <a:bodyPr/>
          <a:lstStyle>
            <a:lvl1pPr algn="ctr">
              <a:defRPr sz="900">
                <a:solidFill>
                  <a:srgbClr val="222A35"/>
                </a:solidFill>
                <a:latin typeface="Lato Black"/>
                <a:ea typeface="Lato Black"/>
                <a:cs typeface="Lato Black"/>
                <a:sym typeface="Lato Blac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Custom Layout">
    <p:spTree>
      <p:nvGrpSpPr>
        <p:cNvPr id="1" name=""/>
        <p:cNvGrpSpPr/>
        <p:nvPr/>
      </p:nvGrpSpPr>
      <p:grpSpPr>
        <a:xfrm>
          <a:off x="0" y="0"/>
          <a:ext cx="0" cy="0"/>
          <a:chOff x="0" y="0"/>
          <a:chExt cx="0" cy="0"/>
        </a:xfrm>
      </p:grpSpPr>
      <p:sp>
        <p:nvSpPr>
          <p:cNvPr id="73" name="Numéro de diapositive"/>
          <p:cNvSpPr txBox="1"/>
          <p:nvPr>
            <p:ph type="sldNum" sz="quarter" idx="2"/>
          </p:nvPr>
        </p:nvSpPr>
        <p:spPr>
          <a:xfrm>
            <a:off x="10754121" y="460768"/>
            <a:ext cx="236729" cy="231141"/>
          </a:xfrm>
          <a:prstGeom prst="rect">
            <a:avLst/>
          </a:prstGeom>
        </p:spPr>
        <p:txBody>
          <a:bodyPr/>
          <a:lstStyle>
            <a:lvl1pPr algn="ctr">
              <a:defRPr sz="900">
                <a:solidFill>
                  <a:srgbClr val="222A35"/>
                </a:solidFill>
                <a:latin typeface="Lato Black"/>
                <a:ea typeface="Lato Black"/>
                <a:cs typeface="Lato Black"/>
                <a:sym typeface="Lato Blac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Custom Layout">
    <p:spTree>
      <p:nvGrpSpPr>
        <p:cNvPr id="1" name=""/>
        <p:cNvGrpSpPr/>
        <p:nvPr/>
      </p:nvGrpSpPr>
      <p:grpSpPr>
        <a:xfrm>
          <a:off x="0" y="0"/>
          <a:ext cx="0" cy="0"/>
          <a:chOff x="0" y="0"/>
          <a:chExt cx="0" cy="0"/>
        </a:xfrm>
      </p:grpSpPr>
      <p:sp>
        <p:nvSpPr>
          <p:cNvPr id="80" name="Numéro de diapositive"/>
          <p:cNvSpPr txBox="1"/>
          <p:nvPr>
            <p:ph type="sldNum" sz="quarter" idx="2"/>
          </p:nvPr>
        </p:nvSpPr>
        <p:spPr>
          <a:xfrm>
            <a:off x="10754121" y="460768"/>
            <a:ext cx="236729" cy="231141"/>
          </a:xfrm>
          <a:prstGeom prst="rect">
            <a:avLst/>
          </a:prstGeom>
        </p:spPr>
        <p:txBody>
          <a:bodyPr/>
          <a:lstStyle>
            <a:lvl1pPr algn="ctr">
              <a:defRPr sz="900">
                <a:solidFill>
                  <a:srgbClr val="222A35"/>
                </a:solidFill>
                <a:latin typeface="Lato Black"/>
                <a:ea typeface="Lato Black"/>
                <a:cs typeface="Lato Black"/>
                <a:sym typeface="Lato Black"/>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A35"/>
        </a:solidFill>
      </p:bgPr>
    </p:bg>
    <p:spTree>
      <p:nvGrpSpPr>
        <p:cNvPr id="1" name=""/>
        <p:cNvGrpSpPr/>
        <p:nvPr/>
      </p:nvGrpSpPr>
      <p:grpSpPr>
        <a:xfrm>
          <a:off x="0" y="0"/>
          <a:ext cx="0" cy="0"/>
          <a:chOff x="0" y="0"/>
          <a:chExt cx="0" cy="0"/>
        </a:xfrm>
      </p:grpSpPr>
      <p:sp>
        <p:nvSpPr>
          <p:cNvPr id="2" name="Texte du titre"/>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Texte du titre</a:t>
            </a:r>
          </a:p>
        </p:txBody>
      </p:sp>
      <p:sp>
        <p:nvSpPr>
          <p:cNvPr id="3" name="Texte niveau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lnSpc>
                <a:spcPct val="100000"/>
              </a:lnSpc>
              <a:defRPr sz="1200">
                <a:solidFill>
                  <a:srgbClr val="000000"/>
                </a:solidFill>
                <a:latin typeface="+mn-lt"/>
                <a:ea typeface="+mn-ea"/>
                <a:cs typeface="+mn-cs"/>
                <a:sym typeface="Lato Regular"/>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Lato Black"/>
          <a:ea typeface="Lato Black"/>
          <a:cs typeface="Lato Black"/>
          <a:sym typeface="Lato Black"/>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Lato Black"/>
          <a:ea typeface="Lato Black"/>
          <a:cs typeface="Lato Black"/>
          <a:sym typeface="Lato Black"/>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Lato Black"/>
          <a:ea typeface="Lato Black"/>
          <a:cs typeface="Lato Black"/>
          <a:sym typeface="Lato Black"/>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Lato Black"/>
          <a:ea typeface="Lato Black"/>
          <a:cs typeface="Lato Black"/>
          <a:sym typeface="Lato Black"/>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Lato Black"/>
          <a:ea typeface="Lato Black"/>
          <a:cs typeface="Lato Black"/>
          <a:sym typeface="Lato Black"/>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Lato Black"/>
          <a:ea typeface="Lato Black"/>
          <a:cs typeface="Lato Black"/>
          <a:sym typeface="Lato Black"/>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Lato Black"/>
          <a:ea typeface="Lato Black"/>
          <a:cs typeface="Lato Black"/>
          <a:sym typeface="Lato Black"/>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Lato Black"/>
          <a:ea typeface="Lato Black"/>
          <a:cs typeface="Lato Black"/>
          <a:sym typeface="Lato Black"/>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Lato Black"/>
          <a:ea typeface="Lato Black"/>
          <a:cs typeface="Lato Black"/>
          <a:sym typeface="Lato Black"/>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Lato Regular"/>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Lato Regular"/>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Lato Regular"/>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Lato Regular"/>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Lato Regular"/>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Lato Regular"/>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Lato Regular"/>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Lato Regular"/>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Lato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Lato Regular"/>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Lato Regular"/>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Lato Regular"/>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Lato Regular"/>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Lato Regular"/>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Lato Regular"/>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Lato Regular"/>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Lato Regular"/>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Lato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bmp"/><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tif"/><Relationship Id="rId3"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tif"/><Relationship Id="rId3" Type="http://schemas.openxmlformats.org/officeDocument/2006/relationships/image" Target="../media/image7.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tif"/><Relationship Id="rId3" Type="http://schemas.openxmlformats.org/officeDocument/2006/relationships/image" Target="../media/image1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LINUXAUTO.com" TargetMode="External"/><Relationship Id="rId3" Type="http://schemas.openxmlformats.org/officeDocument/2006/relationships/image" Target="../media/image9.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image" Target="../media/image1.gif"/></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89" name="NSY103"/>
          <p:cNvSpPr txBox="1"/>
          <p:nvPr/>
        </p:nvSpPr>
        <p:spPr>
          <a:xfrm>
            <a:off x="4773487" y="2193035"/>
            <a:ext cx="2645030" cy="916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400">
                <a:latin typeface="Lato Black"/>
                <a:ea typeface="Lato Black"/>
                <a:cs typeface="Lato Black"/>
                <a:sym typeface="Lato Black"/>
              </a:defRPr>
            </a:lvl1pPr>
          </a:lstStyle>
          <a:p>
            <a:pPr/>
            <a:r>
              <a:t>NSY103</a:t>
            </a:r>
          </a:p>
        </p:txBody>
      </p:sp>
      <p:sp>
        <p:nvSpPr>
          <p:cNvPr id="90" name="- Linux : principes et programmation -"/>
          <p:cNvSpPr txBox="1"/>
          <p:nvPr/>
        </p:nvSpPr>
        <p:spPr>
          <a:xfrm>
            <a:off x="4139523" y="2999875"/>
            <a:ext cx="39129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Linux : principes et programmation -</a:t>
            </a:r>
          </a:p>
        </p:txBody>
      </p:sp>
      <p:sp>
        <p:nvSpPr>
          <p:cNvPr id="91" name="Ligne"/>
          <p:cNvSpPr/>
          <p:nvPr/>
        </p:nvSpPr>
        <p:spPr>
          <a:xfrm>
            <a:off x="5638698" y="3648355"/>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92" name="2020/2021 Premier semestre"/>
          <p:cNvSpPr txBox="1"/>
          <p:nvPr/>
        </p:nvSpPr>
        <p:spPr>
          <a:xfrm>
            <a:off x="378485" y="6231435"/>
            <a:ext cx="310383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2020/2021 Premier semestre</a:t>
            </a:r>
          </a:p>
        </p:txBody>
      </p:sp>
      <p:sp>
        <p:nvSpPr>
          <p:cNvPr id="93" name="BOUDAOUD Samir"/>
          <p:cNvSpPr txBox="1"/>
          <p:nvPr/>
        </p:nvSpPr>
        <p:spPr>
          <a:xfrm>
            <a:off x="4719878" y="3925996"/>
            <a:ext cx="275224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BOUDAOUD Samir</a:t>
            </a:r>
          </a:p>
        </p:txBody>
      </p:sp>
      <p:pic>
        <p:nvPicPr>
          <p:cNvPr id="94" name="CNAM_Logo.png" descr="CNAM_Logo.png"/>
          <p:cNvPicPr>
            <a:picLocks noChangeAspect="1"/>
          </p:cNvPicPr>
          <p:nvPr/>
        </p:nvPicPr>
        <p:blipFill>
          <a:blip r:embed="rId3">
            <a:extLst/>
          </a:blip>
          <a:stretch>
            <a:fillRect/>
          </a:stretch>
        </p:blipFill>
        <p:spPr>
          <a:xfrm>
            <a:off x="4649067" y="4591859"/>
            <a:ext cx="2893866" cy="569855"/>
          </a:xfrm>
          <a:prstGeom prst="rect">
            <a:avLst/>
          </a:prstGeom>
          <a:ln w="12700">
            <a:miter lim="400000"/>
          </a:ln>
        </p:spPr>
      </p:pic>
      <p:pic>
        <p:nvPicPr>
          <p:cNvPr id="95" name="1200px-Tux.svg.png" descr="1200px-Tux.svg.png"/>
          <p:cNvPicPr>
            <a:picLocks noChangeAspect="1"/>
          </p:cNvPicPr>
          <p:nvPr/>
        </p:nvPicPr>
        <p:blipFill>
          <a:blip r:embed="rId4">
            <a:extLst/>
          </a:blip>
          <a:stretch>
            <a:fillRect/>
          </a:stretch>
        </p:blipFill>
        <p:spPr>
          <a:xfrm>
            <a:off x="5509891" y="540777"/>
            <a:ext cx="1172217" cy="1388099"/>
          </a:xfrm>
          <a:prstGeom prst="rect">
            <a:avLst/>
          </a:prstGeom>
          <a:ln w="12700">
            <a:miter lim="400000"/>
          </a:ln>
        </p:spPr>
      </p:pic>
      <p:sp>
        <p:nvSpPr>
          <p:cNvPr id="96" name="Mr ROUSSEL Olivier"/>
          <p:cNvSpPr txBox="1"/>
          <p:nvPr/>
        </p:nvSpPr>
        <p:spPr>
          <a:xfrm>
            <a:off x="9612528" y="6231435"/>
            <a:ext cx="218714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Mr ROUSSEL Olivier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89"/>
                                        </p:tgtEl>
                                        <p:attrNameLst>
                                          <p:attrName>style.visibility</p:attrName>
                                        </p:attrNameLst>
                                      </p:cBhvr>
                                      <p:to>
                                        <p:strVal val="visible"/>
                                      </p:to>
                                    </p:set>
                                    <p:anim calcmode="lin" valueType="num">
                                      <p:cBhvr>
                                        <p:cTn id="7" dur="600" fill="hold"/>
                                        <p:tgtEl>
                                          <p:spTgt spid="89"/>
                                        </p:tgtEl>
                                        <p:attrNameLst>
                                          <p:attrName>ppt_x</p:attrName>
                                        </p:attrNameLst>
                                      </p:cBhvr>
                                      <p:tavLst>
                                        <p:tav tm="0">
                                          <p:val>
                                            <p:strVal val="#ppt_x"/>
                                          </p:val>
                                        </p:tav>
                                        <p:tav tm="100000">
                                          <p:val>
                                            <p:strVal val="#ppt_x"/>
                                          </p:val>
                                        </p:tav>
                                      </p:tavLst>
                                    </p:anim>
                                    <p:anim calcmode="lin" valueType="num">
                                      <p:cBhvr>
                                        <p:cTn id="8" dur="600" fill="hold"/>
                                        <p:tgtEl>
                                          <p:spTgt spid="89"/>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Class="entr" nodeType="afterEffect" presetSubtype="8" presetID="22" grpId="2" fill="hold">
                                  <p:stCondLst>
                                    <p:cond delay="0"/>
                                  </p:stCondLst>
                                  <p:iterate type="el" backwards="0">
                                    <p:tmAbs val="0"/>
                                  </p:iterate>
                                  <p:childTnLst>
                                    <p:set>
                                      <p:cBhvr>
                                        <p:cTn id="11" fill="hold"/>
                                        <p:tgtEl>
                                          <p:spTgt spid="90"/>
                                        </p:tgtEl>
                                        <p:attrNameLst>
                                          <p:attrName>style.visibility</p:attrName>
                                        </p:attrNameLst>
                                      </p:cBhvr>
                                      <p:to>
                                        <p:strVal val="visible"/>
                                      </p:to>
                                    </p:set>
                                    <p:animEffect filter="wipe(left)" transition="in">
                                      <p:cBhvr>
                                        <p:cTn id="12" dur="300"/>
                                        <p:tgtEl>
                                          <p:spTgt spid="90"/>
                                        </p:tgtEl>
                                      </p:cBhvr>
                                    </p:animEffect>
                                  </p:childTnLst>
                                </p:cTn>
                              </p:par>
                            </p:childTnLst>
                          </p:cTn>
                        </p:par>
                        <p:par>
                          <p:cTn id="13" fill="hold">
                            <p:stCondLst>
                              <p:cond delay="900"/>
                            </p:stCondLst>
                            <p:childTnLst>
                              <p:par>
                                <p:cTn id="14" presetClass="entr" nodeType="afterEffect" presetSubtype="8" presetID="22" grpId="3" fill="hold">
                                  <p:stCondLst>
                                    <p:cond delay="0"/>
                                  </p:stCondLst>
                                  <p:iterate type="el" backwards="0">
                                    <p:tmAbs val="0"/>
                                  </p:iterate>
                                  <p:childTnLst>
                                    <p:set>
                                      <p:cBhvr>
                                        <p:cTn id="15" fill="hold"/>
                                        <p:tgtEl>
                                          <p:spTgt spid="91"/>
                                        </p:tgtEl>
                                        <p:attrNameLst>
                                          <p:attrName>style.visibility</p:attrName>
                                        </p:attrNameLst>
                                      </p:cBhvr>
                                      <p:to>
                                        <p:strVal val="visible"/>
                                      </p:to>
                                    </p:set>
                                    <p:animEffect filter="wipe(left)" transition="in">
                                      <p:cBhvr>
                                        <p:cTn id="16"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 grpId="1"/>
      <p:bldP build="whole" bldLvl="1" animBg="1" rev="0" advAuto="0" spid="91" grpId="3"/>
      <p:bldP build="whole" bldLvl="1" animBg="1" rev="0" advAuto="0" spid="90" grpId="2"/>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Image" descr="Image"/>
          <p:cNvPicPr>
            <a:picLocks noChangeAspect="1"/>
          </p:cNvPicPr>
          <p:nvPr/>
        </p:nvPicPr>
        <p:blipFill>
          <a:blip r:embed="rId2">
            <a:extLst/>
          </a:blip>
          <a:stretch>
            <a:fillRect/>
          </a:stretch>
        </p:blipFill>
        <p:spPr>
          <a:xfrm>
            <a:off x="0" y="3705993"/>
            <a:ext cx="12192001" cy="3144254"/>
          </a:xfrm>
          <a:prstGeom prst="rect">
            <a:avLst/>
          </a:prstGeom>
          <a:ln w="12700">
            <a:miter lim="400000"/>
          </a:ln>
        </p:spPr>
      </p:pic>
      <p:sp>
        <p:nvSpPr>
          <p:cNvPr id="155" name="Mise en place des tâches CRON"/>
          <p:cNvSpPr txBox="1"/>
          <p:nvPr/>
        </p:nvSpPr>
        <p:spPr>
          <a:xfrm>
            <a:off x="499075" y="265661"/>
            <a:ext cx="6583350"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Mise en place des tâches CRON</a:t>
            </a:r>
          </a:p>
        </p:txBody>
      </p:sp>
      <p:sp>
        <p:nvSpPr>
          <p:cNvPr id="156" name="Ligne"/>
          <p:cNvSpPr/>
          <p:nvPr/>
        </p:nvSpPr>
        <p:spPr>
          <a:xfrm>
            <a:off x="55253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57" name="Les 5 étoiles représentent respectivement…"/>
          <p:cNvSpPr txBox="1"/>
          <p:nvPr/>
        </p:nvSpPr>
        <p:spPr>
          <a:xfrm>
            <a:off x="625226" y="1730368"/>
            <a:ext cx="10941548" cy="18529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30000"/>
              </a:lnSpc>
              <a:defRPr sz="1600"/>
            </a:pPr>
            <a:r>
              <a:t>Les 5 étoiles représentent respectivement</a:t>
            </a:r>
          </a:p>
          <a:p>
            <a:pPr algn="l">
              <a:lnSpc>
                <a:spcPct val="100000"/>
              </a:lnSpc>
              <a:defRPr sz="1600">
                <a:latin typeface="+mn-lt"/>
                <a:ea typeface="+mn-ea"/>
                <a:cs typeface="+mn-cs"/>
                <a:sym typeface="Lato Regular"/>
              </a:defRPr>
            </a:pPr>
            <a:r>
              <a:rPr>
                <a:solidFill>
                  <a:schemeClr val="accent1">
                    <a:lumOff val="10735"/>
                  </a:schemeClr>
                </a:solidFill>
              </a:rPr>
              <a:t>m : </a:t>
            </a:r>
            <a:r>
              <a:t>Minute </a:t>
            </a:r>
            <a:r>
              <a:rPr>
                <a:solidFill>
                  <a:schemeClr val="accent1">
                    <a:lumOff val="10735"/>
                  </a:schemeClr>
                </a:solidFill>
              </a:rPr>
              <a:t>h : </a:t>
            </a:r>
            <a:r>
              <a:t>Hour </a:t>
            </a:r>
            <a:r>
              <a:rPr>
                <a:solidFill>
                  <a:schemeClr val="accent1">
                    <a:lumOff val="10735"/>
                  </a:schemeClr>
                </a:solidFill>
              </a:rPr>
              <a:t>dom : </a:t>
            </a:r>
            <a:r>
              <a:t>Day Of Month </a:t>
            </a:r>
            <a:r>
              <a:rPr>
                <a:solidFill>
                  <a:schemeClr val="accent1">
                    <a:lumOff val="10735"/>
                  </a:schemeClr>
                </a:solidFill>
              </a:rPr>
              <a:t>mon : </a:t>
            </a:r>
            <a:r>
              <a:t>Month </a:t>
            </a:r>
            <a:r>
              <a:rPr>
                <a:solidFill>
                  <a:schemeClr val="accent1">
                    <a:lumOff val="10735"/>
                  </a:schemeClr>
                </a:solidFill>
              </a:rPr>
              <a:t>dow : </a:t>
            </a:r>
            <a:r>
              <a:t>Day Of Week (0 = dimanche)</a:t>
            </a: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r>
              <a:t>Le premier script est sera lancé toutes les minutes, et le second toutes les 5 minutes.</a:t>
            </a: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r>
              <a:rPr>
                <a:solidFill>
                  <a:schemeClr val="accent1">
                    <a:lumOff val="10735"/>
                  </a:schemeClr>
                </a:solidFill>
              </a:rPr>
              <a:t>crontab -l </a:t>
            </a:r>
            <a:r>
              <a:t>: liste toutes les taches cron de l’utilisateur en cours</a:t>
            </a:r>
          </a:p>
          <a:p>
            <a:pPr algn="l">
              <a:lnSpc>
                <a:spcPct val="100000"/>
              </a:lnSpc>
              <a:defRPr sz="1600">
                <a:latin typeface="+mn-lt"/>
                <a:ea typeface="+mn-ea"/>
                <a:cs typeface="+mn-cs"/>
                <a:sym typeface="Lato Regular"/>
              </a:defRPr>
            </a:pPr>
            <a:r>
              <a:rPr>
                <a:solidFill>
                  <a:schemeClr val="accent1">
                    <a:lumOff val="10735"/>
                  </a:schemeClr>
                </a:solidFill>
              </a:rPr>
              <a:t>crontab -e </a:t>
            </a:r>
            <a:r>
              <a:t>: ouvre la table cron afin d’éditer les tâches à executer</a:t>
            </a:r>
          </a:p>
        </p:txBody>
      </p:sp>
      <p:sp>
        <p:nvSpPr>
          <p:cNvPr id="158" name="crontab"/>
          <p:cNvSpPr txBox="1"/>
          <p:nvPr/>
        </p:nvSpPr>
        <p:spPr>
          <a:xfrm>
            <a:off x="609777" y="3896200"/>
            <a:ext cx="785776"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1600">
                <a:latin typeface="+mn-lt"/>
                <a:ea typeface="+mn-ea"/>
                <a:cs typeface="+mn-cs"/>
                <a:sym typeface="Lato Regular"/>
              </a:defRPr>
            </a:lvl1pPr>
          </a:lstStyle>
          <a:p>
            <a:pPr/>
            <a:r>
              <a:t>crontab</a:t>
            </a:r>
          </a:p>
        </p:txBody>
      </p:sp>
    </p:spTree>
  </p:cSld>
  <p:clrMapOvr>
    <a:masterClrMapping/>
  </p:clrMapOvr>
  <mc:AlternateContent xmlns:mc="http://schemas.openxmlformats.org/markup-compatibility/2006">
    <mc:Choice xmlns:p14="http://schemas.microsoft.com/office/powerpoint/2010/main" Requires="p14">
      <p:transition spd="slow" advClick="1" p14:dur="1200">
        <p:checker dir="horz"/>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55"/>
                                        </p:tgtEl>
                                        <p:attrNameLst>
                                          <p:attrName>style.visibility</p:attrName>
                                        </p:attrNameLst>
                                      </p:cBhvr>
                                      <p:to>
                                        <p:strVal val="visible"/>
                                      </p:to>
                                    </p:set>
                                    <p:anim calcmode="lin" valueType="num">
                                      <p:cBhvr>
                                        <p:cTn id="7" dur="400" fill="hold"/>
                                        <p:tgtEl>
                                          <p:spTgt spid="155"/>
                                        </p:tgtEl>
                                        <p:attrNameLst>
                                          <p:attrName>ppt_x</p:attrName>
                                        </p:attrNameLst>
                                      </p:cBhvr>
                                      <p:tavLst>
                                        <p:tav tm="0">
                                          <p:val>
                                            <p:strVal val="#ppt_x"/>
                                          </p:val>
                                        </p:tav>
                                        <p:tav tm="100000">
                                          <p:val>
                                            <p:strVal val="#ppt_x"/>
                                          </p:val>
                                        </p:tav>
                                      </p:tavLst>
                                    </p:anim>
                                    <p:anim calcmode="lin" valueType="num">
                                      <p:cBhvr>
                                        <p:cTn id="8" dur="400" fill="hold"/>
                                        <p:tgtEl>
                                          <p:spTgt spid="155"/>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56"/>
                                        </p:tgtEl>
                                        <p:attrNameLst>
                                          <p:attrName>style.visibility</p:attrName>
                                        </p:attrNameLst>
                                      </p:cBhvr>
                                      <p:to>
                                        <p:strVal val="visible"/>
                                      </p:to>
                                    </p:set>
                                    <p:animEffect filter="wipe(left)" transition="in">
                                      <p:cBhvr>
                                        <p:cTn id="12" dur="300"/>
                                        <p:tgtEl>
                                          <p:spTgt spid="156"/>
                                        </p:tgtEl>
                                      </p:cBhvr>
                                    </p:animEffect>
                                  </p:childTnLst>
                                </p:cTn>
                              </p:par>
                            </p:childTnLst>
                          </p:cTn>
                        </p:par>
                        <p:par>
                          <p:cTn id="13" fill="hold">
                            <p:stCondLst>
                              <p:cond delay="700"/>
                            </p:stCondLst>
                            <p:childTnLst>
                              <p:par>
                                <p:cTn id="14" presetClass="entr" nodeType="afterEffect" presetID="10" grpId="3" fill="hold">
                                  <p:stCondLst>
                                    <p:cond delay="0"/>
                                  </p:stCondLst>
                                  <p:iterate type="el" backwards="0">
                                    <p:tmAbs val="0"/>
                                  </p:iterate>
                                  <p:childTnLst>
                                    <p:set>
                                      <p:cBhvr>
                                        <p:cTn id="15" fill="hold"/>
                                        <p:tgtEl>
                                          <p:spTgt spid="157"/>
                                        </p:tgtEl>
                                        <p:attrNameLst>
                                          <p:attrName>style.visibility</p:attrName>
                                        </p:attrNameLst>
                                      </p:cBhvr>
                                      <p:to>
                                        <p:strVal val="visible"/>
                                      </p:to>
                                    </p:set>
                                    <p:animEffect filter="fade" transition="in">
                                      <p:cBhvr>
                                        <p:cTn id="16" dur="3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6" grpId="2"/>
      <p:bldP build="whole" bldLvl="1" animBg="1" rev="0" advAuto="0" spid="155" grpId="1"/>
      <p:bldP build="whole" bldLvl="1" animBg="1" rev="0" advAuto="0" spid="157" grpId="3"/>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runJobs.sh"/>
          <p:cNvSpPr txBox="1"/>
          <p:nvPr/>
        </p:nvSpPr>
        <p:spPr>
          <a:xfrm>
            <a:off x="499075" y="265661"/>
            <a:ext cx="228269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runJobs.sh</a:t>
            </a:r>
          </a:p>
        </p:txBody>
      </p:sp>
      <p:sp>
        <p:nvSpPr>
          <p:cNvPr id="161" name="Ligne"/>
          <p:cNvSpPr/>
          <p:nvPr/>
        </p:nvSpPr>
        <p:spPr>
          <a:xfrm>
            <a:off x="55253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62" name="Lance les tâches à faire « dès que possible »"/>
          <p:cNvSpPr txBox="1"/>
          <p:nvPr/>
        </p:nvSpPr>
        <p:spPr>
          <a:xfrm>
            <a:off x="498226" y="1209668"/>
            <a:ext cx="4407973"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130000"/>
              </a:lnSpc>
              <a:defRPr sz="1600"/>
            </a:lvl1pPr>
          </a:lstStyle>
          <a:p>
            <a:pPr/>
            <a:r>
              <a:t>Lance les tâches à faire « dès que possible »</a:t>
            </a:r>
          </a:p>
        </p:txBody>
      </p:sp>
      <p:sp>
        <p:nvSpPr>
          <p:cNvPr id="163" name="Le script s’occupe premièrement d’aller récupérer les tâches en base de données grâce à sqlite.…"/>
          <p:cNvSpPr txBox="1"/>
          <p:nvPr/>
        </p:nvSpPr>
        <p:spPr>
          <a:xfrm>
            <a:off x="523626" y="2219960"/>
            <a:ext cx="5202002" cy="298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00000"/>
              </a:lnSpc>
              <a:defRPr sz="1600">
                <a:latin typeface="+mn-lt"/>
                <a:ea typeface="+mn-ea"/>
                <a:cs typeface="+mn-cs"/>
                <a:sym typeface="Lato Regular"/>
              </a:defRPr>
            </a:pPr>
            <a:r>
              <a:t>Le script s’occupe premièrement d’aller récupérer les tâches en base de données grâce à </a:t>
            </a:r>
            <a:r>
              <a:rPr>
                <a:solidFill>
                  <a:schemeClr val="accent1">
                    <a:lumOff val="10735"/>
                  </a:schemeClr>
                </a:solidFill>
              </a:rPr>
              <a:t>sqlite.</a:t>
            </a:r>
            <a:r>
              <a:t> </a:t>
            </a: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r>
              <a:t>Ceci nous retourne une liste de résultats séparés par un « pipe », nous avons choisi de séparer chaque colonne par un point-virgule.</a:t>
            </a: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r>
              <a:t>Pour parcourir ces résultats,  il faut qu’ils soient « itérables », les tableaux nous aideront.</a:t>
            </a: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r>
              <a:t>En utilisant la commande « </a:t>
            </a:r>
            <a:r>
              <a:rPr>
                <a:solidFill>
                  <a:schemeClr val="accent1">
                    <a:lumOff val="10735"/>
                  </a:schemeClr>
                </a:solidFill>
              </a:rPr>
              <a:t>read</a:t>
            </a:r>
            <a:r>
              <a:t> » il est possible de lire chacune des entrées et de les placer dans un tableau.</a:t>
            </a:r>
          </a:p>
        </p:txBody>
      </p:sp>
      <p:pic>
        <p:nvPicPr>
          <p:cNvPr id="164" name="Image" descr="Image"/>
          <p:cNvPicPr>
            <a:picLocks noChangeAspect="1"/>
          </p:cNvPicPr>
          <p:nvPr/>
        </p:nvPicPr>
        <p:blipFill>
          <a:blip r:embed="rId2">
            <a:extLst/>
          </a:blip>
          <a:stretch>
            <a:fillRect/>
          </a:stretch>
        </p:blipFill>
        <p:spPr>
          <a:xfrm>
            <a:off x="5366230" y="621784"/>
            <a:ext cx="6960889" cy="3071849"/>
          </a:xfrm>
          <a:prstGeom prst="rect">
            <a:avLst/>
          </a:prstGeom>
          <a:ln w="12700">
            <a:miter lim="400000"/>
          </a:ln>
        </p:spPr>
      </p:pic>
      <p:pic>
        <p:nvPicPr>
          <p:cNvPr id="165" name="Image" descr="Image"/>
          <p:cNvPicPr>
            <a:picLocks noChangeAspect="1"/>
          </p:cNvPicPr>
          <p:nvPr/>
        </p:nvPicPr>
        <p:blipFill>
          <a:blip r:embed="rId3">
            <a:extLst/>
          </a:blip>
          <a:stretch>
            <a:fillRect/>
          </a:stretch>
        </p:blipFill>
        <p:spPr>
          <a:xfrm>
            <a:off x="5930206" y="3886266"/>
            <a:ext cx="5832937" cy="1746281"/>
          </a:xfrm>
          <a:prstGeom prst="rect">
            <a:avLst/>
          </a:prstGeom>
          <a:ln w="12700">
            <a:miter lim="400000"/>
          </a:ln>
        </p:spPr>
      </p:pic>
      <p:sp>
        <p:nvSpPr>
          <p:cNvPr id="166" name="Résultat"/>
          <p:cNvSpPr txBox="1"/>
          <p:nvPr/>
        </p:nvSpPr>
        <p:spPr>
          <a:xfrm>
            <a:off x="5932677" y="3528059"/>
            <a:ext cx="93624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Résultat</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60"/>
                                        </p:tgtEl>
                                        <p:attrNameLst>
                                          <p:attrName>style.visibility</p:attrName>
                                        </p:attrNameLst>
                                      </p:cBhvr>
                                      <p:to>
                                        <p:strVal val="visible"/>
                                      </p:to>
                                    </p:set>
                                    <p:anim calcmode="lin" valueType="num">
                                      <p:cBhvr>
                                        <p:cTn id="7" dur="400" fill="hold"/>
                                        <p:tgtEl>
                                          <p:spTgt spid="160"/>
                                        </p:tgtEl>
                                        <p:attrNameLst>
                                          <p:attrName>ppt_x</p:attrName>
                                        </p:attrNameLst>
                                      </p:cBhvr>
                                      <p:tavLst>
                                        <p:tav tm="0">
                                          <p:val>
                                            <p:strVal val="#ppt_x"/>
                                          </p:val>
                                        </p:tav>
                                        <p:tav tm="100000">
                                          <p:val>
                                            <p:strVal val="#ppt_x"/>
                                          </p:val>
                                        </p:tav>
                                      </p:tavLst>
                                    </p:anim>
                                    <p:anim calcmode="lin" valueType="num">
                                      <p:cBhvr>
                                        <p:cTn id="8" dur="400" fill="hold"/>
                                        <p:tgtEl>
                                          <p:spTgt spid="160"/>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61"/>
                                        </p:tgtEl>
                                        <p:attrNameLst>
                                          <p:attrName>style.visibility</p:attrName>
                                        </p:attrNameLst>
                                      </p:cBhvr>
                                      <p:to>
                                        <p:strVal val="visible"/>
                                      </p:to>
                                    </p:set>
                                    <p:animEffect filter="wipe(left)" transition="in">
                                      <p:cBhvr>
                                        <p:cTn id="12" dur="300"/>
                                        <p:tgtEl>
                                          <p:spTgt spid="161"/>
                                        </p:tgtEl>
                                      </p:cBhvr>
                                    </p:animEffect>
                                  </p:childTnLst>
                                </p:cTn>
                              </p:par>
                            </p:childTnLst>
                          </p:cTn>
                        </p:par>
                        <p:par>
                          <p:cTn id="13" fill="hold">
                            <p:stCondLst>
                              <p:cond delay="700"/>
                            </p:stCondLst>
                            <p:childTnLst>
                              <p:par>
                                <p:cTn id="14" presetClass="entr" nodeType="afterEffect" presetID="10" grpId="3" fill="hold">
                                  <p:stCondLst>
                                    <p:cond delay="0"/>
                                  </p:stCondLst>
                                  <p:iterate type="el" backwards="0">
                                    <p:tmAbs val="0"/>
                                  </p:iterate>
                                  <p:childTnLst>
                                    <p:set>
                                      <p:cBhvr>
                                        <p:cTn id="15" fill="hold"/>
                                        <p:tgtEl>
                                          <p:spTgt spid="162"/>
                                        </p:tgtEl>
                                        <p:attrNameLst>
                                          <p:attrName>style.visibility</p:attrName>
                                        </p:attrNameLst>
                                      </p:cBhvr>
                                      <p:to>
                                        <p:strVal val="visible"/>
                                      </p:to>
                                    </p:set>
                                    <p:animEffect filter="fade" transition="in">
                                      <p:cBhvr>
                                        <p:cTn id="16" dur="300"/>
                                        <p:tgtEl>
                                          <p:spTgt spid="162"/>
                                        </p:tgtEl>
                                      </p:cBhvr>
                                    </p:animEffect>
                                  </p:childTnLst>
                                </p:cTn>
                              </p:par>
                            </p:childTnLst>
                          </p:cTn>
                        </p:par>
                        <p:par>
                          <p:cTn id="17" fill="hold">
                            <p:stCondLst>
                              <p:cond delay="1000"/>
                            </p:stCondLst>
                            <p:childTnLst>
                              <p:par>
                                <p:cTn id="18" presetClass="entr" nodeType="afterEffect" presetID="10" grpId="4" fill="hold">
                                  <p:stCondLst>
                                    <p:cond delay="0"/>
                                  </p:stCondLst>
                                  <p:iterate type="el" backwards="0">
                                    <p:tmAbs val="0"/>
                                  </p:iterate>
                                  <p:childTnLst>
                                    <p:set>
                                      <p:cBhvr>
                                        <p:cTn id="19" fill="hold"/>
                                        <p:tgtEl>
                                          <p:spTgt spid="163"/>
                                        </p:tgtEl>
                                        <p:attrNameLst>
                                          <p:attrName>style.visibility</p:attrName>
                                        </p:attrNameLst>
                                      </p:cBhvr>
                                      <p:to>
                                        <p:strVal val="visible"/>
                                      </p:to>
                                    </p:set>
                                    <p:animEffect filter="fade" transition="in">
                                      <p:cBhvr>
                                        <p:cTn id="20" dur="3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4"/>
      <p:bldP build="whole" bldLvl="1" animBg="1" rev="0" advAuto="0" spid="161" grpId="2"/>
      <p:bldP build="whole" bldLvl="1" animBg="1" rev="0" advAuto="0" spid="160" grpId="1"/>
      <p:bldP build="whole" bldLvl="1" animBg="1" rev="0" advAuto="0" spid="162" grpId="3"/>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On définit le séparateur pour la commande « read » grâce à IFS « Internal Field Separator »…"/>
          <p:cNvSpPr txBox="1"/>
          <p:nvPr/>
        </p:nvSpPr>
        <p:spPr>
          <a:xfrm>
            <a:off x="7462906" y="1862011"/>
            <a:ext cx="4407973" cy="2110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3894" indent="-213894" algn="l">
              <a:lnSpc>
                <a:spcPct val="100000"/>
              </a:lnSpc>
              <a:buSzPct val="100000"/>
              <a:buAutoNum type="arabicPeriod" startAt="1"/>
              <a:defRPr sz="1600">
                <a:latin typeface="+mn-lt"/>
                <a:ea typeface="+mn-ea"/>
                <a:cs typeface="+mn-cs"/>
                <a:sym typeface="Lato Regular"/>
              </a:defRPr>
            </a:pPr>
            <a:r>
              <a:t>On définit le séparateur pour la commande « </a:t>
            </a:r>
            <a:r>
              <a:rPr>
                <a:solidFill>
                  <a:schemeClr val="accent1">
                    <a:lumOff val="10735"/>
                  </a:schemeClr>
                </a:solidFill>
              </a:rPr>
              <a:t>read</a:t>
            </a:r>
            <a:r>
              <a:t> » grâce à </a:t>
            </a:r>
            <a:r>
              <a:rPr>
                <a:solidFill>
                  <a:schemeClr val="accent1">
                    <a:lumOff val="10735"/>
                  </a:schemeClr>
                </a:solidFill>
              </a:rPr>
              <a:t>IFS</a:t>
            </a:r>
            <a:r>
              <a:t> </a:t>
            </a:r>
            <a:r>
              <a:rPr>
                <a:solidFill>
                  <a:schemeClr val="accent1">
                    <a:lumOff val="10735"/>
                  </a:schemeClr>
                </a:solidFill>
              </a:rPr>
              <a:t>« Internal Field Separator »</a:t>
            </a:r>
            <a:endParaRPr>
              <a:solidFill>
                <a:schemeClr val="accent1">
                  <a:lumOff val="10735"/>
                </a:schemeClr>
              </a:solidFill>
            </a:endParaRPr>
          </a:p>
          <a:p>
            <a:pPr algn="l">
              <a:lnSpc>
                <a:spcPct val="100000"/>
              </a:lnSpc>
              <a:defRPr sz="1600">
                <a:latin typeface="+mn-lt"/>
                <a:ea typeface="+mn-ea"/>
                <a:cs typeface="+mn-cs"/>
                <a:sym typeface="Lato Regular"/>
              </a:defRPr>
            </a:pPr>
          </a:p>
          <a:p>
            <a:pPr marL="213894" indent="-213894" algn="l">
              <a:lnSpc>
                <a:spcPct val="100000"/>
              </a:lnSpc>
              <a:buSzPct val="100000"/>
              <a:buAutoNum type="arabicPeriod" startAt="2"/>
              <a:defRPr sz="1600">
                <a:latin typeface="+mn-lt"/>
                <a:ea typeface="+mn-ea"/>
                <a:cs typeface="+mn-cs"/>
                <a:sym typeface="Lato Regular"/>
              </a:defRPr>
            </a:pPr>
            <a:r>
              <a:t>On lit les données grâce à « </a:t>
            </a:r>
            <a:r>
              <a:rPr>
                <a:solidFill>
                  <a:schemeClr val="accent1">
                    <a:lumOff val="10735"/>
                  </a:schemeClr>
                </a:solidFill>
              </a:rPr>
              <a:t>read</a:t>
            </a:r>
            <a:r>
              <a:t> »</a:t>
            </a:r>
          </a:p>
          <a:p>
            <a:pPr lvl="1" indent="228600" algn="l">
              <a:lnSpc>
                <a:spcPct val="100000"/>
              </a:lnSpc>
              <a:defRPr sz="1200">
                <a:latin typeface="+mn-lt"/>
                <a:ea typeface="+mn-ea"/>
                <a:cs typeface="+mn-cs"/>
                <a:sym typeface="Lato Regular"/>
              </a:defRPr>
            </a:pPr>
            <a:r>
              <a:rPr>
                <a:solidFill>
                  <a:schemeClr val="accent1">
                    <a:lumOff val="10735"/>
                  </a:schemeClr>
                </a:solidFill>
              </a:rPr>
              <a:t>-r: </a:t>
            </a:r>
            <a:r>
              <a:t>pour ne pas considérer le caractère d’échappement</a:t>
            </a:r>
          </a:p>
          <a:p>
            <a:pPr lvl="1" indent="228600" algn="l">
              <a:lnSpc>
                <a:spcPct val="100000"/>
              </a:lnSpc>
              <a:defRPr sz="1200">
                <a:latin typeface="+mn-lt"/>
                <a:ea typeface="+mn-ea"/>
                <a:cs typeface="+mn-cs"/>
                <a:sym typeface="Lato Regular"/>
              </a:defRPr>
            </a:pPr>
            <a:r>
              <a:rPr>
                <a:solidFill>
                  <a:schemeClr val="accent1">
                    <a:lumOff val="10735"/>
                  </a:schemeClr>
                </a:solidFill>
              </a:rPr>
              <a:t>-a:</a:t>
            </a:r>
            <a:r>
              <a:t> pour placer les résultats de manière séquentielle dans un tableau</a:t>
            </a: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r>
              <a:t>3. On peut itérer sur chacun de nos éléments</a:t>
            </a:r>
          </a:p>
        </p:txBody>
      </p:sp>
      <p:pic>
        <p:nvPicPr>
          <p:cNvPr id="169" name="Image" descr="Image"/>
          <p:cNvPicPr>
            <a:picLocks noChangeAspect="1"/>
          </p:cNvPicPr>
          <p:nvPr/>
        </p:nvPicPr>
        <p:blipFill>
          <a:blip r:embed="rId2">
            <a:extLst/>
          </a:blip>
          <a:stretch>
            <a:fillRect/>
          </a:stretch>
        </p:blipFill>
        <p:spPr>
          <a:xfrm>
            <a:off x="-10161" y="1374679"/>
            <a:ext cx="7311478" cy="3085406"/>
          </a:xfrm>
          <a:prstGeom prst="rect">
            <a:avLst/>
          </a:prstGeom>
          <a:ln w="12700">
            <a:miter lim="400000"/>
          </a:ln>
        </p:spPr>
      </p:pic>
      <p:sp>
        <p:nvSpPr>
          <p:cNvPr id="170" name="-a aname…"/>
          <p:cNvSpPr txBox="1"/>
          <p:nvPr/>
        </p:nvSpPr>
        <p:spPr>
          <a:xfrm>
            <a:off x="508000" y="4903708"/>
            <a:ext cx="11176000"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457200">
              <a:lnSpc>
                <a:spcPct val="100000"/>
              </a:lnSpc>
              <a:defRPr i="1" sz="1300">
                <a:solidFill>
                  <a:schemeClr val="accent1">
                    <a:lumOff val="21470"/>
                  </a:schemeClr>
                </a:solidFill>
                <a:latin typeface="Courier New"/>
                <a:ea typeface="Courier New"/>
                <a:cs typeface="Courier New"/>
                <a:sym typeface="Courier New"/>
              </a:defRPr>
            </a:pPr>
            <a:r>
              <a:rPr i="0"/>
              <a:t>-a </a:t>
            </a:r>
            <a:r>
              <a:t>aname</a:t>
            </a:r>
            <a:endParaRPr i="0"/>
          </a:p>
          <a:p>
            <a:pPr algn="l" defTabSz="457200">
              <a:lnSpc>
                <a:spcPct val="100000"/>
              </a:lnSpc>
              <a:defRPr sz="1300">
                <a:solidFill>
                  <a:schemeClr val="accent1">
                    <a:lumOff val="21470"/>
                  </a:schemeClr>
                </a:solidFill>
                <a:latin typeface="Courier New"/>
                <a:ea typeface="Courier New"/>
                <a:cs typeface="Courier New"/>
                <a:sym typeface="Courier New"/>
              </a:defRPr>
            </a:pPr>
            <a:r>
              <a:t>          The </a:t>
            </a:r>
            <a:r>
              <a:rPr i="1"/>
              <a:t>words</a:t>
            </a:r>
            <a:r>
              <a:t> are assigned to sequential indices of the array variable </a:t>
            </a:r>
            <a:r>
              <a:rPr i="1"/>
              <a:t>aname</a:t>
            </a:r>
            <a:r>
              <a:t>, starting at 0</a:t>
            </a:r>
          </a:p>
          <a:p>
            <a:pPr algn="l" defTabSz="457200">
              <a:lnSpc>
                <a:spcPct val="100000"/>
              </a:lnSpc>
              <a:defRPr sz="1300">
                <a:solidFill>
                  <a:schemeClr val="accent1">
                    <a:lumOff val="21470"/>
                  </a:schemeClr>
                </a:solidFill>
                <a:latin typeface="Courier New"/>
                <a:ea typeface="Courier New"/>
                <a:cs typeface="Courier New"/>
                <a:sym typeface="Courier New"/>
              </a:defRPr>
            </a:pPr>
            <a:r>
              <a:t>             aname is unset before any new values are assigned.  Other name arguments are ignored.</a:t>
            </a:r>
          </a:p>
          <a:p>
            <a:pPr algn="l" defTabSz="457200">
              <a:lnSpc>
                <a:spcPct val="100000"/>
              </a:lnSpc>
              <a:defRPr sz="1300">
                <a:solidFill>
                  <a:schemeClr val="accent1">
                    <a:lumOff val="21470"/>
                  </a:schemeClr>
                </a:solidFill>
                <a:latin typeface="Courier New"/>
                <a:ea typeface="Courier New"/>
                <a:cs typeface="Courier New"/>
                <a:sym typeface="Courier New"/>
              </a:defRPr>
            </a:pPr>
          </a:p>
          <a:p>
            <a:pPr algn="l" defTabSz="457200">
              <a:lnSpc>
                <a:spcPct val="100000"/>
              </a:lnSpc>
              <a:defRPr sz="1300">
                <a:solidFill>
                  <a:schemeClr val="accent1">
                    <a:lumOff val="21470"/>
                  </a:schemeClr>
                </a:solidFill>
                <a:latin typeface="Courier New"/>
                <a:ea typeface="Courier New"/>
                <a:cs typeface="Courier New"/>
                <a:sym typeface="Courier New"/>
              </a:defRPr>
            </a:pPr>
            <a:r>
              <a:t>-r        Backslash  does not act as an escape character.  The backslash is considered to be part</a:t>
            </a:r>
          </a:p>
          <a:p>
            <a:pPr algn="l" defTabSz="457200">
              <a:lnSpc>
                <a:spcPct val="100000"/>
              </a:lnSpc>
              <a:defRPr sz="1300">
                <a:solidFill>
                  <a:schemeClr val="accent1">
                    <a:lumOff val="21470"/>
                  </a:schemeClr>
                </a:solidFill>
                <a:latin typeface="Courier New"/>
                <a:ea typeface="Courier New"/>
                <a:cs typeface="Courier New"/>
                <a:sym typeface="Courier New"/>
              </a:defRPr>
            </a:pPr>
            <a:r>
              <a:t>             of the line. In particular, a backslash-newline pair can not be used as a line continuation.</a:t>
            </a:r>
          </a:p>
        </p:txBody>
      </p:sp>
      <p:sp>
        <p:nvSpPr>
          <p:cNvPr id="171" name="Extrait de « man read »"/>
          <p:cNvSpPr txBox="1"/>
          <p:nvPr/>
        </p:nvSpPr>
        <p:spPr>
          <a:xfrm>
            <a:off x="437010" y="4401820"/>
            <a:ext cx="240682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Extrait de « man read »</a:t>
            </a:r>
          </a:p>
        </p:txBody>
      </p:sp>
      <p:sp>
        <p:nvSpPr>
          <p:cNvPr id="172" name="runJobs.sh"/>
          <p:cNvSpPr txBox="1"/>
          <p:nvPr/>
        </p:nvSpPr>
        <p:spPr>
          <a:xfrm>
            <a:off x="499075" y="265661"/>
            <a:ext cx="228269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runJobs.sh</a:t>
            </a:r>
          </a:p>
        </p:txBody>
      </p:sp>
      <p:sp>
        <p:nvSpPr>
          <p:cNvPr id="173" name="Ligne"/>
          <p:cNvSpPr/>
          <p:nvPr/>
        </p:nvSpPr>
        <p:spPr>
          <a:xfrm>
            <a:off x="55253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74" name="Lance les tâches à faire « dès que possible »"/>
          <p:cNvSpPr txBox="1"/>
          <p:nvPr/>
        </p:nvSpPr>
        <p:spPr>
          <a:xfrm>
            <a:off x="498226" y="1209668"/>
            <a:ext cx="4407973"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130000"/>
              </a:lnSpc>
              <a:defRPr sz="1600"/>
            </a:lvl1pPr>
          </a:lstStyle>
          <a:p>
            <a:pPr/>
            <a:r>
              <a:t>Lance les tâches à faire « dès que possible »</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72"/>
                                        </p:tgtEl>
                                        <p:attrNameLst>
                                          <p:attrName>style.visibility</p:attrName>
                                        </p:attrNameLst>
                                      </p:cBhvr>
                                      <p:to>
                                        <p:strVal val="visible"/>
                                      </p:to>
                                    </p:set>
                                    <p:anim calcmode="lin" valueType="num">
                                      <p:cBhvr>
                                        <p:cTn id="7" dur="400" fill="hold"/>
                                        <p:tgtEl>
                                          <p:spTgt spid="172"/>
                                        </p:tgtEl>
                                        <p:attrNameLst>
                                          <p:attrName>ppt_x</p:attrName>
                                        </p:attrNameLst>
                                      </p:cBhvr>
                                      <p:tavLst>
                                        <p:tav tm="0">
                                          <p:val>
                                            <p:strVal val="#ppt_x"/>
                                          </p:val>
                                        </p:tav>
                                        <p:tav tm="100000">
                                          <p:val>
                                            <p:strVal val="#ppt_x"/>
                                          </p:val>
                                        </p:tav>
                                      </p:tavLst>
                                    </p:anim>
                                    <p:anim calcmode="lin" valueType="num">
                                      <p:cBhvr>
                                        <p:cTn id="8" dur="400" fill="hold"/>
                                        <p:tgtEl>
                                          <p:spTgt spid="172"/>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73"/>
                                        </p:tgtEl>
                                        <p:attrNameLst>
                                          <p:attrName>style.visibility</p:attrName>
                                        </p:attrNameLst>
                                      </p:cBhvr>
                                      <p:to>
                                        <p:strVal val="visible"/>
                                      </p:to>
                                    </p:set>
                                    <p:animEffect filter="wipe(left)" transition="in">
                                      <p:cBhvr>
                                        <p:cTn id="12" dur="300"/>
                                        <p:tgtEl>
                                          <p:spTgt spid="173"/>
                                        </p:tgtEl>
                                      </p:cBhvr>
                                    </p:animEffect>
                                  </p:childTnLst>
                                </p:cTn>
                              </p:par>
                            </p:childTnLst>
                          </p:cTn>
                        </p:par>
                        <p:par>
                          <p:cTn id="13" fill="hold">
                            <p:stCondLst>
                              <p:cond delay="700"/>
                            </p:stCondLst>
                            <p:childTnLst>
                              <p:par>
                                <p:cTn id="14" presetClass="entr" nodeType="afterEffect" presetID="10" grpId="3" fill="hold">
                                  <p:stCondLst>
                                    <p:cond delay="0"/>
                                  </p:stCondLst>
                                  <p:iterate type="el" backwards="0">
                                    <p:tmAbs val="0"/>
                                  </p:iterate>
                                  <p:childTnLst>
                                    <p:set>
                                      <p:cBhvr>
                                        <p:cTn id="15" fill="hold"/>
                                        <p:tgtEl>
                                          <p:spTgt spid="174"/>
                                        </p:tgtEl>
                                        <p:attrNameLst>
                                          <p:attrName>style.visibility</p:attrName>
                                        </p:attrNameLst>
                                      </p:cBhvr>
                                      <p:to>
                                        <p:strVal val="visible"/>
                                      </p:to>
                                    </p:set>
                                    <p:animEffect filter="fade" transition="in">
                                      <p:cBhvr>
                                        <p:cTn id="16" dur="300"/>
                                        <p:tgtEl>
                                          <p:spTgt spid="174"/>
                                        </p:tgtEl>
                                      </p:cBhvr>
                                    </p:animEffect>
                                  </p:childTnLst>
                                </p:cTn>
                              </p:par>
                            </p:childTnLst>
                          </p:cTn>
                        </p:par>
                        <p:par>
                          <p:cTn id="17" fill="hold">
                            <p:stCondLst>
                              <p:cond delay="1000"/>
                            </p:stCondLst>
                            <p:childTnLst>
                              <p:par>
                                <p:cTn id="18" presetClass="entr" nodeType="afterEffect" presetID="10" grpId="4" fill="hold">
                                  <p:stCondLst>
                                    <p:cond delay="0"/>
                                  </p:stCondLst>
                                  <p:iterate type="el" backwards="0">
                                    <p:tmAbs val="0"/>
                                  </p:iterate>
                                  <p:childTnLst>
                                    <p:set>
                                      <p:cBhvr>
                                        <p:cTn id="19" fill="hold"/>
                                        <p:tgtEl>
                                          <p:spTgt spid="168"/>
                                        </p:tgtEl>
                                        <p:attrNameLst>
                                          <p:attrName>style.visibility</p:attrName>
                                        </p:attrNameLst>
                                      </p:cBhvr>
                                      <p:to>
                                        <p:strVal val="visible"/>
                                      </p:to>
                                    </p:set>
                                    <p:animEffect filter="fade" transition="in">
                                      <p:cBhvr>
                                        <p:cTn id="20" dur="3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3" grpId="2"/>
      <p:bldP build="whole" bldLvl="1" animBg="1" rev="0" advAuto="0" spid="174" grpId="3"/>
      <p:bldP build="whole" bldLvl="1" animBg="1" rev="0" advAuto="0" spid="168" grpId="4"/>
      <p:bldP build="whole" bldLvl="1" animBg="1" rev="0" advAuto="0" spid="172"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Image" descr="Image"/>
          <p:cNvPicPr>
            <a:picLocks noChangeAspect="1"/>
          </p:cNvPicPr>
          <p:nvPr/>
        </p:nvPicPr>
        <p:blipFill>
          <a:blip r:embed="rId2">
            <a:extLst/>
          </a:blip>
          <a:stretch>
            <a:fillRect/>
          </a:stretch>
        </p:blipFill>
        <p:spPr>
          <a:xfrm>
            <a:off x="4347598" y="67476"/>
            <a:ext cx="7964019" cy="5314350"/>
          </a:xfrm>
          <a:prstGeom prst="rect">
            <a:avLst/>
          </a:prstGeom>
          <a:ln w="12700">
            <a:miter lim="400000"/>
          </a:ln>
        </p:spPr>
      </p:pic>
      <p:sp>
        <p:nvSpPr>
          <p:cNvPr id="177" name="FS     regular expression used to separate fields; also settable by option -Ffs."/>
          <p:cNvSpPr txBox="1"/>
          <p:nvPr/>
        </p:nvSpPr>
        <p:spPr>
          <a:xfrm>
            <a:off x="5118100" y="6116035"/>
            <a:ext cx="7062194"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defTabSz="457200">
              <a:lnSpc>
                <a:spcPct val="100000"/>
              </a:lnSpc>
              <a:defRPr sz="1100">
                <a:solidFill>
                  <a:schemeClr val="accent1">
                    <a:lumOff val="21470"/>
                  </a:schemeClr>
                </a:solidFill>
                <a:latin typeface="Courier New"/>
                <a:ea typeface="Courier New"/>
                <a:cs typeface="Courier New"/>
                <a:sym typeface="Courier New"/>
              </a:defRPr>
            </a:lvl1pPr>
          </a:lstStyle>
          <a:p>
            <a:pPr/>
            <a:r>
              <a:t>FS     regular expression used to separate fields; also settable by option -Ffs.</a:t>
            </a:r>
          </a:p>
        </p:txBody>
      </p:sp>
      <p:sp>
        <p:nvSpPr>
          <p:cNvPr id="178" name="Extrait de « man awk »"/>
          <p:cNvSpPr txBox="1"/>
          <p:nvPr/>
        </p:nvSpPr>
        <p:spPr>
          <a:xfrm>
            <a:off x="5119065" y="5779248"/>
            <a:ext cx="1998758"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lvl1pPr>
          </a:lstStyle>
          <a:p>
            <a:pPr/>
            <a:r>
              <a:t>Extrait de « man awk »</a:t>
            </a:r>
          </a:p>
        </p:txBody>
      </p:sp>
      <p:sp>
        <p:nvSpPr>
          <p:cNvPr id="179" name="Pour chaque entrée:…"/>
          <p:cNvSpPr txBox="1"/>
          <p:nvPr/>
        </p:nvSpPr>
        <p:spPr>
          <a:xfrm>
            <a:off x="526166" y="1955031"/>
            <a:ext cx="3879094" cy="153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00000"/>
              </a:lnSpc>
              <a:defRPr sz="1600">
                <a:latin typeface="+mn-lt"/>
                <a:ea typeface="+mn-ea"/>
                <a:cs typeface="+mn-cs"/>
                <a:sym typeface="Lato Regular"/>
              </a:defRPr>
            </a:pPr>
            <a:r>
              <a:t>Pour chaque entrée:</a:t>
            </a: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r>
              <a:t>Distinguer chaque champ et le placer dans sa variable</a:t>
            </a:r>
          </a:p>
          <a:p>
            <a:pPr algn="l">
              <a:lnSpc>
                <a:spcPct val="100000"/>
              </a:lnSpc>
              <a:defRPr sz="1600">
                <a:latin typeface="+mn-lt"/>
                <a:ea typeface="+mn-ea"/>
                <a:cs typeface="+mn-cs"/>
                <a:sym typeface="Lato Regular"/>
              </a:defRPr>
            </a:pPr>
            <a:r>
              <a:t>Si la tâche est à executer tout de suite, la lancer</a:t>
            </a:r>
          </a:p>
        </p:txBody>
      </p:sp>
      <p:pic>
        <p:nvPicPr>
          <p:cNvPr id="180" name="Image" descr="Image"/>
          <p:cNvPicPr>
            <a:picLocks noChangeAspect="1"/>
          </p:cNvPicPr>
          <p:nvPr/>
        </p:nvPicPr>
        <p:blipFill>
          <a:blip r:embed="rId3">
            <a:extLst/>
          </a:blip>
          <a:stretch>
            <a:fillRect/>
          </a:stretch>
        </p:blipFill>
        <p:spPr>
          <a:xfrm>
            <a:off x="80294" y="3536293"/>
            <a:ext cx="4770838" cy="3394473"/>
          </a:xfrm>
          <a:prstGeom prst="rect">
            <a:avLst/>
          </a:prstGeom>
          <a:ln w="12700">
            <a:miter lim="400000"/>
          </a:ln>
        </p:spPr>
      </p:pic>
      <p:sp>
        <p:nvSpPr>
          <p:cNvPr id="181" name="runJobs.sh"/>
          <p:cNvSpPr txBox="1"/>
          <p:nvPr/>
        </p:nvSpPr>
        <p:spPr>
          <a:xfrm>
            <a:off x="499075" y="265661"/>
            <a:ext cx="228269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runJobs.sh</a:t>
            </a:r>
          </a:p>
        </p:txBody>
      </p:sp>
      <p:sp>
        <p:nvSpPr>
          <p:cNvPr id="182" name="Ligne"/>
          <p:cNvSpPr/>
          <p:nvPr/>
        </p:nvSpPr>
        <p:spPr>
          <a:xfrm>
            <a:off x="55253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83" name="Lance les tâches à faire « dès que possible »"/>
          <p:cNvSpPr txBox="1"/>
          <p:nvPr/>
        </p:nvSpPr>
        <p:spPr>
          <a:xfrm>
            <a:off x="498226" y="1209668"/>
            <a:ext cx="4407973"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130000"/>
              </a:lnSpc>
              <a:defRPr sz="1600"/>
            </a:lvl1pPr>
          </a:lstStyle>
          <a:p>
            <a:pPr/>
            <a:r>
              <a:t>Lance les tâches à faire « dès que possible »</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81"/>
                                        </p:tgtEl>
                                        <p:attrNameLst>
                                          <p:attrName>style.visibility</p:attrName>
                                        </p:attrNameLst>
                                      </p:cBhvr>
                                      <p:to>
                                        <p:strVal val="visible"/>
                                      </p:to>
                                    </p:set>
                                    <p:anim calcmode="lin" valueType="num">
                                      <p:cBhvr>
                                        <p:cTn id="7" dur="400" fill="hold"/>
                                        <p:tgtEl>
                                          <p:spTgt spid="181"/>
                                        </p:tgtEl>
                                        <p:attrNameLst>
                                          <p:attrName>ppt_x</p:attrName>
                                        </p:attrNameLst>
                                      </p:cBhvr>
                                      <p:tavLst>
                                        <p:tav tm="0">
                                          <p:val>
                                            <p:strVal val="#ppt_x"/>
                                          </p:val>
                                        </p:tav>
                                        <p:tav tm="100000">
                                          <p:val>
                                            <p:strVal val="#ppt_x"/>
                                          </p:val>
                                        </p:tav>
                                      </p:tavLst>
                                    </p:anim>
                                    <p:anim calcmode="lin" valueType="num">
                                      <p:cBhvr>
                                        <p:cTn id="8" dur="400" fill="hold"/>
                                        <p:tgtEl>
                                          <p:spTgt spid="181"/>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82"/>
                                        </p:tgtEl>
                                        <p:attrNameLst>
                                          <p:attrName>style.visibility</p:attrName>
                                        </p:attrNameLst>
                                      </p:cBhvr>
                                      <p:to>
                                        <p:strVal val="visible"/>
                                      </p:to>
                                    </p:set>
                                    <p:animEffect filter="wipe(left)" transition="in">
                                      <p:cBhvr>
                                        <p:cTn id="12" dur="300"/>
                                        <p:tgtEl>
                                          <p:spTgt spid="182"/>
                                        </p:tgtEl>
                                      </p:cBhvr>
                                    </p:animEffect>
                                  </p:childTnLst>
                                </p:cTn>
                              </p:par>
                            </p:childTnLst>
                          </p:cTn>
                        </p:par>
                        <p:par>
                          <p:cTn id="13" fill="hold">
                            <p:stCondLst>
                              <p:cond delay="700"/>
                            </p:stCondLst>
                            <p:childTnLst>
                              <p:par>
                                <p:cTn id="14" presetClass="entr" nodeType="afterEffect" presetID="10" grpId="3" fill="hold">
                                  <p:stCondLst>
                                    <p:cond delay="0"/>
                                  </p:stCondLst>
                                  <p:iterate type="el" backwards="0">
                                    <p:tmAbs val="0"/>
                                  </p:iterate>
                                  <p:childTnLst>
                                    <p:set>
                                      <p:cBhvr>
                                        <p:cTn id="15" fill="hold"/>
                                        <p:tgtEl>
                                          <p:spTgt spid="183"/>
                                        </p:tgtEl>
                                        <p:attrNameLst>
                                          <p:attrName>style.visibility</p:attrName>
                                        </p:attrNameLst>
                                      </p:cBhvr>
                                      <p:to>
                                        <p:strVal val="visible"/>
                                      </p:to>
                                    </p:set>
                                    <p:animEffect filter="fade" transition="in">
                                      <p:cBhvr>
                                        <p:cTn id="16" dur="300"/>
                                        <p:tgtEl>
                                          <p:spTgt spid="183"/>
                                        </p:tgtEl>
                                      </p:cBhvr>
                                    </p:animEffect>
                                  </p:childTnLst>
                                </p:cTn>
                              </p:par>
                            </p:childTnLst>
                          </p:cTn>
                        </p:par>
                        <p:par>
                          <p:cTn id="17" fill="hold">
                            <p:stCondLst>
                              <p:cond delay="1000"/>
                            </p:stCondLst>
                            <p:childTnLst>
                              <p:par>
                                <p:cTn id="18" presetClass="entr" nodeType="afterEffect" presetID="10" grpId="4" fill="hold">
                                  <p:stCondLst>
                                    <p:cond delay="0"/>
                                  </p:stCondLst>
                                  <p:iterate type="el" backwards="0">
                                    <p:tmAbs val="0"/>
                                  </p:iterate>
                                  <p:childTnLst>
                                    <p:set>
                                      <p:cBhvr>
                                        <p:cTn id="19" fill="hold"/>
                                        <p:tgtEl>
                                          <p:spTgt spid="179"/>
                                        </p:tgtEl>
                                        <p:attrNameLst>
                                          <p:attrName>style.visibility</p:attrName>
                                        </p:attrNameLst>
                                      </p:cBhvr>
                                      <p:to>
                                        <p:strVal val="visible"/>
                                      </p:to>
                                    </p:set>
                                    <p:animEffect filter="fade" transition="in">
                                      <p:cBhvr>
                                        <p:cTn id="20"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1"/>
      <p:bldP build="whole" bldLvl="1" animBg="1" rev="0" advAuto="0" spid="179" grpId="4"/>
      <p:bldP build="whole" bldLvl="1" animBg="1" rev="0" advAuto="0" spid="183" grpId="3"/>
      <p:bldP build="whole" bldLvl="1" animBg="1" rev="0" advAuto="0" spid="182"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heckSchedules.sh"/>
          <p:cNvSpPr txBox="1"/>
          <p:nvPr/>
        </p:nvSpPr>
        <p:spPr>
          <a:xfrm>
            <a:off x="499075" y="265661"/>
            <a:ext cx="3931362"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checkSchedules.sh</a:t>
            </a:r>
          </a:p>
        </p:txBody>
      </p:sp>
      <p:sp>
        <p:nvSpPr>
          <p:cNvPr id="186" name="Ligne"/>
          <p:cNvSpPr/>
          <p:nvPr/>
        </p:nvSpPr>
        <p:spPr>
          <a:xfrm>
            <a:off x="55253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87" name="Vérifie les tâches planifiées"/>
          <p:cNvSpPr txBox="1"/>
          <p:nvPr/>
        </p:nvSpPr>
        <p:spPr>
          <a:xfrm>
            <a:off x="498226" y="1209668"/>
            <a:ext cx="4407973"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130000"/>
              </a:lnSpc>
              <a:defRPr sz="1600"/>
            </a:lvl1pPr>
          </a:lstStyle>
          <a:p>
            <a:pPr/>
            <a:r>
              <a:t>Vérifie les tâches planifiées</a:t>
            </a:r>
          </a:p>
        </p:txBody>
      </p:sp>
      <p:sp>
        <p:nvSpPr>
          <p:cNvPr id="188" name="Quand au script qui vérifie les tâches planifiées, il est très simple, il vérifie sur chacune d’entre elles la date d’execution, si elle est dépassée, il met à jour le statut de la tâche en « TODO »"/>
          <p:cNvSpPr txBox="1"/>
          <p:nvPr/>
        </p:nvSpPr>
        <p:spPr>
          <a:xfrm>
            <a:off x="526166" y="1955031"/>
            <a:ext cx="3879094" cy="129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100000"/>
              </a:lnSpc>
              <a:defRPr sz="1600">
                <a:latin typeface="+mn-lt"/>
                <a:ea typeface="+mn-ea"/>
                <a:cs typeface="+mn-cs"/>
                <a:sym typeface="Lato Regular"/>
              </a:defRPr>
            </a:lvl1pPr>
          </a:lstStyle>
          <a:p>
            <a:pPr/>
            <a:r>
              <a:t>Quand au script qui vérifie les tâches planifiées, il est très simple, il vérifie sur chacune d’entre elles la date d’execution, si elle est dépassée, il met à jour le statut de la tâche en « TODO »</a:t>
            </a:r>
          </a:p>
        </p:txBody>
      </p:sp>
      <p:pic>
        <p:nvPicPr>
          <p:cNvPr id="189" name="Image" descr="Image"/>
          <p:cNvPicPr>
            <a:picLocks noChangeAspect="1"/>
          </p:cNvPicPr>
          <p:nvPr/>
        </p:nvPicPr>
        <p:blipFill>
          <a:blip r:embed="rId2">
            <a:extLst/>
          </a:blip>
          <a:stretch>
            <a:fillRect/>
          </a:stretch>
        </p:blipFill>
        <p:spPr>
          <a:xfrm>
            <a:off x="4342019" y="0"/>
            <a:ext cx="8019001" cy="6858001"/>
          </a:xfrm>
          <a:prstGeom prst="rect">
            <a:avLst/>
          </a:prstGeom>
          <a:ln w="12700">
            <a:miter lim="400000"/>
          </a:ln>
        </p:spPr>
      </p:pic>
      <p:pic>
        <p:nvPicPr>
          <p:cNvPr id="190" name="Image" descr="Image"/>
          <p:cNvPicPr>
            <a:picLocks noChangeAspect="1"/>
          </p:cNvPicPr>
          <p:nvPr/>
        </p:nvPicPr>
        <p:blipFill>
          <a:blip r:embed="rId3">
            <a:extLst/>
          </a:blip>
          <a:stretch>
            <a:fillRect/>
          </a:stretch>
        </p:blipFill>
        <p:spPr>
          <a:xfrm>
            <a:off x="998592" y="4149946"/>
            <a:ext cx="2485622" cy="171303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85"/>
                                        </p:tgtEl>
                                        <p:attrNameLst>
                                          <p:attrName>style.visibility</p:attrName>
                                        </p:attrNameLst>
                                      </p:cBhvr>
                                      <p:to>
                                        <p:strVal val="visible"/>
                                      </p:to>
                                    </p:set>
                                    <p:anim calcmode="lin" valueType="num">
                                      <p:cBhvr>
                                        <p:cTn id="7" dur="400" fill="hold"/>
                                        <p:tgtEl>
                                          <p:spTgt spid="185"/>
                                        </p:tgtEl>
                                        <p:attrNameLst>
                                          <p:attrName>ppt_x</p:attrName>
                                        </p:attrNameLst>
                                      </p:cBhvr>
                                      <p:tavLst>
                                        <p:tav tm="0">
                                          <p:val>
                                            <p:strVal val="#ppt_x"/>
                                          </p:val>
                                        </p:tav>
                                        <p:tav tm="100000">
                                          <p:val>
                                            <p:strVal val="#ppt_x"/>
                                          </p:val>
                                        </p:tav>
                                      </p:tavLst>
                                    </p:anim>
                                    <p:anim calcmode="lin" valueType="num">
                                      <p:cBhvr>
                                        <p:cTn id="8" dur="400" fill="hold"/>
                                        <p:tgtEl>
                                          <p:spTgt spid="185"/>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86"/>
                                        </p:tgtEl>
                                        <p:attrNameLst>
                                          <p:attrName>style.visibility</p:attrName>
                                        </p:attrNameLst>
                                      </p:cBhvr>
                                      <p:to>
                                        <p:strVal val="visible"/>
                                      </p:to>
                                    </p:set>
                                    <p:animEffect filter="wipe(left)" transition="in">
                                      <p:cBhvr>
                                        <p:cTn id="12" dur="300"/>
                                        <p:tgtEl>
                                          <p:spTgt spid="186"/>
                                        </p:tgtEl>
                                      </p:cBhvr>
                                    </p:animEffect>
                                  </p:childTnLst>
                                </p:cTn>
                              </p:par>
                            </p:childTnLst>
                          </p:cTn>
                        </p:par>
                        <p:par>
                          <p:cTn id="13" fill="hold">
                            <p:stCondLst>
                              <p:cond delay="700"/>
                            </p:stCondLst>
                            <p:childTnLst>
                              <p:par>
                                <p:cTn id="14" presetClass="entr" nodeType="afterEffect" presetID="10" grpId="3" fill="hold">
                                  <p:stCondLst>
                                    <p:cond delay="0"/>
                                  </p:stCondLst>
                                  <p:iterate type="el" backwards="0">
                                    <p:tmAbs val="0"/>
                                  </p:iterate>
                                  <p:childTnLst>
                                    <p:set>
                                      <p:cBhvr>
                                        <p:cTn id="15" fill="hold"/>
                                        <p:tgtEl>
                                          <p:spTgt spid="187"/>
                                        </p:tgtEl>
                                        <p:attrNameLst>
                                          <p:attrName>style.visibility</p:attrName>
                                        </p:attrNameLst>
                                      </p:cBhvr>
                                      <p:to>
                                        <p:strVal val="visible"/>
                                      </p:to>
                                    </p:set>
                                    <p:animEffect filter="fade" transition="in">
                                      <p:cBhvr>
                                        <p:cTn id="16" dur="300"/>
                                        <p:tgtEl>
                                          <p:spTgt spid="187"/>
                                        </p:tgtEl>
                                      </p:cBhvr>
                                    </p:animEffect>
                                  </p:childTnLst>
                                </p:cTn>
                              </p:par>
                            </p:childTnLst>
                          </p:cTn>
                        </p:par>
                        <p:par>
                          <p:cTn id="17" fill="hold">
                            <p:stCondLst>
                              <p:cond delay="1000"/>
                            </p:stCondLst>
                            <p:childTnLst>
                              <p:par>
                                <p:cTn id="18" presetClass="entr" nodeType="afterEffect" presetID="10" grpId="4" fill="hold">
                                  <p:stCondLst>
                                    <p:cond delay="0"/>
                                  </p:stCondLst>
                                  <p:iterate type="el" backwards="0">
                                    <p:tmAbs val="0"/>
                                  </p:iterate>
                                  <p:childTnLst>
                                    <p:set>
                                      <p:cBhvr>
                                        <p:cTn id="19" fill="hold"/>
                                        <p:tgtEl>
                                          <p:spTgt spid="188"/>
                                        </p:tgtEl>
                                        <p:attrNameLst>
                                          <p:attrName>style.visibility</p:attrName>
                                        </p:attrNameLst>
                                      </p:cBhvr>
                                      <p:to>
                                        <p:strVal val="visible"/>
                                      </p:to>
                                    </p:set>
                                    <p:animEffect filter="fade" transition="in">
                                      <p:cBhvr>
                                        <p:cTn id="20" dur="3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4"/>
      <p:bldP build="whole" bldLvl="1" animBg="1" rev="0" advAuto="0" spid="187" grpId="3"/>
      <p:bldP build="whole" bldLvl="1" animBg="1" rev="0" advAuto="0" spid="185" grpId="1"/>
      <p:bldP build="whole" bldLvl="1" animBg="1" rev="0" advAuto="0" spid="186"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out est en place"/>
          <p:cNvSpPr txBox="1"/>
          <p:nvPr/>
        </p:nvSpPr>
        <p:spPr>
          <a:xfrm>
            <a:off x="499075" y="265661"/>
            <a:ext cx="354479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Tout est en place</a:t>
            </a:r>
          </a:p>
        </p:txBody>
      </p:sp>
      <p:sp>
        <p:nvSpPr>
          <p:cNvPr id="193" name="Ligne"/>
          <p:cNvSpPr/>
          <p:nvPr/>
        </p:nvSpPr>
        <p:spPr>
          <a:xfrm>
            <a:off x="55253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94" name="Le script fonctionne à merveille, mais les développeurs ne s’arrêtent pas la, et notent une liste d’améliorations pour les versions futures du projet.…"/>
          <p:cNvSpPr txBox="1"/>
          <p:nvPr/>
        </p:nvSpPr>
        <p:spPr>
          <a:xfrm>
            <a:off x="526166" y="1955031"/>
            <a:ext cx="10908572" cy="382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00000"/>
              </a:lnSpc>
              <a:defRPr sz="1900">
                <a:latin typeface="+mn-lt"/>
                <a:ea typeface="+mn-ea"/>
                <a:cs typeface="+mn-cs"/>
                <a:sym typeface="Lato Regular"/>
              </a:defRPr>
            </a:pPr>
            <a:r>
              <a:t>Le script fonctionne à merveille, mais les développeurs ne s’arrêtent pas la, et notent une liste d’améliorations pour les versions futures du projet.</a:t>
            </a:r>
          </a:p>
          <a:p>
            <a:pPr algn="l">
              <a:lnSpc>
                <a:spcPct val="100000"/>
              </a:lnSpc>
              <a:defRPr sz="1900">
                <a:latin typeface="+mn-lt"/>
                <a:ea typeface="+mn-ea"/>
                <a:cs typeface="+mn-cs"/>
                <a:sym typeface="Lato Regular"/>
              </a:defRPr>
            </a:pPr>
          </a:p>
          <a:p>
            <a:pPr algn="l">
              <a:lnSpc>
                <a:spcPct val="100000"/>
              </a:lnSpc>
              <a:defRPr sz="1900">
                <a:latin typeface="+mn-lt"/>
                <a:ea typeface="+mn-ea"/>
                <a:cs typeface="+mn-cs"/>
                <a:sym typeface="Lato Regular"/>
              </a:defRPr>
            </a:pPr>
            <a:r>
              <a:t>Parmi celles-ci, faire en sorte de pouvoir:</a:t>
            </a:r>
          </a:p>
          <a:p>
            <a:pPr algn="l">
              <a:lnSpc>
                <a:spcPct val="100000"/>
              </a:lnSpc>
              <a:defRPr sz="1900">
                <a:latin typeface="+mn-lt"/>
                <a:ea typeface="+mn-ea"/>
                <a:cs typeface="+mn-cs"/>
                <a:sym typeface="Lato Regular"/>
              </a:defRPr>
            </a:pPr>
          </a:p>
          <a:p>
            <a:pPr marL="190500" indent="-190500" algn="l">
              <a:lnSpc>
                <a:spcPct val="100000"/>
              </a:lnSpc>
              <a:buSzPct val="100000"/>
              <a:buChar char="-"/>
              <a:defRPr sz="1900">
                <a:latin typeface="+mn-lt"/>
                <a:ea typeface="+mn-ea"/>
                <a:cs typeface="+mn-cs"/>
                <a:sym typeface="Lato Regular"/>
              </a:defRPr>
            </a:pPr>
            <a:r>
              <a:t>Gérer les erreurs de manière plus adaptée, avec des notifications et des rapports.</a:t>
            </a:r>
          </a:p>
          <a:p>
            <a:pPr marL="190500" indent="-190500" algn="l">
              <a:lnSpc>
                <a:spcPct val="100000"/>
              </a:lnSpc>
              <a:buSzPct val="100000"/>
              <a:buChar char="-"/>
              <a:defRPr sz="1900">
                <a:latin typeface="+mn-lt"/>
                <a:ea typeface="+mn-ea"/>
                <a:cs typeface="+mn-cs"/>
                <a:sym typeface="Lato Regular"/>
              </a:defRPr>
            </a:pPr>
            <a:r>
              <a:t>Relancer des tâches n fois en fonction de leur importance.</a:t>
            </a:r>
          </a:p>
          <a:p>
            <a:pPr marL="190500" indent="-190500" algn="l">
              <a:lnSpc>
                <a:spcPct val="100000"/>
              </a:lnSpc>
              <a:buSzPct val="100000"/>
              <a:buChar char="-"/>
              <a:defRPr sz="1900">
                <a:latin typeface="+mn-lt"/>
                <a:ea typeface="+mn-ea"/>
                <a:cs typeface="+mn-cs"/>
                <a:sym typeface="Lato Regular"/>
              </a:defRPr>
            </a:pPr>
            <a:r>
              <a:t>Gérer des priorités.</a:t>
            </a:r>
          </a:p>
          <a:p>
            <a:pPr marL="190500" indent="-190500" algn="l">
              <a:lnSpc>
                <a:spcPct val="100000"/>
              </a:lnSpc>
              <a:buSzPct val="100000"/>
              <a:buChar char="-"/>
              <a:defRPr sz="1900">
                <a:latin typeface="+mn-lt"/>
                <a:ea typeface="+mn-ea"/>
                <a:cs typeface="+mn-cs"/>
                <a:sym typeface="Lato Regular"/>
              </a:defRPr>
            </a:pPr>
            <a:r>
              <a:t>Passer des paramètres aux différentes tâches.</a:t>
            </a:r>
          </a:p>
          <a:p>
            <a:pPr marL="190500" indent="-190500" algn="l">
              <a:lnSpc>
                <a:spcPct val="100000"/>
              </a:lnSpc>
              <a:buSzPct val="100000"/>
              <a:buChar char="-"/>
              <a:defRPr sz="1900">
                <a:latin typeface="+mn-lt"/>
                <a:ea typeface="+mn-ea"/>
                <a:cs typeface="+mn-cs"/>
                <a:sym typeface="Lato Regular"/>
              </a:defRPr>
            </a:pPr>
            <a:r>
              <a:t>Horodater la sortie d’erreurs.</a:t>
            </a:r>
          </a:p>
          <a:p>
            <a:pPr marL="190500" indent="-190500" algn="l">
              <a:lnSpc>
                <a:spcPct val="100000"/>
              </a:lnSpc>
              <a:buSzPct val="100000"/>
              <a:buChar char="-"/>
              <a:defRPr sz="1900">
                <a:latin typeface="+mn-lt"/>
                <a:ea typeface="+mn-ea"/>
                <a:cs typeface="+mn-cs"/>
                <a:sym typeface="Lato Regular"/>
              </a:defRPr>
            </a:pPr>
            <a:r>
              <a:t>Rendre le script ouvert à d’autres types de tâches.</a:t>
            </a:r>
          </a:p>
          <a:p>
            <a:pPr marL="190500" indent="-190500" algn="l">
              <a:lnSpc>
                <a:spcPct val="100000"/>
              </a:lnSpc>
              <a:buSzPct val="100000"/>
              <a:buChar char="-"/>
              <a:defRPr sz="1900">
                <a:latin typeface="+mn-lt"/>
                <a:ea typeface="+mn-ea"/>
                <a:cs typeface="+mn-cs"/>
                <a:sym typeface="Lato Regular"/>
              </a:defRPr>
            </a:pPr>
            <a:r>
              <a:t>Rendre les tâches « scalables » afin de pouvoir les lancer au moment opportun</a:t>
            </a:r>
          </a:p>
          <a:p>
            <a:pPr lvl="1" indent="228600" algn="l">
              <a:lnSpc>
                <a:spcPct val="100000"/>
              </a:lnSpc>
              <a:defRPr sz="1500">
                <a:latin typeface="+mn-lt"/>
                <a:ea typeface="+mn-ea"/>
                <a:cs typeface="+mn-cs"/>
                <a:sym typeface="Lato Regular"/>
              </a:defRPr>
            </a:pPr>
            <a:r>
              <a:t>En fonction de l’affluence sur le serveur, le débit de la gestion des tâches évoluera</a:t>
            </a:r>
          </a:p>
        </p:txBody>
      </p:sp>
      <p:sp>
        <p:nvSpPr>
          <p:cNvPr id="195" name="v1.0.0 ✅"/>
          <p:cNvSpPr txBox="1"/>
          <p:nvPr/>
        </p:nvSpPr>
        <p:spPr>
          <a:xfrm>
            <a:off x="526110" y="1148446"/>
            <a:ext cx="1066140"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v1.0.0 ✅</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92"/>
                                        </p:tgtEl>
                                        <p:attrNameLst>
                                          <p:attrName>style.visibility</p:attrName>
                                        </p:attrNameLst>
                                      </p:cBhvr>
                                      <p:to>
                                        <p:strVal val="visible"/>
                                      </p:to>
                                    </p:set>
                                    <p:anim calcmode="lin" valueType="num">
                                      <p:cBhvr>
                                        <p:cTn id="7" dur="400" fill="hold"/>
                                        <p:tgtEl>
                                          <p:spTgt spid="192"/>
                                        </p:tgtEl>
                                        <p:attrNameLst>
                                          <p:attrName>ppt_x</p:attrName>
                                        </p:attrNameLst>
                                      </p:cBhvr>
                                      <p:tavLst>
                                        <p:tav tm="0">
                                          <p:val>
                                            <p:strVal val="#ppt_x"/>
                                          </p:val>
                                        </p:tav>
                                        <p:tav tm="100000">
                                          <p:val>
                                            <p:strVal val="#ppt_x"/>
                                          </p:val>
                                        </p:tav>
                                      </p:tavLst>
                                    </p:anim>
                                    <p:anim calcmode="lin" valueType="num">
                                      <p:cBhvr>
                                        <p:cTn id="8" dur="400" fill="hold"/>
                                        <p:tgtEl>
                                          <p:spTgt spid="192"/>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93"/>
                                        </p:tgtEl>
                                        <p:attrNameLst>
                                          <p:attrName>style.visibility</p:attrName>
                                        </p:attrNameLst>
                                      </p:cBhvr>
                                      <p:to>
                                        <p:strVal val="visible"/>
                                      </p:to>
                                    </p:set>
                                    <p:animEffect filter="wipe(left)" transition="in">
                                      <p:cBhvr>
                                        <p:cTn id="12" dur="300"/>
                                        <p:tgtEl>
                                          <p:spTgt spid="19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195"/>
                                        </p:tgtEl>
                                        <p:attrNameLst>
                                          <p:attrName>style.visibility</p:attrName>
                                        </p:attrNameLst>
                                      </p:cBhvr>
                                      <p:to>
                                        <p:strVal val="visible"/>
                                      </p:to>
                                    </p:set>
                                    <p:animEffect filter="wipe(left)" transition="in">
                                      <p:cBhvr>
                                        <p:cTn id="17" dur="300"/>
                                        <p:tgtEl>
                                          <p:spTgt spid="195"/>
                                        </p:tgtEl>
                                      </p:cBhvr>
                                    </p:animEffect>
                                  </p:childTnLst>
                                </p:cTn>
                              </p:par>
                            </p:childTnLst>
                          </p:cTn>
                        </p:par>
                        <p:par>
                          <p:cTn id="18" fill="hold">
                            <p:stCondLst>
                              <p:cond delay="300"/>
                            </p:stCondLst>
                            <p:childTnLst>
                              <p:par>
                                <p:cTn id="19" presetClass="entr" nodeType="afterEffect" presetID="10" grpId="4" fill="hold">
                                  <p:stCondLst>
                                    <p:cond delay="0"/>
                                  </p:stCondLst>
                                  <p:iterate type="el" backwards="0">
                                    <p:tmAbs val="0"/>
                                  </p:iterate>
                                  <p:childTnLst>
                                    <p:set>
                                      <p:cBhvr>
                                        <p:cTn id="20" fill="hold"/>
                                        <p:tgtEl>
                                          <p:spTgt spid="194"/>
                                        </p:tgtEl>
                                        <p:attrNameLst>
                                          <p:attrName>style.visibility</p:attrName>
                                        </p:attrNameLst>
                                      </p:cBhvr>
                                      <p:to>
                                        <p:strVal val="visible"/>
                                      </p:to>
                                    </p:set>
                                    <p:animEffect filter="fade" transition="in">
                                      <p:cBhvr>
                                        <p:cTn id="21" dur="3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3"/>
      <p:bldP build="whole" bldLvl="1" animBg="1" rev="0" advAuto="0" spid="192" grpId="1"/>
      <p:bldP build="whole" bldLvl="1" animBg="1" rev="0" advAuto="0" spid="193" grpId="2"/>
      <p:bldP build="whole" bldLvl="1" animBg="1" rev="0" advAuto="0" spid="194" grpId="4"/>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Conclusion"/>
          <p:cNvSpPr txBox="1"/>
          <p:nvPr/>
        </p:nvSpPr>
        <p:spPr>
          <a:xfrm>
            <a:off x="499075" y="265661"/>
            <a:ext cx="2364537"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Conclusion</a:t>
            </a:r>
          </a:p>
        </p:txBody>
      </p:sp>
      <p:sp>
        <p:nvSpPr>
          <p:cNvPr id="198" name="Ligne"/>
          <p:cNvSpPr/>
          <p:nvPr/>
        </p:nvSpPr>
        <p:spPr>
          <a:xfrm>
            <a:off x="55253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99" name="Un traitement plus rapide"/>
          <p:cNvSpPr txBox="1"/>
          <p:nvPr/>
        </p:nvSpPr>
        <p:spPr>
          <a:xfrm>
            <a:off x="498226" y="1209668"/>
            <a:ext cx="4407973"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130000"/>
              </a:lnSpc>
              <a:defRPr sz="1600"/>
            </a:lvl1pPr>
          </a:lstStyle>
          <a:p>
            <a:pPr/>
            <a:r>
              <a:t>Un traitement plus rapide</a:t>
            </a:r>
          </a:p>
        </p:txBody>
      </p:sp>
      <p:sp>
        <p:nvSpPr>
          <p:cNvPr id="200" name="Le traitement des tâche est devenu hyper rapide, les clients sont heureux de recevoir une réponse quasi-instantanée, le PDG de LINUXAUTO.com félicite son équipe de développeurs et décide désormais de fournir gratuitement avec chaque commande un masque à "/>
          <p:cNvSpPr txBox="1"/>
          <p:nvPr/>
        </p:nvSpPr>
        <p:spPr>
          <a:xfrm>
            <a:off x="526166" y="1955031"/>
            <a:ext cx="3879094" cy="27543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00000"/>
              </a:lnSpc>
              <a:defRPr sz="1600">
                <a:latin typeface="+mn-lt"/>
                <a:ea typeface="+mn-ea"/>
                <a:cs typeface="+mn-cs"/>
                <a:sym typeface="Lato Regular"/>
              </a:defRPr>
            </a:pPr>
            <a:r>
              <a:t>Le traitement des tâche est devenu hyper rapide, les clients sont heureux de recevoir une réponse quasi-instantanée, le PDG de </a:t>
            </a:r>
            <a:r>
              <a:rPr u="sng">
                <a:solidFill>
                  <a:srgbClr val="0563C1"/>
                </a:solidFill>
                <a:uFill>
                  <a:solidFill>
                    <a:srgbClr val="0563C1"/>
                  </a:solidFill>
                </a:uFill>
                <a:hlinkClick r:id="rId2" invalidUrl="" action="" tgtFrame="" tooltip="" history="1" highlightClick="0" endSnd="0"/>
              </a:rPr>
              <a:t>LINUXAUTO.com</a:t>
            </a:r>
            <a:r>
              <a:t> félicite son équipe de développeurs et décide désormais de fournir gratuitement avec chaque commande un masque à l’effigie de Linux.</a:t>
            </a: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p>
          <a:p>
            <a:pPr algn="l">
              <a:lnSpc>
                <a:spcPct val="100000"/>
              </a:lnSpc>
              <a:defRPr sz="1600">
                <a:latin typeface="+mn-lt"/>
                <a:ea typeface="+mn-ea"/>
                <a:cs typeface="+mn-cs"/>
                <a:sym typeface="Lato Regular"/>
              </a:defRPr>
            </a:pPr>
            <a:r>
              <a:t>Tout est bien qui finit bien. </a:t>
            </a:r>
          </a:p>
        </p:txBody>
      </p:sp>
      <p:pic>
        <p:nvPicPr>
          <p:cNvPr id="201" name="Image" descr="Image"/>
          <p:cNvPicPr>
            <a:picLocks noChangeAspect="1"/>
          </p:cNvPicPr>
          <p:nvPr/>
        </p:nvPicPr>
        <p:blipFill>
          <a:blip r:embed="rId3">
            <a:extLst/>
          </a:blip>
          <a:stretch>
            <a:fillRect/>
          </a:stretch>
        </p:blipFill>
        <p:spPr>
          <a:xfrm>
            <a:off x="5323195" y="0"/>
            <a:ext cx="6869450" cy="6858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97"/>
                                        </p:tgtEl>
                                        <p:attrNameLst>
                                          <p:attrName>style.visibility</p:attrName>
                                        </p:attrNameLst>
                                      </p:cBhvr>
                                      <p:to>
                                        <p:strVal val="visible"/>
                                      </p:to>
                                    </p:set>
                                    <p:anim calcmode="lin" valueType="num">
                                      <p:cBhvr>
                                        <p:cTn id="7" dur="400" fill="hold"/>
                                        <p:tgtEl>
                                          <p:spTgt spid="197"/>
                                        </p:tgtEl>
                                        <p:attrNameLst>
                                          <p:attrName>ppt_x</p:attrName>
                                        </p:attrNameLst>
                                      </p:cBhvr>
                                      <p:tavLst>
                                        <p:tav tm="0">
                                          <p:val>
                                            <p:strVal val="#ppt_x"/>
                                          </p:val>
                                        </p:tav>
                                        <p:tav tm="100000">
                                          <p:val>
                                            <p:strVal val="#ppt_x"/>
                                          </p:val>
                                        </p:tav>
                                      </p:tavLst>
                                    </p:anim>
                                    <p:anim calcmode="lin" valueType="num">
                                      <p:cBhvr>
                                        <p:cTn id="8" dur="400" fill="hold"/>
                                        <p:tgtEl>
                                          <p:spTgt spid="197"/>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98"/>
                                        </p:tgtEl>
                                        <p:attrNameLst>
                                          <p:attrName>style.visibility</p:attrName>
                                        </p:attrNameLst>
                                      </p:cBhvr>
                                      <p:to>
                                        <p:strVal val="visible"/>
                                      </p:to>
                                    </p:set>
                                    <p:animEffect filter="wipe(left)" transition="in">
                                      <p:cBhvr>
                                        <p:cTn id="12" dur="300"/>
                                        <p:tgtEl>
                                          <p:spTgt spid="198"/>
                                        </p:tgtEl>
                                      </p:cBhvr>
                                    </p:animEffect>
                                  </p:childTnLst>
                                </p:cTn>
                              </p:par>
                            </p:childTnLst>
                          </p:cTn>
                        </p:par>
                        <p:par>
                          <p:cTn id="13" fill="hold">
                            <p:stCondLst>
                              <p:cond delay="700"/>
                            </p:stCondLst>
                            <p:childTnLst>
                              <p:par>
                                <p:cTn id="14" presetClass="entr" nodeType="afterEffect" presetID="10" grpId="3" fill="hold">
                                  <p:stCondLst>
                                    <p:cond delay="0"/>
                                  </p:stCondLst>
                                  <p:iterate type="el" backwards="0">
                                    <p:tmAbs val="0"/>
                                  </p:iterate>
                                  <p:childTnLst>
                                    <p:set>
                                      <p:cBhvr>
                                        <p:cTn id="15" fill="hold"/>
                                        <p:tgtEl>
                                          <p:spTgt spid="199"/>
                                        </p:tgtEl>
                                        <p:attrNameLst>
                                          <p:attrName>style.visibility</p:attrName>
                                        </p:attrNameLst>
                                      </p:cBhvr>
                                      <p:to>
                                        <p:strVal val="visible"/>
                                      </p:to>
                                    </p:set>
                                    <p:animEffect filter="fade" transition="in">
                                      <p:cBhvr>
                                        <p:cTn id="16" dur="300"/>
                                        <p:tgtEl>
                                          <p:spTgt spid="199"/>
                                        </p:tgtEl>
                                      </p:cBhvr>
                                    </p:animEffect>
                                  </p:childTnLst>
                                </p:cTn>
                              </p:par>
                            </p:childTnLst>
                          </p:cTn>
                        </p:par>
                        <p:par>
                          <p:cTn id="17" fill="hold">
                            <p:stCondLst>
                              <p:cond delay="1000"/>
                            </p:stCondLst>
                            <p:childTnLst>
                              <p:par>
                                <p:cTn id="18" presetClass="entr" nodeType="afterEffect" presetID="10" grpId="4" fill="hold">
                                  <p:stCondLst>
                                    <p:cond delay="0"/>
                                  </p:stCondLst>
                                  <p:iterate type="el" backwards="0">
                                    <p:tmAbs val="0"/>
                                  </p:iterate>
                                  <p:childTnLst>
                                    <p:set>
                                      <p:cBhvr>
                                        <p:cTn id="19" fill="hold"/>
                                        <p:tgtEl>
                                          <p:spTgt spid="200"/>
                                        </p:tgtEl>
                                        <p:attrNameLst>
                                          <p:attrName>style.visibility</p:attrName>
                                        </p:attrNameLst>
                                      </p:cBhvr>
                                      <p:to>
                                        <p:strVal val="visible"/>
                                      </p:to>
                                    </p:set>
                                    <p:animEffect filter="fade" transition="in">
                                      <p:cBhvr>
                                        <p:cTn id="20" dur="500"/>
                                        <p:tgtEl>
                                          <p:spTgt spid="200"/>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5" fill="hold">
                                  <p:stCondLst>
                                    <p:cond delay="0"/>
                                  </p:stCondLst>
                                  <p:iterate type="el" backwards="0">
                                    <p:tmAbs val="0"/>
                                  </p:iterate>
                                  <p:childTnLst>
                                    <p:set>
                                      <p:cBhvr>
                                        <p:cTn id="24" fill="hold"/>
                                        <p:tgtEl>
                                          <p:spTgt spid="201"/>
                                        </p:tgtEl>
                                        <p:attrNameLst>
                                          <p:attrName>style.visibility</p:attrName>
                                        </p:attrNameLst>
                                      </p:cBhvr>
                                      <p:to>
                                        <p:strVal val="visible"/>
                                      </p:to>
                                    </p:set>
                                    <p:anim calcmode="lin" valueType="num">
                                      <p:cBhvr>
                                        <p:cTn id="25" dur="4000" fill="hold"/>
                                        <p:tgtEl>
                                          <p:spTgt spid="201"/>
                                        </p:tgtEl>
                                        <p:attrNameLst>
                                          <p:attrName>ppt_w</p:attrName>
                                        </p:attrNameLst>
                                      </p:cBhvr>
                                      <p:tavLst>
                                        <p:tav tm="0">
                                          <p:val>
                                            <p:fltVal val="0"/>
                                          </p:val>
                                        </p:tav>
                                        <p:tav tm="100000">
                                          <p:val>
                                            <p:strVal val="#ppt_w"/>
                                          </p:val>
                                        </p:tav>
                                      </p:tavLst>
                                    </p:anim>
                                    <p:anim calcmode="lin" valueType="num">
                                      <p:cBhvr>
                                        <p:cTn id="26" dur="4000" fill="hold"/>
                                        <p:tgtEl>
                                          <p:spTgt spid="2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4"/>
      <p:bldP build="whole" bldLvl="1" animBg="1" rev="0" advAuto="0" spid="199" grpId="3"/>
      <p:bldP build="whole" bldLvl="1" animBg="1" rev="0" advAuto="0" spid="201" grpId="5"/>
      <p:bldP build="whole" bldLvl="1" animBg="1" rev="0" advAuto="0" spid="198" grpId="2"/>
      <p:bldP build="whole" bldLvl="1" animBg="1" rev="0" advAuto="0" spid="197"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Le script permet de gérer une liste de tâches en attente, celles-ci sont enregistrées dans une base de données, certaines sont programmées pour être exécutées à un certaine moment, d’autres directement. Une fois exécutée, elle retournera un résultat, nou"/>
          <p:cNvSpPr txBox="1"/>
          <p:nvPr/>
        </p:nvSpPr>
        <p:spPr>
          <a:xfrm>
            <a:off x="364289" y="1915471"/>
            <a:ext cx="11245092" cy="19011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30000"/>
              </a:lnSpc>
              <a:defRPr sz="1600"/>
            </a:pPr>
            <a:r>
              <a:t>Le script permet de gérer une liste de tâches en attente, celles-ci sont enregistrées dans une base de données, certaines sont programmées pour être exécutées à un certaine moment, d’autres directement. Une fois exécutée, elle retournera un résultat, nous mettrons à jour notre base de données en indiquant celui-ci afin de garder une trace.</a:t>
            </a:r>
          </a:p>
          <a:p>
            <a:pPr algn="l">
              <a:lnSpc>
                <a:spcPct val="130000"/>
              </a:lnSpc>
              <a:defRPr sz="1600"/>
            </a:pPr>
          </a:p>
          <a:p>
            <a:pPr algn="l">
              <a:lnSpc>
                <a:spcPct val="130000"/>
              </a:lnSpc>
              <a:defRPr sz="1600"/>
            </a:pPr>
            <a:r>
              <a:t>Notre script répond à un problème que nous allons tenter de résoudre: </a:t>
            </a:r>
            <a:r>
              <a:rPr>
                <a:solidFill>
                  <a:schemeClr val="accent1">
                    <a:lumOff val="10735"/>
                  </a:schemeClr>
                </a:solidFill>
              </a:rPr>
              <a:t>réduire au maximum le temps de traitement d’un script php.</a:t>
            </a:r>
            <a:r>
              <a:t> </a:t>
            </a:r>
          </a:p>
        </p:txBody>
      </p:sp>
      <p:sp>
        <p:nvSpPr>
          <p:cNvPr id="99" name="Gestion d’une file d’attente"/>
          <p:cNvSpPr txBox="1"/>
          <p:nvPr/>
        </p:nvSpPr>
        <p:spPr>
          <a:xfrm>
            <a:off x="377088" y="1282293"/>
            <a:ext cx="333081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2100">
                <a:latin typeface="Lato Black"/>
                <a:ea typeface="Lato Black"/>
                <a:cs typeface="Lato Black"/>
                <a:sym typeface="Lato Black"/>
              </a:defRPr>
            </a:lvl1pPr>
          </a:lstStyle>
          <a:p>
            <a:pPr/>
            <a:r>
              <a:t>Gestion d’une file d’attente</a:t>
            </a:r>
          </a:p>
        </p:txBody>
      </p:sp>
      <p:sp>
        <p:nvSpPr>
          <p:cNvPr id="100" name="Le projet"/>
          <p:cNvSpPr txBox="1"/>
          <p:nvPr/>
        </p:nvSpPr>
        <p:spPr>
          <a:xfrm>
            <a:off x="376581" y="126428"/>
            <a:ext cx="1912596"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Le projet</a:t>
            </a:r>
          </a:p>
        </p:txBody>
      </p:sp>
      <p:sp>
        <p:nvSpPr>
          <p:cNvPr id="101" name="Ligne"/>
          <p:cNvSpPr/>
          <p:nvPr/>
        </p:nvSpPr>
        <p:spPr>
          <a:xfrm>
            <a:off x="42299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00"/>
                                        </p:tgtEl>
                                        <p:attrNameLst>
                                          <p:attrName>style.visibility</p:attrName>
                                        </p:attrNameLst>
                                      </p:cBhvr>
                                      <p:to>
                                        <p:strVal val="visible"/>
                                      </p:to>
                                    </p:set>
                                    <p:anim calcmode="lin" valueType="num">
                                      <p:cBhvr>
                                        <p:cTn id="7" dur="400" fill="hold"/>
                                        <p:tgtEl>
                                          <p:spTgt spid="100"/>
                                        </p:tgtEl>
                                        <p:attrNameLst>
                                          <p:attrName>ppt_x</p:attrName>
                                        </p:attrNameLst>
                                      </p:cBhvr>
                                      <p:tavLst>
                                        <p:tav tm="0">
                                          <p:val>
                                            <p:strVal val="#ppt_x"/>
                                          </p:val>
                                        </p:tav>
                                        <p:tav tm="100000">
                                          <p:val>
                                            <p:strVal val="#ppt_x"/>
                                          </p:val>
                                        </p:tav>
                                      </p:tavLst>
                                    </p:anim>
                                    <p:anim calcmode="lin" valueType="num">
                                      <p:cBhvr>
                                        <p:cTn id="8" dur="400" fill="hold"/>
                                        <p:tgtEl>
                                          <p:spTgt spid="100"/>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01"/>
                                        </p:tgtEl>
                                        <p:attrNameLst>
                                          <p:attrName>style.visibility</p:attrName>
                                        </p:attrNameLst>
                                      </p:cBhvr>
                                      <p:to>
                                        <p:strVal val="visible"/>
                                      </p:to>
                                    </p:set>
                                    <p:animEffect filter="wipe(left)" transition="in">
                                      <p:cBhvr>
                                        <p:cTn id="12" dur="300"/>
                                        <p:tgtEl>
                                          <p:spTgt spid="101"/>
                                        </p:tgtEl>
                                      </p:cBhvr>
                                    </p:animEffect>
                                  </p:childTnLst>
                                </p:cTn>
                              </p:par>
                            </p:childTnLst>
                          </p:cTn>
                        </p:par>
                        <p:par>
                          <p:cTn id="13" fill="hold">
                            <p:stCondLst>
                              <p:cond delay="700"/>
                            </p:stCondLst>
                            <p:childTnLst>
                              <p:par>
                                <p:cTn id="14" presetClass="entr" nodeType="afterEffect" presetSubtype="4" presetID="2" grpId="3" fill="hold">
                                  <p:stCondLst>
                                    <p:cond delay="0"/>
                                  </p:stCondLst>
                                  <p:iterate type="el" backwards="0">
                                    <p:tmAbs val="0"/>
                                  </p:iterate>
                                  <p:childTnLst>
                                    <p:set>
                                      <p:cBhvr>
                                        <p:cTn id="15" fill="hold"/>
                                        <p:tgtEl>
                                          <p:spTgt spid="99"/>
                                        </p:tgtEl>
                                        <p:attrNameLst>
                                          <p:attrName>style.visibility</p:attrName>
                                        </p:attrNameLst>
                                      </p:cBhvr>
                                      <p:to>
                                        <p:strVal val="visible"/>
                                      </p:to>
                                    </p:set>
                                    <p:anim calcmode="lin" valueType="num">
                                      <p:cBhvr>
                                        <p:cTn id="16" dur="300" fill="hold"/>
                                        <p:tgtEl>
                                          <p:spTgt spid="99"/>
                                        </p:tgtEl>
                                        <p:attrNameLst>
                                          <p:attrName>ppt_x</p:attrName>
                                        </p:attrNameLst>
                                      </p:cBhvr>
                                      <p:tavLst>
                                        <p:tav tm="0">
                                          <p:val>
                                            <p:strVal val="#ppt_x"/>
                                          </p:val>
                                        </p:tav>
                                        <p:tav tm="100000">
                                          <p:val>
                                            <p:strVal val="#ppt_x"/>
                                          </p:val>
                                        </p:tav>
                                      </p:tavLst>
                                    </p:anim>
                                    <p:anim calcmode="lin" valueType="num">
                                      <p:cBhvr>
                                        <p:cTn id="17" dur="300" fill="hold"/>
                                        <p:tgtEl>
                                          <p:spTgt spid="9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ID="10" grpId="4" fill="hold">
                                  <p:stCondLst>
                                    <p:cond delay="0"/>
                                  </p:stCondLst>
                                  <p:iterate type="el" backwards="0">
                                    <p:tmAbs val="0"/>
                                  </p:iterate>
                                  <p:childTnLst>
                                    <p:set>
                                      <p:cBhvr>
                                        <p:cTn id="20" fill="hold"/>
                                        <p:tgtEl>
                                          <p:spTgt spid="98"/>
                                        </p:tgtEl>
                                        <p:attrNameLst>
                                          <p:attrName>style.visibility</p:attrName>
                                        </p:attrNameLst>
                                      </p:cBhvr>
                                      <p:to>
                                        <p:strVal val="visible"/>
                                      </p:to>
                                    </p:set>
                                    <p:animEffect filter="fade" transition="in">
                                      <p:cBhvr>
                                        <p:cTn id="21"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9" grpId="3"/>
      <p:bldP build="whole" bldLvl="1" animBg="1" rev="0" advAuto="0" spid="98" grpId="4"/>
      <p:bldP build="whole" bldLvl="1" animBg="1" rev="0" advAuto="0" spid="101" grpId="2"/>
      <p:bldP build="whole" bldLvl="1" animBg="1" rev="0" advAuto="0" spid="10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Rectangle"/>
          <p:cNvSpPr/>
          <p:nvPr/>
        </p:nvSpPr>
        <p:spPr>
          <a:xfrm>
            <a:off x="6798294" y="38100"/>
            <a:ext cx="5390389" cy="6798213"/>
          </a:xfrm>
          <a:prstGeom prst="rect">
            <a:avLst/>
          </a:prstGeom>
          <a:solidFill>
            <a:srgbClr val="FFFFFF"/>
          </a:solidFill>
          <a:ln w="12700">
            <a:solidFill>
              <a:schemeClr val="accent1"/>
            </a:solidFill>
            <a:miter/>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104" name="Présentation du problème"/>
          <p:cNvSpPr txBox="1"/>
          <p:nvPr/>
        </p:nvSpPr>
        <p:spPr>
          <a:xfrm>
            <a:off x="342445" y="251219"/>
            <a:ext cx="540308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600">
                <a:latin typeface="Lato Black"/>
                <a:ea typeface="Lato Black"/>
                <a:cs typeface="Lato Black"/>
                <a:sym typeface="Lato Black"/>
              </a:defRPr>
            </a:lvl1pPr>
          </a:lstStyle>
          <a:p>
            <a:pPr/>
            <a:r>
              <a:t>Présentation du problème</a:t>
            </a:r>
          </a:p>
        </p:txBody>
      </p:sp>
      <p:sp>
        <p:nvSpPr>
          <p:cNvPr id="105" name="Ligne"/>
          <p:cNvSpPr/>
          <p:nvPr/>
        </p:nvSpPr>
        <p:spPr>
          <a:xfrm>
            <a:off x="410298" y="10548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06" name="La société LINUXAUTO.COM commercialise des pièces auto en ligne, lorsqu’un nouveau client effectue une commande, de multiples tâches sont effectuées au même moment (creation compte client, edition des commandes, envoi des notifications etc.). L’entrepris"/>
          <p:cNvSpPr txBox="1"/>
          <p:nvPr/>
        </p:nvSpPr>
        <p:spPr>
          <a:xfrm>
            <a:off x="338890" y="1962186"/>
            <a:ext cx="6051110" cy="3783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30000"/>
              </a:lnSpc>
              <a:defRPr sz="1600">
                <a:latin typeface="+mn-lt"/>
                <a:ea typeface="+mn-ea"/>
                <a:cs typeface="+mn-cs"/>
                <a:sym typeface="Lato Regular"/>
              </a:defRPr>
            </a:pPr>
            <a:r>
              <a:t>La société LINUXAUTO.COM commercialise des pièces auto en ligne, lorsqu’un nouveau client effectue une commande, de multiples tâches sont effectuées au même moment (creation compte client, edition des commandes, envoi des notifications etc.). L’entreprise s’est rendu compte que le temps moyen de traitement à cet instant était très long, ce qui n’était pas envisageable, elle charge alors ses développeurs de trouver une solution.</a:t>
            </a:r>
          </a:p>
          <a:p>
            <a:pPr algn="l">
              <a:lnSpc>
                <a:spcPct val="130000"/>
              </a:lnSpc>
              <a:defRPr sz="1600">
                <a:latin typeface="+mn-lt"/>
                <a:ea typeface="+mn-ea"/>
                <a:cs typeface="+mn-cs"/>
                <a:sym typeface="Lato Regular"/>
              </a:defRPr>
            </a:pPr>
          </a:p>
          <a:p>
            <a:pPr algn="l">
              <a:lnSpc>
                <a:spcPct val="130000"/>
              </a:lnSpc>
              <a:defRPr sz="1600">
                <a:latin typeface="+mn-lt"/>
                <a:ea typeface="+mn-ea"/>
                <a:cs typeface="+mn-cs"/>
                <a:sym typeface="Lato Regular"/>
              </a:defRPr>
            </a:pPr>
            <a:r>
              <a:t>L’équipe de développeurs effectue des tests et se rend compte que l’envoi d’emails depuis un serveur SMTP externe ralentit drastiquement le traitement, l’équipe présente alors sa solution.</a:t>
            </a:r>
          </a:p>
        </p:txBody>
      </p:sp>
      <p:sp>
        <p:nvSpPr>
          <p:cNvPr id="107" name="L’experience utilisateur avant tout"/>
          <p:cNvSpPr txBox="1"/>
          <p:nvPr/>
        </p:nvSpPr>
        <p:spPr>
          <a:xfrm>
            <a:off x="339237" y="1208302"/>
            <a:ext cx="355657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a:latin typeface="Lato Black"/>
                <a:ea typeface="Lato Black"/>
                <a:cs typeface="Lato Black"/>
                <a:sym typeface="Lato Black"/>
              </a:defRPr>
            </a:lvl1pPr>
          </a:lstStyle>
          <a:p>
            <a:pPr/>
            <a:r>
              <a:t>L’experience utilisateur avant tout</a:t>
            </a:r>
          </a:p>
        </p:txBody>
      </p:sp>
      <p:pic>
        <p:nvPicPr>
          <p:cNvPr id="108" name="Untitled Diagram (1).png" descr="Untitled Diagram (1).png"/>
          <p:cNvPicPr>
            <a:picLocks noChangeAspect="1"/>
          </p:cNvPicPr>
          <p:nvPr/>
        </p:nvPicPr>
        <p:blipFill>
          <a:blip r:embed="rId2">
            <a:extLst/>
          </a:blip>
          <a:stretch>
            <a:fillRect/>
          </a:stretch>
        </p:blipFill>
        <p:spPr>
          <a:xfrm>
            <a:off x="7089637" y="812800"/>
            <a:ext cx="4807703" cy="498543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04"/>
                                        </p:tgtEl>
                                        <p:attrNameLst>
                                          <p:attrName>style.visibility</p:attrName>
                                        </p:attrNameLst>
                                      </p:cBhvr>
                                      <p:to>
                                        <p:strVal val="visible"/>
                                      </p:to>
                                    </p:set>
                                    <p:anim calcmode="lin" valueType="num">
                                      <p:cBhvr>
                                        <p:cTn id="7" dur="500" fill="hold"/>
                                        <p:tgtEl>
                                          <p:spTgt spid="104"/>
                                        </p:tgtEl>
                                        <p:attrNameLst>
                                          <p:attrName>ppt_x</p:attrName>
                                        </p:attrNameLst>
                                      </p:cBhvr>
                                      <p:tavLst>
                                        <p:tav tm="0">
                                          <p:val>
                                            <p:strVal val="#ppt_x"/>
                                          </p:val>
                                        </p:tav>
                                        <p:tav tm="100000">
                                          <p:val>
                                            <p:strVal val="#ppt_x"/>
                                          </p:val>
                                        </p:tav>
                                      </p:tavLst>
                                    </p:anim>
                                    <p:anim calcmode="lin" valueType="num">
                                      <p:cBhvr>
                                        <p:cTn id="8" dur="500" fill="hold"/>
                                        <p:tgtEl>
                                          <p:spTgt spid="1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8" presetID="22" grpId="2" fill="hold">
                                  <p:stCondLst>
                                    <p:cond delay="0"/>
                                  </p:stCondLst>
                                  <p:iterate type="el" backwards="0">
                                    <p:tmAbs val="0"/>
                                  </p:iterate>
                                  <p:childTnLst>
                                    <p:set>
                                      <p:cBhvr>
                                        <p:cTn id="11" fill="hold"/>
                                        <p:tgtEl>
                                          <p:spTgt spid="105"/>
                                        </p:tgtEl>
                                        <p:attrNameLst>
                                          <p:attrName>style.visibility</p:attrName>
                                        </p:attrNameLst>
                                      </p:cBhvr>
                                      <p:to>
                                        <p:strVal val="visible"/>
                                      </p:to>
                                    </p:set>
                                    <p:animEffect filter="wipe(left)" transition="in">
                                      <p:cBhvr>
                                        <p:cTn id="12" dur="300"/>
                                        <p:tgtEl>
                                          <p:spTgt spid="105"/>
                                        </p:tgtEl>
                                      </p:cBhvr>
                                    </p:animEffect>
                                  </p:childTnLst>
                                </p:cTn>
                              </p:par>
                            </p:childTnLst>
                          </p:cTn>
                        </p:par>
                        <p:par>
                          <p:cTn id="13" fill="hold">
                            <p:stCondLst>
                              <p:cond delay="800"/>
                            </p:stCondLst>
                            <p:childTnLst>
                              <p:par>
                                <p:cTn id="14" presetClass="entr" nodeType="afterEffect" presetSubtype="4" presetID="2" grpId="3" fill="hold">
                                  <p:stCondLst>
                                    <p:cond delay="0"/>
                                  </p:stCondLst>
                                  <p:iterate type="el" backwards="0">
                                    <p:tmAbs val="0"/>
                                  </p:iterate>
                                  <p:childTnLst>
                                    <p:set>
                                      <p:cBhvr>
                                        <p:cTn id="15" fill="hold"/>
                                        <p:tgtEl>
                                          <p:spTgt spid="107"/>
                                        </p:tgtEl>
                                        <p:attrNameLst>
                                          <p:attrName>style.visibility</p:attrName>
                                        </p:attrNameLst>
                                      </p:cBhvr>
                                      <p:to>
                                        <p:strVal val="visible"/>
                                      </p:to>
                                    </p:set>
                                    <p:anim calcmode="lin" valueType="num">
                                      <p:cBhvr>
                                        <p:cTn id="16" dur="300" fill="hold"/>
                                        <p:tgtEl>
                                          <p:spTgt spid="107"/>
                                        </p:tgtEl>
                                        <p:attrNameLst>
                                          <p:attrName>ppt_x</p:attrName>
                                        </p:attrNameLst>
                                      </p:cBhvr>
                                      <p:tavLst>
                                        <p:tav tm="0">
                                          <p:val>
                                            <p:strVal val="#ppt_x"/>
                                          </p:val>
                                        </p:tav>
                                        <p:tav tm="100000">
                                          <p:val>
                                            <p:strVal val="#ppt_x"/>
                                          </p:val>
                                        </p:tav>
                                      </p:tavLst>
                                    </p:anim>
                                    <p:anim calcmode="lin" valueType="num">
                                      <p:cBhvr>
                                        <p:cTn id="17" dur="300" fill="hold"/>
                                        <p:tgtEl>
                                          <p:spTgt spid="107"/>
                                        </p:tgtEl>
                                        <p:attrNameLst>
                                          <p:attrName>ppt_y</p:attrName>
                                        </p:attrNameLst>
                                      </p:cBhvr>
                                      <p:tavLst>
                                        <p:tav tm="0">
                                          <p:val>
                                            <p:strVal val="1+#ppt_h/2"/>
                                          </p:val>
                                        </p:tav>
                                        <p:tav tm="100000">
                                          <p:val>
                                            <p:strVal val="#ppt_y"/>
                                          </p:val>
                                        </p:tav>
                                      </p:tavLst>
                                    </p:anim>
                                  </p:childTnLst>
                                </p:cTn>
                              </p:par>
                            </p:childTnLst>
                          </p:cTn>
                        </p:par>
                        <p:par>
                          <p:cTn id="18" fill="hold">
                            <p:stCondLst>
                              <p:cond delay="1100"/>
                            </p:stCondLst>
                            <p:childTnLst>
                              <p:par>
                                <p:cTn id="19" presetClass="entr" nodeType="afterEffect" presetID="10" grpId="4" fill="hold">
                                  <p:stCondLst>
                                    <p:cond delay="0"/>
                                  </p:stCondLst>
                                  <p:iterate type="el" backwards="0">
                                    <p:tmAbs val="0"/>
                                  </p:iterate>
                                  <p:childTnLst>
                                    <p:set>
                                      <p:cBhvr>
                                        <p:cTn id="20" fill="hold"/>
                                        <p:tgtEl>
                                          <p:spTgt spid="106"/>
                                        </p:tgtEl>
                                        <p:attrNameLst>
                                          <p:attrName>style.visibility</p:attrName>
                                        </p:attrNameLst>
                                      </p:cBhvr>
                                      <p:to>
                                        <p:strVal val="visible"/>
                                      </p:to>
                                    </p:set>
                                    <p:animEffect filter="fade" transition="in">
                                      <p:cBhvr>
                                        <p:cTn id="21"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7" grpId="3"/>
      <p:bldP build="whole" bldLvl="1" animBg="1" rev="0" advAuto="0" spid="104" grpId="1"/>
      <p:bldP build="whole" bldLvl="1" animBg="1" rev="0" advAuto="0" spid="106" grpId="4"/>
      <p:bldP build="whole" bldLvl="1" animBg="1" rev="0" advAuto="0" spid="105"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Rectangle"/>
          <p:cNvSpPr/>
          <p:nvPr/>
        </p:nvSpPr>
        <p:spPr>
          <a:xfrm>
            <a:off x="6798294" y="38100"/>
            <a:ext cx="5390389" cy="6798213"/>
          </a:xfrm>
          <a:prstGeom prst="rect">
            <a:avLst/>
          </a:prstGeom>
          <a:solidFill>
            <a:srgbClr val="F3F3F3"/>
          </a:solidFill>
          <a:ln w="12700">
            <a:solidFill>
              <a:schemeClr val="accent1"/>
            </a:solidFill>
            <a:miter/>
          </a:ln>
        </p:spPr>
        <p:txBody>
          <a:bodyPr lIns="45719" rIns="45719" anchor="ctr"/>
          <a:lstStyle/>
          <a:p>
            <a:pPr algn="l">
              <a:lnSpc>
                <a:spcPct val="100000"/>
              </a:lnSpc>
              <a:defRPr>
                <a:solidFill>
                  <a:srgbClr val="000000"/>
                </a:solidFill>
                <a:latin typeface="+mn-lt"/>
                <a:ea typeface="+mn-ea"/>
                <a:cs typeface="+mn-cs"/>
                <a:sym typeface="Lato Regular"/>
              </a:defRPr>
            </a:pPr>
          </a:p>
        </p:txBody>
      </p:sp>
      <p:sp>
        <p:nvSpPr>
          <p:cNvPr id="111" name="La solution"/>
          <p:cNvSpPr txBox="1"/>
          <p:nvPr/>
        </p:nvSpPr>
        <p:spPr>
          <a:xfrm>
            <a:off x="339840" y="241394"/>
            <a:ext cx="234167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La solution</a:t>
            </a:r>
          </a:p>
        </p:txBody>
      </p:sp>
      <p:sp>
        <p:nvSpPr>
          <p:cNvPr id="112" name="Ligne"/>
          <p:cNvSpPr/>
          <p:nvPr/>
        </p:nvSpPr>
        <p:spPr>
          <a:xfrm>
            <a:off x="410298" y="10548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pic>
        <p:nvPicPr>
          <p:cNvPr id="113" name="Image" descr="Image"/>
          <p:cNvPicPr>
            <a:picLocks noChangeAspect="1"/>
          </p:cNvPicPr>
          <p:nvPr/>
        </p:nvPicPr>
        <p:blipFill>
          <a:blip r:embed="rId2">
            <a:extLst/>
          </a:blip>
          <a:stretch>
            <a:fillRect/>
          </a:stretch>
        </p:blipFill>
        <p:spPr>
          <a:xfrm>
            <a:off x="6795621" y="3822000"/>
            <a:ext cx="5395734" cy="3036000"/>
          </a:xfrm>
          <a:prstGeom prst="rect">
            <a:avLst/>
          </a:prstGeom>
          <a:ln w="12700">
            <a:miter lim="400000"/>
          </a:ln>
        </p:spPr>
      </p:pic>
      <p:sp>
        <p:nvSpPr>
          <p:cNvPr id="114" name="Après avoir réalisé des tests, il s’avère qu’un envoi d’email prend 20x plus de temps que l’enregistrement d’une entrée en base de données.…"/>
          <p:cNvSpPr txBox="1"/>
          <p:nvPr/>
        </p:nvSpPr>
        <p:spPr>
          <a:xfrm>
            <a:off x="338890" y="1962186"/>
            <a:ext cx="6051110" cy="40970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30000"/>
              </a:lnSpc>
              <a:defRPr sz="1600">
                <a:latin typeface="+mn-lt"/>
                <a:ea typeface="+mn-ea"/>
                <a:cs typeface="+mn-cs"/>
                <a:sym typeface="Lato Regular"/>
              </a:defRPr>
            </a:pPr>
            <a:r>
              <a:t>Après avoir réalisé des tests, il s’avère qu’un envoi d’email prend 20x plus de temps que l’enregistrement d’une entrée en base de données. </a:t>
            </a:r>
          </a:p>
          <a:p>
            <a:pPr algn="l">
              <a:lnSpc>
                <a:spcPct val="130000"/>
              </a:lnSpc>
              <a:defRPr sz="1600">
                <a:latin typeface="+mn-lt"/>
                <a:ea typeface="+mn-ea"/>
                <a:cs typeface="+mn-cs"/>
                <a:sym typeface="Lato Regular"/>
              </a:defRPr>
            </a:pPr>
          </a:p>
          <a:p>
            <a:pPr algn="l">
              <a:lnSpc>
                <a:spcPct val="130000"/>
              </a:lnSpc>
              <a:defRPr sz="1600">
                <a:latin typeface="+mn-lt"/>
                <a:ea typeface="+mn-ea"/>
                <a:cs typeface="+mn-cs"/>
                <a:sym typeface="Lato Regular"/>
              </a:defRPr>
            </a:pPr>
            <a:r>
              <a:t>L’équipe décide alors d’enregistrer les emails en base afin de les envoyer de manière asynchrone et de répondre plus rapidement au client.</a:t>
            </a:r>
          </a:p>
          <a:p>
            <a:pPr algn="l">
              <a:lnSpc>
                <a:spcPct val="130000"/>
              </a:lnSpc>
              <a:defRPr sz="1600">
                <a:latin typeface="+mn-lt"/>
                <a:ea typeface="+mn-ea"/>
                <a:cs typeface="+mn-cs"/>
                <a:sym typeface="Lato Regular"/>
              </a:defRPr>
            </a:pPr>
          </a:p>
          <a:p>
            <a:pPr algn="l">
              <a:lnSpc>
                <a:spcPct val="130000"/>
              </a:lnSpc>
              <a:defRPr sz="1600">
                <a:latin typeface="+mn-lt"/>
                <a:ea typeface="+mn-ea"/>
                <a:cs typeface="+mn-cs"/>
                <a:sym typeface="Lato Regular"/>
              </a:defRPr>
            </a:pPr>
            <a:r>
              <a:t>L’important pour le client à cet instant est d’avoir un message de confirmation, l’email viendra ensuite.</a:t>
            </a:r>
          </a:p>
          <a:p>
            <a:pPr algn="l">
              <a:lnSpc>
                <a:spcPct val="130000"/>
              </a:lnSpc>
              <a:defRPr sz="1600">
                <a:latin typeface="+mn-lt"/>
                <a:ea typeface="+mn-ea"/>
                <a:cs typeface="+mn-cs"/>
                <a:sym typeface="Lato Regular"/>
              </a:defRPr>
            </a:pPr>
          </a:p>
          <a:p>
            <a:pPr algn="l">
              <a:lnSpc>
                <a:spcPct val="130000"/>
              </a:lnSpc>
              <a:defRPr sz="1600">
                <a:latin typeface="+mn-lt"/>
                <a:ea typeface="+mn-ea"/>
                <a:cs typeface="+mn-cs"/>
                <a:sym typeface="Lato Regular"/>
              </a:defRPr>
            </a:pPr>
            <a:r>
              <a:t>Elle fait des tests de benchmarking afin de présenter les résultats au PDG</a:t>
            </a:r>
          </a:p>
        </p:txBody>
      </p:sp>
      <p:sp>
        <p:nvSpPr>
          <p:cNvPr id="115" name="My name is Bash"/>
          <p:cNvSpPr txBox="1"/>
          <p:nvPr/>
        </p:nvSpPr>
        <p:spPr>
          <a:xfrm>
            <a:off x="339237" y="1208302"/>
            <a:ext cx="181841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a:latin typeface="Lato Black"/>
                <a:ea typeface="Lato Black"/>
                <a:cs typeface="Lato Black"/>
                <a:sym typeface="Lato Black"/>
              </a:defRPr>
            </a:lvl1pPr>
          </a:lstStyle>
          <a:p>
            <a:pPr/>
            <a:r>
              <a:t>My name is Bash</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11"/>
                                        </p:tgtEl>
                                        <p:attrNameLst>
                                          <p:attrName>style.visibility</p:attrName>
                                        </p:attrNameLst>
                                      </p:cBhvr>
                                      <p:to>
                                        <p:strVal val="visible"/>
                                      </p:to>
                                    </p:set>
                                    <p:anim calcmode="lin" valueType="num">
                                      <p:cBhvr>
                                        <p:cTn id="7" dur="500" fill="hold"/>
                                        <p:tgtEl>
                                          <p:spTgt spid="111"/>
                                        </p:tgtEl>
                                        <p:attrNameLst>
                                          <p:attrName>ppt_x</p:attrName>
                                        </p:attrNameLst>
                                      </p:cBhvr>
                                      <p:tavLst>
                                        <p:tav tm="0">
                                          <p:val>
                                            <p:strVal val="#ppt_x"/>
                                          </p:val>
                                        </p:tav>
                                        <p:tav tm="100000">
                                          <p:val>
                                            <p:strVal val="#ppt_x"/>
                                          </p:val>
                                        </p:tav>
                                      </p:tavLst>
                                    </p:anim>
                                    <p:anim calcmode="lin" valueType="num">
                                      <p:cBhvr>
                                        <p:cTn id="8" dur="500" fill="hold"/>
                                        <p:tgtEl>
                                          <p:spTgt spid="1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8" presetID="22" grpId="2" fill="hold">
                                  <p:stCondLst>
                                    <p:cond delay="0"/>
                                  </p:stCondLst>
                                  <p:iterate type="el" backwards="0">
                                    <p:tmAbs val="0"/>
                                  </p:iterate>
                                  <p:childTnLst>
                                    <p:set>
                                      <p:cBhvr>
                                        <p:cTn id="11" fill="hold"/>
                                        <p:tgtEl>
                                          <p:spTgt spid="112"/>
                                        </p:tgtEl>
                                        <p:attrNameLst>
                                          <p:attrName>style.visibility</p:attrName>
                                        </p:attrNameLst>
                                      </p:cBhvr>
                                      <p:to>
                                        <p:strVal val="visible"/>
                                      </p:to>
                                    </p:set>
                                    <p:animEffect filter="wipe(left)" transition="in">
                                      <p:cBhvr>
                                        <p:cTn id="12" dur="3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3" fill="hold">
                                  <p:stCondLst>
                                    <p:cond delay="0"/>
                                  </p:stCondLst>
                                  <p:iterate type="el" backwards="0">
                                    <p:tmAbs val="0"/>
                                  </p:iterate>
                                  <p:childTnLst>
                                    <p:set>
                                      <p:cBhvr>
                                        <p:cTn id="16" fill="hold"/>
                                        <p:tgtEl>
                                          <p:spTgt spid="113"/>
                                        </p:tgtEl>
                                        <p:attrNameLst>
                                          <p:attrName>style.visibility</p:attrName>
                                        </p:attrNameLst>
                                      </p:cBhvr>
                                      <p:to>
                                        <p:strVal val="visible"/>
                                      </p:to>
                                    </p:set>
                                    <p:anim calcmode="lin" valueType="num">
                                      <p:cBhvr>
                                        <p:cTn id="17" dur="1000" fill="hold"/>
                                        <p:tgtEl>
                                          <p:spTgt spid="113"/>
                                        </p:tgtEl>
                                        <p:attrNameLst>
                                          <p:attrName>ppt_w</p:attrName>
                                        </p:attrNameLst>
                                      </p:cBhvr>
                                      <p:tavLst>
                                        <p:tav tm="0">
                                          <p:val>
                                            <p:fltVal val="0"/>
                                          </p:val>
                                        </p:tav>
                                        <p:tav tm="100000">
                                          <p:val>
                                            <p:strVal val="#ppt_w"/>
                                          </p:val>
                                        </p:tav>
                                      </p:tavLst>
                                    </p:anim>
                                    <p:anim calcmode="lin" valueType="num">
                                      <p:cBhvr>
                                        <p:cTn id="18" dur="1000" fill="hold"/>
                                        <p:tgtEl>
                                          <p:spTgt spid="113"/>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Class="entr" nodeType="afterEffect" presetSubtype="4" presetID="2" grpId="4" fill="hold">
                                  <p:stCondLst>
                                    <p:cond delay="0"/>
                                  </p:stCondLst>
                                  <p:iterate type="el" backwards="0">
                                    <p:tmAbs val="0"/>
                                  </p:iterate>
                                  <p:childTnLst>
                                    <p:set>
                                      <p:cBhvr>
                                        <p:cTn id="21" fill="hold"/>
                                        <p:tgtEl>
                                          <p:spTgt spid="115"/>
                                        </p:tgtEl>
                                        <p:attrNameLst>
                                          <p:attrName>style.visibility</p:attrName>
                                        </p:attrNameLst>
                                      </p:cBhvr>
                                      <p:to>
                                        <p:strVal val="visible"/>
                                      </p:to>
                                    </p:set>
                                    <p:anim calcmode="lin" valueType="num">
                                      <p:cBhvr>
                                        <p:cTn id="22" dur="300" fill="hold"/>
                                        <p:tgtEl>
                                          <p:spTgt spid="115"/>
                                        </p:tgtEl>
                                        <p:attrNameLst>
                                          <p:attrName>ppt_x</p:attrName>
                                        </p:attrNameLst>
                                      </p:cBhvr>
                                      <p:tavLst>
                                        <p:tav tm="0">
                                          <p:val>
                                            <p:strVal val="#ppt_x"/>
                                          </p:val>
                                        </p:tav>
                                        <p:tav tm="100000">
                                          <p:val>
                                            <p:strVal val="#ppt_x"/>
                                          </p:val>
                                        </p:tav>
                                      </p:tavLst>
                                    </p:anim>
                                    <p:anim calcmode="lin" valueType="num">
                                      <p:cBhvr>
                                        <p:cTn id="23" dur="300" fill="hold"/>
                                        <p:tgtEl>
                                          <p:spTgt spid="115"/>
                                        </p:tgtEl>
                                        <p:attrNameLst>
                                          <p:attrName>ppt_y</p:attrName>
                                        </p:attrNameLst>
                                      </p:cBhvr>
                                      <p:tavLst>
                                        <p:tav tm="0">
                                          <p:val>
                                            <p:strVal val="1+#ppt_h/2"/>
                                          </p:val>
                                        </p:tav>
                                        <p:tav tm="100000">
                                          <p:val>
                                            <p:strVal val="#ppt_y"/>
                                          </p:val>
                                        </p:tav>
                                      </p:tavLst>
                                    </p:anim>
                                  </p:childTnLst>
                                </p:cTn>
                              </p:par>
                            </p:childTnLst>
                          </p:cTn>
                        </p:par>
                        <p:par>
                          <p:cTn id="24" fill="hold">
                            <p:stCondLst>
                              <p:cond delay="1300"/>
                            </p:stCondLst>
                            <p:childTnLst>
                              <p:par>
                                <p:cTn id="25" presetClass="entr" nodeType="afterEffect" presetID="10" grpId="5" fill="hold">
                                  <p:stCondLst>
                                    <p:cond delay="0"/>
                                  </p:stCondLst>
                                  <p:iterate type="el" backwards="0">
                                    <p:tmAbs val="0"/>
                                  </p:iterate>
                                  <p:childTnLst>
                                    <p:set>
                                      <p:cBhvr>
                                        <p:cTn id="26" fill="hold"/>
                                        <p:tgtEl>
                                          <p:spTgt spid="114"/>
                                        </p:tgtEl>
                                        <p:attrNameLst>
                                          <p:attrName>style.visibility</p:attrName>
                                        </p:attrNameLst>
                                      </p:cBhvr>
                                      <p:to>
                                        <p:strVal val="visible"/>
                                      </p:to>
                                    </p:set>
                                    <p:animEffect filter="fade" transition="in">
                                      <p:cBhvr>
                                        <p:cTn id="27"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5" grpId="4"/>
      <p:bldP build="whole" bldLvl="1" animBg="1" rev="0" advAuto="0" spid="111" grpId="1"/>
      <p:bldP build="whole" bldLvl="1" animBg="1" rev="0" advAuto="0" spid="112" grpId="2"/>
      <p:bldP build="whole" bldLvl="1" animBg="1" rev="0" advAuto="0" spid="113" grpId="3"/>
      <p:bldP build="whole" bldLvl="1" animBg="1" rev="0" advAuto="0" spid="114" grpId="5"/>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7" name="Capture d’écran 2021-01-21 à 21.54.53.png" descr="Capture d’écran 2021-01-21 à 21.54.53.png"/>
          <p:cNvPicPr>
            <a:picLocks noChangeAspect="1"/>
          </p:cNvPicPr>
          <p:nvPr/>
        </p:nvPicPr>
        <p:blipFill>
          <a:blip r:embed="rId2">
            <a:extLst/>
          </a:blip>
          <a:stretch>
            <a:fillRect/>
          </a:stretch>
        </p:blipFill>
        <p:spPr>
          <a:xfrm>
            <a:off x="941118" y="4945284"/>
            <a:ext cx="4733314" cy="1879532"/>
          </a:xfrm>
          <a:prstGeom prst="rect">
            <a:avLst/>
          </a:prstGeom>
          <a:ln w="12700">
            <a:miter lim="400000"/>
          </a:ln>
        </p:spPr>
      </p:pic>
      <p:pic>
        <p:nvPicPr>
          <p:cNvPr id="118" name="Capture d’écran 2021-01-21 à 21.54.36.png" descr="Capture d’écran 2021-01-21 à 21.54.36.png"/>
          <p:cNvPicPr>
            <a:picLocks noChangeAspect="1"/>
          </p:cNvPicPr>
          <p:nvPr/>
        </p:nvPicPr>
        <p:blipFill>
          <a:blip r:embed="rId3">
            <a:extLst/>
          </a:blip>
          <a:stretch>
            <a:fillRect/>
          </a:stretch>
        </p:blipFill>
        <p:spPr>
          <a:xfrm>
            <a:off x="941118" y="3035905"/>
            <a:ext cx="4733314" cy="1879531"/>
          </a:xfrm>
          <a:prstGeom prst="rect">
            <a:avLst/>
          </a:prstGeom>
          <a:ln w="12700">
            <a:miter lim="400000"/>
          </a:ln>
        </p:spPr>
      </p:pic>
      <p:pic>
        <p:nvPicPr>
          <p:cNvPr id="119" name="Capture d’écran 2021-01-21 à 21.54.23.png" descr="Capture d’écran 2021-01-21 à 21.54.23.png"/>
          <p:cNvPicPr>
            <a:picLocks noChangeAspect="1"/>
          </p:cNvPicPr>
          <p:nvPr/>
        </p:nvPicPr>
        <p:blipFill>
          <a:blip r:embed="rId4">
            <a:extLst/>
          </a:blip>
          <a:stretch>
            <a:fillRect/>
          </a:stretch>
        </p:blipFill>
        <p:spPr>
          <a:xfrm>
            <a:off x="941118" y="1130905"/>
            <a:ext cx="4733314" cy="1879531"/>
          </a:xfrm>
          <a:prstGeom prst="rect">
            <a:avLst/>
          </a:prstGeom>
          <a:ln w="12700">
            <a:miter lim="400000"/>
          </a:ln>
        </p:spPr>
      </p:pic>
      <p:pic>
        <p:nvPicPr>
          <p:cNvPr id="120" name="Capture d’écran 2021-01-21 à 21.53.55.png" descr="Capture d’écran 2021-01-21 à 21.53.55.png"/>
          <p:cNvPicPr>
            <a:picLocks noChangeAspect="1"/>
          </p:cNvPicPr>
          <p:nvPr/>
        </p:nvPicPr>
        <p:blipFill>
          <a:blip r:embed="rId5">
            <a:extLst/>
          </a:blip>
          <a:stretch>
            <a:fillRect/>
          </a:stretch>
        </p:blipFill>
        <p:spPr>
          <a:xfrm>
            <a:off x="6501989" y="3023435"/>
            <a:ext cx="4807153" cy="1908851"/>
          </a:xfrm>
          <a:prstGeom prst="rect">
            <a:avLst/>
          </a:prstGeom>
          <a:ln w="12700">
            <a:miter lim="400000"/>
          </a:ln>
        </p:spPr>
      </p:pic>
      <p:pic>
        <p:nvPicPr>
          <p:cNvPr id="121" name="Capture d’écran 2021-01-21 à 21.53.47.png" descr="Capture d’écran 2021-01-21 à 21.53.47.png"/>
          <p:cNvPicPr>
            <a:picLocks noChangeAspect="1"/>
          </p:cNvPicPr>
          <p:nvPr/>
        </p:nvPicPr>
        <p:blipFill>
          <a:blip r:embed="rId6">
            <a:extLst/>
          </a:blip>
          <a:stretch>
            <a:fillRect/>
          </a:stretch>
        </p:blipFill>
        <p:spPr>
          <a:xfrm>
            <a:off x="6500784" y="4960675"/>
            <a:ext cx="4807152" cy="1908851"/>
          </a:xfrm>
          <a:prstGeom prst="rect">
            <a:avLst/>
          </a:prstGeom>
          <a:ln w="12700">
            <a:miter lim="400000"/>
          </a:ln>
        </p:spPr>
      </p:pic>
      <p:pic>
        <p:nvPicPr>
          <p:cNvPr id="122" name="Capture d’écran 2021-01-21 à 21.53.14.png" descr="Capture d’écran 2021-01-21 à 21.53.14.png"/>
          <p:cNvPicPr>
            <a:picLocks noChangeAspect="1"/>
          </p:cNvPicPr>
          <p:nvPr/>
        </p:nvPicPr>
        <p:blipFill>
          <a:blip r:embed="rId7">
            <a:extLst/>
          </a:blip>
          <a:stretch>
            <a:fillRect/>
          </a:stretch>
        </p:blipFill>
        <p:spPr>
          <a:xfrm>
            <a:off x="6490469" y="1090446"/>
            <a:ext cx="4807153" cy="1908852"/>
          </a:xfrm>
          <a:prstGeom prst="rect">
            <a:avLst/>
          </a:prstGeom>
          <a:ln w="12700">
            <a:miter lim="400000"/>
          </a:ln>
        </p:spPr>
      </p:pic>
      <p:sp>
        <p:nvSpPr>
          <p:cNvPr id="123" name="SMTP vs Database"/>
          <p:cNvSpPr txBox="1"/>
          <p:nvPr/>
        </p:nvSpPr>
        <p:spPr>
          <a:xfrm>
            <a:off x="376581" y="253428"/>
            <a:ext cx="390987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SMTP vs Database</a:t>
            </a:r>
          </a:p>
        </p:txBody>
      </p:sp>
      <p:sp>
        <p:nvSpPr>
          <p:cNvPr id="124" name="Ligne"/>
          <p:cNvSpPr/>
          <p:nvPr/>
        </p:nvSpPr>
        <p:spPr>
          <a:xfrm>
            <a:off x="42299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123"/>
                                        </p:tgtEl>
                                        <p:attrNameLst>
                                          <p:attrName>style.visibility</p:attrName>
                                        </p:attrNameLst>
                                      </p:cBhvr>
                                      <p:to>
                                        <p:strVal val="visible"/>
                                      </p:to>
                                    </p:set>
                                    <p:anim calcmode="lin" valueType="num">
                                      <p:cBhvr>
                                        <p:cTn id="7" dur="500" fill="hold"/>
                                        <p:tgtEl>
                                          <p:spTgt spid="123"/>
                                        </p:tgtEl>
                                        <p:attrNameLst>
                                          <p:attrName>ppt_x</p:attrName>
                                        </p:attrNameLst>
                                      </p:cBhvr>
                                      <p:tavLst>
                                        <p:tav tm="0">
                                          <p:val>
                                            <p:strVal val="0-#ppt_w/2"/>
                                          </p:val>
                                        </p:tav>
                                        <p:tav tm="100000">
                                          <p:val>
                                            <p:strVal val="#ppt_x"/>
                                          </p:val>
                                        </p:tav>
                                      </p:tavLst>
                                    </p:anim>
                                    <p:anim calcmode="lin" valueType="num">
                                      <p:cBhvr>
                                        <p:cTn id="8" dur="500" fill="hold"/>
                                        <p:tgtEl>
                                          <p:spTgt spid="1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8" presetID="22" grpId="2" fill="hold">
                                  <p:stCondLst>
                                    <p:cond delay="0"/>
                                  </p:stCondLst>
                                  <p:iterate type="el" backwards="0">
                                    <p:tmAbs val="0"/>
                                  </p:iterate>
                                  <p:childTnLst>
                                    <p:set>
                                      <p:cBhvr>
                                        <p:cTn id="11" fill="hold"/>
                                        <p:tgtEl>
                                          <p:spTgt spid="124"/>
                                        </p:tgtEl>
                                        <p:attrNameLst>
                                          <p:attrName>style.visibility</p:attrName>
                                        </p:attrNameLst>
                                      </p:cBhvr>
                                      <p:to>
                                        <p:strVal val="visible"/>
                                      </p:to>
                                    </p:set>
                                    <p:animEffect filter="wipe(left)" transition="in">
                                      <p:cBhvr>
                                        <p:cTn id="12"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 grpId="2"/>
      <p:bldP build="whole" bldLvl="1" animBg="1" rev="0" advAuto="0" spid="12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26" name="Graphique 2D linéaire"/>
          <p:cNvGraphicFramePr/>
          <p:nvPr/>
        </p:nvGraphicFramePr>
        <p:xfrm>
          <a:off x="5661611" y="2050435"/>
          <a:ext cx="5459929" cy="3701797"/>
        </p:xfrm>
        <a:graphic xmlns:a="http://schemas.openxmlformats.org/drawingml/2006/main">
          <a:graphicData uri="http://schemas.openxmlformats.org/drawingml/2006/chart">
            <c:chart xmlns:c="http://schemas.openxmlformats.org/drawingml/2006/chart" r:id="rId2"/>
          </a:graphicData>
        </a:graphic>
      </p:graphicFrame>
      <p:sp>
        <p:nvSpPr>
          <p:cNvPr id="127" name="SMTP vs Database"/>
          <p:cNvSpPr txBox="1"/>
          <p:nvPr/>
        </p:nvSpPr>
        <p:spPr>
          <a:xfrm>
            <a:off x="376581" y="253428"/>
            <a:ext cx="390987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SMTP vs Database</a:t>
            </a:r>
          </a:p>
        </p:txBody>
      </p:sp>
      <p:sp>
        <p:nvSpPr>
          <p:cNvPr id="128" name="Ligne"/>
          <p:cNvSpPr/>
          <p:nvPr/>
        </p:nvSpPr>
        <p:spPr>
          <a:xfrm>
            <a:off x="42299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pic>
        <p:nvPicPr>
          <p:cNvPr id="129" name="471289cde2490c80f60d5e85bcdfb6da.gif" descr="471289cde2490c80f60d5e85bcdfb6da.gif"/>
          <p:cNvPicPr>
            <a:picLocks noChangeAspect="0"/>
          </p:cNvPicPr>
          <p:nvPr/>
        </p:nvPicPr>
        <p:blipFill>
          <a:blip r:embed="rId3">
            <a:extLst/>
          </a:blip>
          <a:stretch>
            <a:fillRect/>
          </a:stretch>
        </p:blipFill>
        <p:spPr>
          <a:xfrm>
            <a:off x="9336585" y="2082275"/>
            <a:ext cx="1298951" cy="773185"/>
          </a:xfrm>
          <a:prstGeom prst="rect">
            <a:avLst/>
          </a:prstGeom>
          <a:ln w="12700">
            <a:miter lim="400000"/>
          </a:ln>
        </p:spPr>
      </p:pic>
      <p:sp>
        <p:nvSpPr>
          <p:cNvPr id="130" name="Les développeurs présentent les résultats au PDG ainsi que les avantages:…"/>
          <p:cNvSpPr txBox="1"/>
          <p:nvPr/>
        </p:nvSpPr>
        <p:spPr>
          <a:xfrm>
            <a:off x="391541" y="2234333"/>
            <a:ext cx="4818921" cy="33340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l"/>
            <a:r>
              <a:t>Les développeurs présentent les résultats au PDG ainsi que les avantages: </a:t>
            </a:r>
          </a:p>
          <a:p>
            <a:pPr algn="l"/>
          </a:p>
          <a:p>
            <a:pPr algn="l"/>
            <a:r>
              <a:t>Temps de réponse quasi-instantané</a:t>
            </a:r>
          </a:p>
          <a:p>
            <a:pPr algn="l"/>
            <a:r>
              <a:t>Experience utilisateur plus agréable</a:t>
            </a:r>
          </a:p>
          <a:p>
            <a:pPr algn="l"/>
            <a:r>
              <a:t>Pouvoir sur la charge du serveur</a:t>
            </a:r>
          </a:p>
          <a:p>
            <a:pPr algn="l"/>
          </a:p>
          <a:p>
            <a:pPr algn="l"/>
            <a:r>
              <a:t>Le PDG valide</a:t>
            </a:r>
          </a:p>
        </p:txBody>
      </p:sp>
    </p:spTree>
  </p:cSld>
  <p:clrMapOvr>
    <a:masterClrMapping/>
  </p:clrMapOvr>
  <mc:AlternateContent xmlns:mc="http://schemas.openxmlformats.org/markup-compatibility/2006">
    <mc:Choice xmlns:p14="http://schemas.microsoft.com/office/powerpoint/2010/main" Requires="p14">
      <p:transition spd="slow" advClick="1" p14:dur="1200">
        <p:checker dir="horz"/>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127"/>
                                        </p:tgtEl>
                                        <p:attrNameLst>
                                          <p:attrName>style.visibility</p:attrName>
                                        </p:attrNameLst>
                                      </p:cBhvr>
                                      <p:to>
                                        <p:strVal val="visible"/>
                                      </p:to>
                                    </p:set>
                                    <p:anim calcmode="lin" valueType="num">
                                      <p:cBhvr>
                                        <p:cTn id="7" dur="400" fill="hold"/>
                                        <p:tgtEl>
                                          <p:spTgt spid="127"/>
                                        </p:tgtEl>
                                        <p:attrNameLst>
                                          <p:attrName>ppt_x</p:attrName>
                                        </p:attrNameLst>
                                      </p:cBhvr>
                                      <p:tavLst>
                                        <p:tav tm="0">
                                          <p:val>
                                            <p:strVal val="0-#ppt_w/2"/>
                                          </p:val>
                                        </p:tav>
                                        <p:tav tm="100000">
                                          <p:val>
                                            <p:strVal val="#ppt_x"/>
                                          </p:val>
                                        </p:tav>
                                      </p:tavLst>
                                    </p:anim>
                                    <p:anim calcmode="lin" valueType="num">
                                      <p:cBhvr>
                                        <p:cTn id="8" dur="400" fill="hold"/>
                                        <p:tgtEl>
                                          <p:spTgt spid="127"/>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28"/>
                                        </p:tgtEl>
                                        <p:attrNameLst>
                                          <p:attrName>style.visibility</p:attrName>
                                        </p:attrNameLst>
                                      </p:cBhvr>
                                      <p:to>
                                        <p:strVal val="visible"/>
                                      </p:to>
                                    </p:set>
                                    <p:animEffect filter="wipe(left)" transition="in">
                                      <p:cBhvr>
                                        <p:cTn id="12" dur="300"/>
                                        <p:tgtEl>
                                          <p:spTgt spid="12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130"/>
                                        </p:tgtEl>
                                        <p:attrNameLst>
                                          <p:attrName>style.visibility</p:attrName>
                                        </p:attrNameLst>
                                      </p:cBhvr>
                                      <p:to>
                                        <p:strVal val="visible"/>
                                      </p:to>
                                    </p:set>
                                    <p:animEffect filter="wipe(left)" transition="in">
                                      <p:cBhvr>
                                        <p:cTn id="17" dur="300"/>
                                        <p:tgtEl>
                                          <p:spTgt spid="130"/>
                                        </p:tgtEl>
                                      </p:cBhvr>
                                    </p:animEffect>
                                  </p:childTnLst>
                                </p:cTn>
                              </p:par>
                            </p:childTnLst>
                          </p:cTn>
                        </p:par>
                        <p:par>
                          <p:cTn id="18" fill="hold">
                            <p:stCondLst>
                              <p:cond delay="300"/>
                            </p:stCondLst>
                            <p:childTnLst>
                              <p:par>
                                <p:cTn id="19" presetClass="entr" nodeType="afterEffect" presetSubtype="16" presetID="23" grpId="4" fill="hold">
                                  <p:stCondLst>
                                    <p:cond delay="0"/>
                                  </p:stCondLst>
                                  <p:iterate type="el" backwards="0">
                                    <p:tmAbs val="0"/>
                                  </p:iterate>
                                  <p:childTnLst>
                                    <p:set>
                                      <p:cBhvr>
                                        <p:cTn id="20" fill="hold"/>
                                        <p:tgtEl>
                                          <p:spTgt spid="126"/>
                                        </p:tgtEl>
                                        <p:attrNameLst>
                                          <p:attrName>style.visibility</p:attrName>
                                        </p:attrNameLst>
                                      </p:cBhvr>
                                      <p:to>
                                        <p:strVal val="visible"/>
                                      </p:to>
                                    </p:set>
                                    <p:anim calcmode="lin" valueType="num">
                                      <p:cBhvr>
                                        <p:cTn id="21" dur="300" fill="hold"/>
                                        <p:tgtEl>
                                          <p:spTgt spid="126"/>
                                        </p:tgtEl>
                                        <p:attrNameLst>
                                          <p:attrName>ppt_w</p:attrName>
                                        </p:attrNameLst>
                                      </p:cBhvr>
                                      <p:tavLst>
                                        <p:tav tm="0">
                                          <p:val>
                                            <p:fltVal val="0"/>
                                          </p:val>
                                        </p:tav>
                                        <p:tav tm="100000">
                                          <p:val>
                                            <p:strVal val="#ppt_w"/>
                                          </p:val>
                                        </p:tav>
                                      </p:tavLst>
                                    </p:anim>
                                    <p:anim calcmode="lin" valueType="num">
                                      <p:cBhvr>
                                        <p:cTn id="22" dur="300" fill="hold"/>
                                        <p:tgtEl>
                                          <p:spTgt spid="126"/>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6" presetID="23" grpId="5" fill="hold">
                                  <p:stCondLst>
                                    <p:cond delay="0"/>
                                  </p:stCondLst>
                                  <p:iterate type="el" backwards="0">
                                    <p:tmAbs val="0"/>
                                  </p:iterate>
                                  <p:childTnLst>
                                    <p:set>
                                      <p:cBhvr>
                                        <p:cTn id="26" fill="hold"/>
                                        <p:tgtEl>
                                          <p:spTgt spid="129"/>
                                        </p:tgtEl>
                                        <p:attrNameLst>
                                          <p:attrName>style.visibility</p:attrName>
                                        </p:attrNameLst>
                                      </p:cBhvr>
                                      <p:to>
                                        <p:strVal val="visible"/>
                                      </p:to>
                                    </p:set>
                                    <p:anim calcmode="lin" valueType="num">
                                      <p:cBhvr>
                                        <p:cTn id="27" dur="400" fill="hold"/>
                                        <p:tgtEl>
                                          <p:spTgt spid="129"/>
                                        </p:tgtEl>
                                        <p:attrNameLst>
                                          <p:attrName>ppt_w</p:attrName>
                                        </p:attrNameLst>
                                      </p:cBhvr>
                                      <p:tavLst>
                                        <p:tav tm="0">
                                          <p:val>
                                            <p:fltVal val="0"/>
                                          </p:val>
                                        </p:tav>
                                        <p:tav tm="100000">
                                          <p:val>
                                            <p:strVal val="#ppt_w"/>
                                          </p:val>
                                        </p:tav>
                                      </p:tavLst>
                                    </p:anim>
                                    <p:anim calcmode="lin" valueType="num">
                                      <p:cBhvr>
                                        <p:cTn id="28" dur="400" fill="hold"/>
                                        <p:tgtEl>
                                          <p:spTgt spid="1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 grpId="4"/>
      <p:bldP build="whole" bldLvl="1" animBg="1" rev="0" advAuto="0" spid="128" grpId="2"/>
      <p:bldP build="whole" bldLvl="1" animBg="1" rev="0" advAuto="0" spid="127" grpId="1"/>
      <p:bldP build="whole" bldLvl="1" animBg="1" rev="0" advAuto="0" spid="129" grpId="5"/>
      <p:bldP build="whole" bldLvl="1" animBg="1" rev="0" advAuto="0" spid="130"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Détail du script"/>
          <p:cNvSpPr txBox="1"/>
          <p:nvPr/>
        </p:nvSpPr>
        <p:spPr>
          <a:xfrm>
            <a:off x="356463" y="251219"/>
            <a:ext cx="321584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Détail du script</a:t>
            </a:r>
          </a:p>
        </p:txBody>
      </p:sp>
      <p:sp>
        <p:nvSpPr>
          <p:cNvPr id="133" name="Ligne"/>
          <p:cNvSpPr/>
          <p:nvPr/>
        </p:nvSpPr>
        <p:spPr>
          <a:xfrm>
            <a:off x="42299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34" name="Les tâches sont divisées en 2:…"/>
          <p:cNvSpPr txBox="1"/>
          <p:nvPr/>
        </p:nvSpPr>
        <p:spPr>
          <a:xfrm>
            <a:off x="338890" y="1962186"/>
            <a:ext cx="6051110" cy="346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30000"/>
              </a:lnSpc>
              <a:defRPr sz="1600">
                <a:latin typeface="+mn-lt"/>
                <a:ea typeface="+mn-ea"/>
                <a:cs typeface="+mn-cs"/>
                <a:sym typeface="Lato Regular"/>
              </a:defRPr>
            </a:pPr>
            <a:r>
              <a:t>Les tâches sont divisées en 2:</a:t>
            </a:r>
          </a:p>
          <a:p>
            <a:pPr algn="l">
              <a:lnSpc>
                <a:spcPct val="130000"/>
              </a:lnSpc>
              <a:defRPr sz="1600">
                <a:latin typeface="+mn-lt"/>
                <a:ea typeface="+mn-ea"/>
                <a:cs typeface="+mn-cs"/>
                <a:sym typeface="Lato Regular"/>
              </a:defRPr>
            </a:pPr>
          </a:p>
          <a:p>
            <a:pPr marL="213894" indent="-213894" algn="l">
              <a:lnSpc>
                <a:spcPct val="130000"/>
              </a:lnSpc>
              <a:buSzPct val="100000"/>
              <a:buAutoNum type="arabicPeriod" startAt="1"/>
              <a:defRPr sz="1600">
                <a:latin typeface="+mn-lt"/>
                <a:ea typeface="+mn-ea"/>
                <a:cs typeface="+mn-cs"/>
                <a:sym typeface="Lato Regular"/>
              </a:defRPr>
            </a:pPr>
            <a:r>
              <a:rPr>
                <a:solidFill>
                  <a:schemeClr val="accent1">
                    <a:lumOff val="10735"/>
                  </a:schemeClr>
                </a:solidFill>
              </a:rPr>
              <a:t>« SCHEDULED »</a:t>
            </a:r>
            <a:r>
              <a:rPr>
                <a:solidFill>
                  <a:schemeClr val="accent1">
                    <a:lumOff val="21470"/>
                  </a:schemeClr>
                </a:solidFill>
              </a:rPr>
              <a:t> </a:t>
            </a:r>
            <a:r>
              <a:t>: tâches planifiées à une date précise.</a:t>
            </a:r>
          </a:p>
          <a:p>
            <a:pPr marL="213894" indent="-213894" algn="l">
              <a:lnSpc>
                <a:spcPct val="130000"/>
              </a:lnSpc>
              <a:buSzPct val="100000"/>
              <a:buAutoNum type="arabicPeriod" startAt="1"/>
              <a:defRPr sz="1600">
                <a:latin typeface="+mn-lt"/>
                <a:ea typeface="+mn-ea"/>
                <a:cs typeface="+mn-cs"/>
                <a:sym typeface="Lato Regular"/>
              </a:defRPr>
            </a:pPr>
            <a:r>
              <a:rPr>
                <a:solidFill>
                  <a:schemeClr val="accent1">
                    <a:lumOff val="10735"/>
                  </a:schemeClr>
                </a:solidFill>
              </a:rPr>
              <a:t>« TODO »</a:t>
            </a:r>
            <a:r>
              <a:t> : tâches à lancer dès que possible.</a:t>
            </a:r>
          </a:p>
          <a:p>
            <a:pPr algn="l">
              <a:lnSpc>
                <a:spcPct val="130000"/>
              </a:lnSpc>
              <a:defRPr sz="1600">
                <a:latin typeface="+mn-lt"/>
                <a:ea typeface="+mn-ea"/>
                <a:cs typeface="+mn-cs"/>
                <a:sym typeface="Lato Regular"/>
              </a:defRPr>
            </a:pPr>
          </a:p>
          <a:p>
            <a:pPr algn="l">
              <a:lnSpc>
                <a:spcPct val="130000"/>
              </a:lnSpc>
              <a:defRPr sz="1600">
                <a:latin typeface="+mn-lt"/>
                <a:ea typeface="+mn-ea"/>
                <a:cs typeface="+mn-cs"/>
                <a:sym typeface="Lato Regular"/>
              </a:defRPr>
            </a:pPr>
            <a:r>
              <a:t>Le plan est simple: enregistrer les taches dans une table « jobs » et créer deux tâches CRON qui ont chacune un but bien précis:</a:t>
            </a:r>
          </a:p>
          <a:p>
            <a:pPr algn="l">
              <a:lnSpc>
                <a:spcPct val="130000"/>
              </a:lnSpc>
              <a:defRPr sz="1600">
                <a:latin typeface="+mn-lt"/>
                <a:ea typeface="+mn-ea"/>
                <a:cs typeface="+mn-cs"/>
                <a:sym typeface="Lato Regular"/>
              </a:defRPr>
            </a:pPr>
          </a:p>
          <a:p>
            <a:pPr algn="l">
              <a:lnSpc>
                <a:spcPct val="130000"/>
              </a:lnSpc>
              <a:defRPr sz="1600">
                <a:latin typeface="+mn-lt"/>
                <a:ea typeface="+mn-ea"/>
                <a:cs typeface="+mn-cs"/>
                <a:sym typeface="Lato Regular"/>
              </a:defRPr>
            </a:pPr>
            <a:r>
              <a:t>1. Lancer les 10 tâches suivantes « a faire tout de suite »</a:t>
            </a:r>
          </a:p>
          <a:p>
            <a:pPr algn="l">
              <a:lnSpc>
                <a:spcPct val="130000"/>
              </a:lnSpc>
              <a:defRPr sz="1600">
                <a:latin typeface="+mn-lt"/>
                <a:ea typeface="+mn-ea"/>
                <a:cs typeface="+mn-cs"/>
                <a:sym typeface="Lato Regular"/>
              </a:defRPr>
            </a:pPr>
            <a:r>
              <a:t>2. Débloquer les tâches « planifiées » lorsque le temps de leur execution est venu</a:t>
            </a:r>
          </a:p>
        </p:txBody>
      </p:sp>
      <p:sp>
        <p:nvSpPr>
          <p:cNvPr id="135" name="BASH &amp; Crontask"/>
          <p:cNvSpPr txBox="1"/>
          <p:nvPr/>
        </p:nvSpPr>
        <p:spPr>
          <a:xfrm>
            <a:off x="339237" y="1208302"/>
            <a:ext cx="19144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a:latin typeface="Lato Black"/>
                <a:ea typeface="Lato Black"/>
                <a:cs typeface="Lato Black"/>
                <a:sym typeface="Lato Black"/>
              </a:defRPr>
            </a:lvl1pPr>
          </a:lstStyle>
          <a:p>
            <a:pPr/>
            <a:r>
              <a:t>BASH &amp; Crontask</a:t>
            </a:r>
          </a:p>
        </p:txBody>
      </p:sp>
      <p:pic>
        <p:nvPicPr>
          <p:cNvPr id="136" name="Image" descr="Image"/>
          <p:cNvPicPr>
            <a:picLocks noChangeAspect="1"/>
          </p:cNvPicPr>
          <p:nvPr/>
        </p:nvPicPr>
        <p:blipFill>
          <a:blip r:embed="rId2">
            <a:extLst/>
          </a:blip>
          <a:stretch>
            <a:fillRect/>
          </a:stretch>
        </p:blipFill>
        <p:spPr>
          <a:xfrm>
            <a:off x="6743700" y="1074456"/>
            <a:ext cx="4927600" cy="5245101"/>
          </a:xfrm>
          <a:prstGeom prst="rect">
            <a:avLst/>
          </a:prstGeom>
          <a:ln w="12700">
            <a:miter lim="400000"/>
          </a:ln>
        </p:spPr>
      </p:pic>
      <p:sp>
        <p:nvSpPr>
          <p:cNvPr id="137" name="Jobs"/>
          <p:cNvSpPr txBox="1"/>
          <p:nvPr/>
        </p:nvSpPr>
        <p:spPr>
          <a:xfrm>
            <a:off x="8696629" y="251219"/>
            <a:ext cx="1021742"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Jobs</a:t>
            </a:r>
          </a:p>
        </p:txBody>
      </p:sp>
    </p:spTree>
  </p:cSld>
  <p:clrMapOvr>
    <a:masterClrMapping/>
  </p:clrMapOvr>
  <mc:AlternateContent xmlns:mc="http://schemas.openxmlformats.org/markup-compatibility/2006">
    <mc:Choice xmlns:p14="http://schemas.microsoft.com/office/powerpoint/2010/main" Requires="p14">
      <p:transition spd="slow" advClick="1" p14:dur="12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32"/>
                                        </p:tgtEl>
                                        <p:attrNameLst>
                                          <p:attrName>style.visibility</p:attrName>
                                        </p:attrNameLst>
                                      </p:cBhvr>
                                      <p:to>
                                        <p:strVal val="visible"/>
                                      </p:to>
                                    </p:set>
                                    <p:anim calcmode="lin" valueType="num">
                                      <p:cBhvr>
                                        <p:cTn id="7" dur="400" fill="hold"/>
                                        <p:tgtEl>
                                          <p:spTgt spid="132"/>
                                        </p:tgtEl>
                                        <p:attrNameLst>
                                          <p:attrName>ppt_x</p:attrName>
                                        </p:attrNameLst>
                                      </p:cBhvr>
                                      <p:tavLst>
                                        <p:tav tm="0">
                                          <p:val>
                                            <p:strVal val="#ppt_x"/>
                                          </p:val>
                                        </p:tav>
                                        <p:tav tm="100000">
                                          <p:val>
                                            <p:strVal val="#ppt_x"/>
                                          </p:val>
                                        </p:tav>
                                      </p:tavLst>
                                    </p:anim>
                                    <p:anim calcmode="lin" valueType="num">
                                      <p:cBhvr>
                                        <p:cTn id="8" dur="400" fill="hold"/>
                                        <p:tgtEl>
                                          <p:spTgt spid="132"/>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33"/>
                                        </p:tgtEl>
                                        <p:attrNameLst>
                                          <p:attrName>style.visibility</p:attrName>
                                        </p:attrNameLst>
                                      </p:cBhvr>
                                      <p:to>
                                        <p:strVal val="visible"/>
                                      </p:to>
                                    </p:set>
                                    <p:animEffect filter="wipe(left)" transition="in">
                                      <p:cBhvr>
                                        <p:cTn id="12" dur="300"/>
                                        <p:tgtEl>
                                          <p:spTgt spid="133"/>
                                        </p:tgtEl>
                                      </p:cBhvr>
                                    </p:animEffect>
                                  </p:childTnLst>
                                </p:cTn>
                              </p:par>
                            </p:childTnLst>
                          </p:cTn>
                        </p:par>
                        <p:par>
                          <p:cTn id="13" fill="hold">
                            <p:stCondLst>
                              <p:cond delay="700"/>
                            </p:stCondLst>
                            <p:childTnLst>
                              <p:par>
                                <p:cTn id="14" presetClass="entr" nodeType="afterEffect" presetSubtype="4" presetID="2" grpId="3" fill="hold">
                                  <p:stCondLst>
                                    <p:cond delay="0"/>
                                  </p:stCondLst>
                                  <p:iterate type="el" backwards="0">
                                    <p:tmAbs val="0"/>
                                  </p:iterate>
                                  <p:childTnLst>
                                    <p:set>
                                      <p:cBhvr>
                                        <p:cTn id="15" fill="hold"/>
                                        <p:tgtEl>
                                          <p:spTgt spid="135"/>
                                        </p:tgtEl>
                                        <p:attrNameLst>
                                          <p:attrName>style.visibility</p:attrName>
                                        </p:attrNameLst>
                                      </p:cBhvr>
                                      <p:to>
                                        <p:strVal val="visible"/>
                                      </p:to>
                                    </p:set>
                                    <p:anim calcmode="lin" valueType="num">
                                      <p:cBhvr>
                                        <p:cTn id="16" dur="300" fill="hold"/>
                                        <p:tgtEl>
                                          <p:spTgt spid="135"/>
                                        </p:tgtEl>
                                        <p:attrNameLst>
                                          <p:attrName>ppt_x</p:attrName>
                                        </p:attrNameLst>
                                      </p:cBhvr>
                                      <p:tavLst>
                                        <p:tav tm="0">
                                          <p:val>
                                            <p:strVal val="#ppt_x"/>
                                          </p:val>
                                        </p:tav>
                                        <p:tav tm="100000">
                                          <p:val>
                                            <p:strVal val="#ppt_x"/>
                                          </p:val>
                                        </p:tav>
                                      </p:tavLst>
                                    </p:anim>
                                    <p:anim calcmode="lin" valueType="num">
                                      <p:cBhvr>
                                        <p:cTn id="17" dur="300" fill="hold"/>
                                        <p:tgtEl>
                                          <p:spTgt spid="135"/>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ID="10" grpId="4" fill="hold">
                                  <p:stCondLst>
                                    <p:cond delay="0"/>
                                  </p:stCondLst>
                                  <p:iterate type="el" backwards="0">
                                    <p:tmAbs val="0"/>
                                  </p:iterate>
                                  <p:childTnLst>
                                    <p:set>
                                      <p:cBhvr>
                                        <p:cTn id="20" fill="hold"/>
                                        <p:tgtEl>
                                          <p:spTgt spid="134"/>
                                        </p:tgtEl>
                                        <p:attrNameLst>
                                          <p:attrName>style.visibility</p:attrName>
                                        </p:attrNameLst>
                                      </p:cBhvr>
                                      <p:to>
                                        <p:strVal val="visible"/>
                                      </p:to>
                                    </p:set>
                                    <p:animEffect filter="fade" transition="in">
                                      <p:cBhvr>
                                        <p:cTn id="21" dur="300"/>
                                        <p:tgtEl>
                                          <p:spTgt spid="134"/>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16" presetID="23" grpId="5" fill="hold">
                                  <p:stCondLst>
                                    <p:cond delay="0"/>
                                  </p:stCondLst>
                                  <p:iterate type="el" backwards="0">
                                    <p:tmAbs val="0"/>
                                  </p:iterate>
                                  <p:childTnLst>
                                    <p:set>
                                      <p:cBhvr>
                                        <p:cTn id="25" fill="hold"/>
                                        <p:tgtEl>
                                          <p:spTgt spid="136"/>
                                        </p:tgtEl>
                                        <p:attrNameLst>
                                          <p:attrName>style.visibility</p:attrName>
                                        </p:attrNameLst>
                                      </p:cBhvr>
                                      <p:to>
                                        <p:strVal val="visible"/>
                                      </p:to>
                                    </p:set>
                                    <p:anim calcmode="lin" valueType="num">
                                      <p:cBhvr>
                                        <p:cTn id="26" dur="750" fill="hold"/>
                                        <p:tgtEl>
                                          <p:spTgt spid="136"/>
                                        </p:tgtEl>
                                        <p:attrNameLst>
                                          <p:attrName>ppt_w</p:attrName>
                                        </p:attrNameLst>
                                      </p:cBhvr>
                                      <p:tavLst>
                                        <p:tav tm="0">
                                          <p:val>
                                            <p:fltVal val="0"/>
                                          </p:val>
                                        </p:tav>
                                        <p:tav tm="100000">
                                          <p:val>
                                            <p:strVal val="#ppt_w"/>
                                          </p:val>
                                        </p:tav>
                                      </p:tavLst>
                                    </p:anim>
                                    <p:anim calcmode="lin" valueType="num">
                                      <p:cBhvr>
                                        <p:cTn id="27" dur="750" fill="hold"/>
                                        <p:tgtEl>
                                          <p:spTgt spid="136"/>
                                        </p:tgtEl>
                                        <p:attrNameLst>
                                          <p:attrName>ppt_h</p:attrName>
                                        </p:attrNameLst>
                                      </p:cBhvr>
                                      <p:tavLst>
                                        <p:tav tm="0">
                                          <p:val>
                                            <p:fltVal val="0"/>
                                          </p:val>
                                        </p:tav>
                                        <p:tav tm="100000">
                                          <p:val>
                                            <p:strVal val="#ppt_h"/>
                                          </p:val>
                                        </p:tav>
                                      </p:tavLst>
                                    </p:anim>
                                  </p:childTnLst>
                                </p:cTn>
                              </p:par>
                            </p:childTnLst>
                          </p:cTn>
                        </p:par>
                        <p:par>
                          <p:cTn id="28" fill="hold">
                            <p:stCondLst>
                              <p:cond delay="750"/>
                            </p:stCondLst>
                            <p:childTnLst>
                              <p:par>
                                <p:cTn id="29" presetClass="entr" nodeType="afterEffect" presetSubtype="4" presetID="22" grpId="6" fill="hold">
                                  <p:stCondLst>
                                    <p:cond delay="0"/>
                                  </p:stCondLst>
                                  <p:iterate type="el" backwards="0">
                                    <p:tmAbs val="0"/>
                                  </p:iterate>
                                  <p:childTnLst>
                                    <p:set>
                                      <p:cBhvr>
                                        <p:cTn id="30" fill="hold"/>
                                        <p:tgtEl>
                                          <p:spTgt spid="137"/>
                                        </p:tgtEl>
                                        <p:attrNameLst>
                                          <p:attrName>style.visibility</p:attrName>
                                        </p:attrNameLst>
                                      </p:cBhvr>
                                      <p:to>
                                        <p:strVal val="visible"/>
                                      </p:to>
                                    </p:set>
                                    <p:animEffect filter="wipe(down)" transition="in">
                                      <p:cBhvr>
                                        <p:cTn id="31" dur="4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P build="whole" bldLvl="1" animBg="1" rev="0" advAuto="0" spid="133" grpId="2"/>
      <p:bldP build="whole" bldLvl="1" animBg="1" rev="0" advAuto="0" spid="136" grpId="5"/>
      <p:bldP build="whole" bldLvl="1" animBg="1" rev="0" advAuto="0" spid="135" grpId="3"/>
      <p:bldP build="whole" bldLvl="1" animBg="1" rev="0" advAuto="0" spid="134" grpId="4"/>
      <p:bldP build="whole" bldLvl="1" animBg="1" rev="0" advAuto="0" spid="137" grpId="6"/>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CRON 1 - TODO"/>
          <p:cNvSpPr txBox="1"/>
          <p:nvPr/>
        </p:nvSpPr>
        <p:spPr>
          <a:xfrm>
            <a:off x="5512663" y="251219"/>
            <a:ext cx="352536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CRON 1 - TODO</a:t>
            </a:r>
          </a:p>
        </p:txBody>
      </p:sp>
      <p:sp>
        <p:nvSpPr>
          <p:cNvPr id="140" name="Ligne"/>
          <p:cNvSpPr/>
          <p:nvPr/>
        </p:nvSpPr>
        <p:spPr>
          <a:xfrm>
            <a:off x="554109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41" name="Le premier script sera lancé toutes les minutes, il se chargera d’aller vérifier en base de donnée si des tâches « TODO » existent.…"/>
          <p:cNvSpPr txBox="1"/>
          <p:nvPr/>
        </p:nvSpPr>
        <p:spPr>
          <a:xfrm>
            <a:off x="5507790" y="1962186"/>
            <a:ext cx="6051110" cy="40970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30000"/>
              </a:lnSpc>
              <a:defRPr sz="1600">
                <a:latin typeface="+mn-lt"/>
                <a:ea typeface="+mn-ea"/>
                <a:cs typeface="+mn-cs"/>
                <a:sym typeface="Lato Regular"/>
              </a:defRPr>
            </a:pPr>
            <a:r>
              <a:t>Le premier script sera lancé toutes les minutes, il se chargera d’aller vérifier en base de donnée si des tâches « </a:t>
            </a:r>
            <a:r>
              <a:rPr>
                <a:solidFill>
                  <a:schemeClr val="accent1">
                    <a:lumOff val="10735"/>
                  </a:schemeClr>
                </a:solidFill>
              </a:rPr>
              <a:t>TODO</a:t>
            </a:r>
            <a:r>
              <a:t> » existent.</a:t>
            </a:r>
          </a:p>
          <a:p>
            <a:pPr algn="l">
              <a:lnSpc>
                <a:spcPct val="130000"/>
              </a:lnSpc>
              <a:defRPr sz="1600">
                <a:latin typeface="+mn-lt"/>
                <a:ea typeface="+mn-ea"/>
                <a:cs typeface="+mn-cs"/>
                <a:sym typeface="Lato Regular"/>
              </a:defRPr>
            </a:pPr>
            <a:r>
              <a:t>Ces tâches sont en effet à executer dès que possible.</a:t>
            </a:r>
          </a:p>
          <a:p>
            <a:pPr algn="l">
              <a:lnSpc>
                <a:spcPct val="130000"/>
              </a:lnSpc>
              <a:defRPr sz="1600">
                <a:latin typeface="+mn-lt"/>
                <a:ea typeface="+mn-ea"/>
                <a:cs typeface="+mn-cs"/>
                <a:sym typeface="Lato Regular"/>
              </a:defRPr>
            </a:pPr>
          </a:p>
          <a:p>
            <a:pPr algn="l">
              <a:lnSpc>
                <a:spcPct val="130000"/>
              </a:lnSpc>
              <a:defRPr sz="1600">
                <a:latin typeface="+mn-lt"/>
                <a:ea typeface="+mn-ea"/>
                <a:cs typeface="+mn-cs"/>
                <a:sym typeface="Lato Regular"/>
              </a:defRPr>
            </a:pPr>
            <a:r>
              <a:t>Il récupère 10 tâches à la fois pour ne pas surcharger le serveur, chacune de ces tâches comporte un script à executer, ce script renvoi un message d’erreur ou de succès.</a:t>
            </a:r>
          </a:p>
          <a:p>
            <a:pPr algn="l">
              <a:lnSpc>
                <a:spcPct val="130000"/>
              </a:lnSpc>
              <a:defRPr sz="1600">
                <a:latin typeface="+mn-lt"/>
                <a:ea typeface="+mn-ea"/>
                <a:cs typeface="+mn-cs"/>
                <a:sym typeface="Lato Regular"/>
              </a:defRPr>
            </a:pPr>
          </a:p>
          <a:p>
            <a:pPr algn="l">
              <a:lnSpc>
                <a:spcPct val="130000"/>
              </a:lnSpc>
              <a:defRPr sz="1600">
                <a:latin typeface="+mn-lt"/>
                <a:ea typeface="+mn-ea"/>
                <a:cs typeface="+mn-cs"/>
                <a:sym typeface="Lato Regular"/>
              </a:defRPr>
            </a:pPr>
            <a:r>
              <a:t>Il mettra enfin à jour chaque tâche en base afin d’indiquer son état.</a:t>
            </a:r>
          </a:p>
          <a:p>
            <a:pPr algn="l">
              <a:lnSpc>
                <a:spcPct val="130000"/>
              </a:lnSpc>
              <a:defRPr sz="1600">
                <a:latin typeface="+mn-lt"/>
                <a:ea typeface="+mn-ea"/>
                <a:cs typeface="+mn-cs"/>
                <a:sym typeface="Lato Regular"/>
              </a:defRPr>
            </a:pPr>
          </a:p>
          <a:p>
            <a:pPr algn="l">
              <a:lnSpc>
                <a:spcPct val="130000"/>
              </a:lnSpc>
              <a:defRPr sz="1600">
                <a:latin typeface="+mn-lt"/>
                <a:ea typeface="+mn-ea"/>
                <a:cs typeface="+mn-cs"/>
                <a:sym typeface="Lato Regular"/>
              </a:defRPr>
            </a:pPr>
            <a:r>
              <a:t>Le retour du script est envoyé dans fichier  </a:t>
            </a:r>
            <a:r>
              <a:rPr>
                <a:solidFill>
                  <a:schemeClr val="accent1">
                    <a:lumOff val="10735"/>
                  </a:schemeClr>
                </a:solidFill>
              </a:rPr>
              <a:t>.success.log </a:t>
            </a:r>
            <a:r>
              <a:t>pour les messages de sortie standards et</a:t>
            </a:r>
            <a:r>
              <a:rPr>
                <a:solidFill>
                  <a:schemeClr val="accent1">
                    <a:lumOff val="10735"/>
                  </a:schemeClr>
                </a:solidFill>
              </a:rPr>
              <a:t> .error.log </a:t>
            </a:r>
            <a:r>
              <a:t>pour les messages d’erreurs.</a:t>
            </a:r>
          </a:p>
        </p:txBody>
      </p:sp>
      <p:sp>
        <p:nvSpPr>
          <p:cNvPr id="142" name="Lancer les tâches « dès que possible »"/>
          <p:cNvSpPr txBox="1"/>
          <p:nvPr/>
        </p:nvSpPr>
        <p:spPr>
          <a:xfrm>
            <a:off x="5533537" y="1208302"/>
            <a:ext cx="389718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l">
              <a:defRPr>
                <a:latin typeface="Lato Black"/>
                <a:ea typeface="Lato Black"/>
                <a:cs typeface="Lato Black"/>
                <a:sym typeface="Lato Black"/>
              </a:defRPr>
            </a:pPr>
            <a:r>
              <a:t>Lancer les tâches « </a:t>
            </a:r>
            <a:r>
              <a:rPr>
                <a:solidFill>
                  <a:schemeClr val="accent1">
                    <a:lumOff val="10735"/>
                  </a:schemeClr>
                </a:solidFill>
              </a:rPr>
              <a:t>dès que possible</a:t>
            </a:r>
            <a:r>
              <a:t> »</a:t>
            </a:r>
          </a:p>
        </p:txBody>
      </p:sp>
      <p:sp>
        <p:nvSpPr>
          <p:cNvPr id="143" name="Rectangle"/>
          <p:cNvSpPr/>
          <p:nvPr/>
        </p:nvSpPr>
        <p:spPr>
          <a:xfrm>
            <a:off x="0" y="-58661"/>
            <a:ext cx="5214342" cy="6975323"/>
          </a:xfrm>
          <a:prstGeom prst="rect">
            <a:avLst/>
          </a:prstGeom>
          <a:solidFill>
            <a:srgbClr val="FFFFFF"/>
          </a:solidFill>
          <a:ln w="12700">
            <a:solidFill>
              <a:schemeClr val="accent1"/>
            </a:solidFill>
            <a:miter/>
          </a:ln>
        </p:spPr>
        <p:txBody>
          <a:bodyPr lIns="45719" rIns="45719" anchor="ctr"/>
          <a:lstStyle/>
          <a:p>
            <a:pPr algn="l">
              <a:lnSpc>
                <a:spcPct val="100000"/>
              </a:lnSpc>
              <a:defRPr>
                <a:solidFill>
                  <a:srgbClr val="000000"/>
                </a:solidFill>
                <a:latin typeface="+mn-lt"/>
                <a:ea typeface="+mn-ea"/>
                <a:cs typeface="+mn-cs"/>
                <a:sym typeface="Lato Regular"/>
              </a:defRPr>
            </a:pPr>
          </a:p>
        </p:txBody>
      </p:sp>
      <p:pic>
        <p:nvPicPr>
          <p:cNvPr id="144" name="Untitled Diagram (2).png" descr="Untitled Diagram (2).png"/>
          <p:cNvPicPr>
            <a:picLocks noChangeAspect="1"/>
          </p:cNvPicPr>
          <p:nvPr/>
        </p:nvPicPr>
        <p:blipFill>
          <a:blip r:embed="rId2">
            <a:extLst/>
          </a:blip>
          <a:stretch>
            <a:fillRect/>
          </a:stretch>
        </p:blipFill>
        <p:spPr>
          <a:xfrm>
            <a:off x="511350" y="375451"/>
            <a:ext cx="3962401" cy="5867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checker dir="horz"/>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39"/>
                                        </p:tgtEl>
                                        <p:attrNameLst>
                                          <p:attrName>style.visibility</p:attrName>
                                        </p:attrNameLst>
                                      </p:cBhvr>
                                      <p:to>
                                        <p:strVal val="visible"/>
                                      </p:to>
                                    </p:set>
                                    <p:anim calcmode="lin" valueType="num">
                                      <p:cBhvr>
                                        <p:cTn id="7" dur="400" fill="hold"/>
                                        <p:tgtEl>
                                          <p:spTgt spid="139"/>
                                        </p:tgtEl>
                                        <p:attrNameLst>
                                          <p:attrName>ppt_x</p:attrName>
                                        </p:attrNameLst>
                                      </p:cBhvr>
                                      <p:tavLst>
                                        <p:tav tm="0">
                                          <p:val>
                                            <p:strVal val="#ppt_x"/>
                                          </p:val>
                                        </p:tav>
                                        <p:tav tm="100000">
                                          <p:val>
                                            <p:strVal val="#ppt_x"/>
                                          </p:val>
                                        </p:tav>
                                      </p:tavLst>
                                    </p:anim>
                                    <p:anim calcmode="lin" valueType="num">
                                      <p:cBhvr>
                                        <p:cTn id="8" dur="400" fill="hold"/>
                                        <p:tgtEl>
                                          <p:spTgt spid="139"/>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40"/>
                                        </p:tgtEl>
                                        <p:attrNameLst>
                                          <p:attrName>style.visibility</p:attrName>
                                        </p:attrNameLst>
                                      </p:cBhvr>
                                      <p:to>
                                        <p:strVal val="visible"/>
                                      </p:to>
                                    </p:set>
                                    <p:animEffect filter="wipe(left)" transition="in">
                                      <p:cBhvr>
                                        <p:cTn id="12" dur="300"/>
                                        <p:tgtEl>
                                          <p:spTgt spid="140"/>
                                        </p:tgtEl>
                                      </p:cBhvr>
                                    </p:animEffect>
                                  </p:childTnLst>
                                </p:cTn>
                              </p:par>
                            </p:childTnLst>
                          </p:cTn>
                        </p:par>
                        <p:par>
                          <p:cTn id="13" fill="hold">
                            <p:stCondLst>
                              <p:cond delay="700"/>
                            </p:stCondLst>
                            <p:childTnLst>
                              <p:par>
                                <p:cTn id="14" presetClass="entr" nodeType="afterEffect" presetSubtype="4" presetID="2" grpId="3" fill="hold">
                                  <p:stCondLst>
                                    <p:cond delay="0"/>
                                  </p:stCondLst>
                                  <p:iterate type="el" backwards="0">
                                    <p:tmAbs val="0"/>
                                  </p:iterate>
                                  <p:childTnLst>
                                    <p:set>
                                      <p:cBhvr>
                                        <p:cTn id="15" fill="hold"/>
                                        <p:tgtEl>
                                          <p:spTgt spid="142"/>
                                        </p:tgtEl>
                                        <p:attrNameLst>
                                          <p:attrName>style.visibility</p:attrName>
                                        </p:attrNameLst>
                                      </p:cBhvr>
                                      <p:to>
                                        <p:strVal val="visible"/>
                                      </p:to>
                                    </p:set>
                                    <p:anim calcmode="lin" valueType="num">
                                      <p:cBhvr>
                                        <p:cTn id="16" dur="300" fill="hold"/>
                                        <p:tgtEl>
                                          <p:spTgt spid="142"/>
                                        </p:tgtEl>
                                        <p:attrNameLst>
                                          <p:attrName>ppt_x</p:attrName>
                                        </p:attrNameLst>
                                      </p:cBhvr>
                                      <p:tavLst>
                                        <p:tav tm="0">
                                          <p:val>
                                            <p:strVal val="#ppt_x"/>
                                          </p:val>
                                        </p:tav>
                                        <p:tav tm="100000">
                                          <p:val>
                                            <p:strVal val="#ppt_x"/>
                                          </p:val>
                                        </p:tav>
                                      </p:tavLst>
                                    </p:anim>
                                    <p:anim calcmode="lin" valueType="num">
                                      <p:cBhvr>
                                        <p:cTn id="17" dur="300" fill="hold"/>
                                        <p:tgtEl>
                                          <p:spTgt spid="142"/>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ID="10" grpId="4" fill="hold">
                                  <p:stCondLst>
                                    <p:cond delay="0"/>
                                  </p:stCondLst>
                                  <p:iterate type="el" backwards="0">
                                    <p:tmAbs val="0"/>
                                  </p:iterate>
                                  <p:childTnLst>
                                    <p:set>
                                      <p:cBhvr>
                                        <p:cTn id="20" fill="hold"/>
                                        <p:tgtEl>
                                          <p:spTgt spid="141"/>
                                        </p:tgtEl>
                                        <p:attrNameLst>
                                          <p:attrName>style.visibility</p:attrName>
                                        </p:attrNameLst>
                                      </p:cBhvr>
                                      <p:to>
                                        <p:strVal val="visible"/>
                                      </p:to>
                                    </p:set>
                                    <p:animEffect filter="fade" transition="in">
                                      <p:cBhvr>
                                        <p:cTn id="21" dur="3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2"/>
      <p:bldP build="whole" bldLvl="1" animBg="1" rev="0" advAuto="0" spid="142" grpId="3"/>
      <p:bldP build="whole" bldLvl="1" animBg="1" rev="0" advAuto="0" spid="141" grpId="4"/>
      <p:bldP build="whole" bldLvl="1" animBg="1" rev="0" advAuto="0" spid="139"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CRON 2 - SCHEDULED"/>
          <p:cNvSpPr txBox="1"/>
          <p:nvPr/>
        </p:nvSpPr>
        <p:spPr>
          <a:xfrm>
            <a:off x="5512663" y="251219"/>
            <a:ext cx="489033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defRPr sz="3600">
                <a:latin typeface="Lato Black"/>
                <a:ea typeface="Lato Black"/>
                <a:cs typeface="Lato Black"/>
                <a:sym typeface="Lato Black"/>
              </a:defRPr>
            </a:lvl1pPr>
          </a:lstStyle>
          <a:p>
            <a:pPr/>
            <a:r>
              <a:t>CRON 2 - SCHEDULED</a:t>
            </a:r>
          </a:p>
        </p:txBody>
      </p:sp>
      <p:sp>
        <p:nvSpPr>
          <p:cNvPr id="147" name="Ligne"/>
          <p:cNvSpPr/>
          <p:nvPr/>
        </p:nvSpPr>
        <p:spPr>
          <a:xfrm>
            <a:off x="5541098" y="1029480"/>
            <a:ext cx="914603" cy="1"/>
          </a:xfrm>
          <a:prstGeom prst="line">
            <a:avLst/>
          </a:prstGeom>
          <a:ln w="57150">
            <a:solidFill>
              <a:srgbClr val="01CEAF"/>
            </a:solidFill>
            <a:miter/>
          </a:ln>
        </p:spPr>
        <p:txBody>
          <a:bodyPr lIns="45719" rIns="45719"/>
          <a:lstStyle/>
          <a:p>
            <a:pPr algn="l">
              <a:lnSpc>
                <a:spcPct val="100000"/>
              </a:lnSpc>
              <a:defRPr>
                <a:solidFill>
                  <a:srgbClr val="000000"/>
                </a:solidFill>
                <a:latin typeface="+mn-lt"/>
                <a:ea typeface="+mn-ea"/>
                <a:cs typeface="+mn-cs"/>
                <a:sym typeface="Lato Regular"/>
              </a:defRPr>
            </a:pPr>
          </a:p>
        </p:txBody>
      </p:sp>
      <p:sp>
        <p:nvSpPr>
          <p:cNvPr id="148" name="Le second script sera lancé à toutes les 5 minutes, il se chargera d’aller vérifier en base de données si des tâches « SCHEDULED » existent.…"/>
          <p:cNvSpPr txBox="1"/>
          <p:nvPr/>
        </p:nvSpPr>
        <p:spPr>
          <a:xfrm>
            <a:off x="5484617" y="1885986"/>
            <a:ext cx="6552434" cy="12738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lnSpc>
                <a:spcPct val="130000"/>
              </a:lnSpc>
              <a:defRPr sz="1600">
                <a:latin typeface="+mn-lt"/>
                <a:ea typeface="+mn-ea"/>
                <a:cs typeface="+mn-cs"/>
                <a:sym typeface="Lato Regular"/>
              </a:defRPr>
            </a:pPr>
            <a:r>
              <a:t>Le second script sera lancé à toutes les 5 minutes, il se chargera d’aller vérifier en base de données si des tâches « </a:t>
            </a:r>
            <a:r>
              <a:rPr>
                <a:solidFill>
                  <a:schemeClr val="accent1">
                    <a:lumOff val="10735"/>
                  </a:schemeClr>
                </a:solidFill>
              </a:rPr>
              <a:t>SCHEDULED</a:t>
            </a:r>
            <a:r>
              <a:t> » existent.</a:t>
            </a:r>
          </a:p>
          <a:p>
            <a:pPr algn="l">
              <a:lnSpc>
                <a:spcPct val="130000"/>
              </a:lnSpc>
              <a:defRPr sz="1600">
                <a:latin typeface="+mn-lt"/>
                <a:ea typeface="+mn-ea"/>
                <a:cs typeface="+mn-cs"/>
                <a:sym typeface="Lato Regular"/>
              </a:defRPr>
            </a:pPr>
            <a:r>
              <a:t>Si la tâche est entrée dans son temps, il la met à jour en modifiant son type vers « </a:t>
            </a:r>
            <a:r>
              <a:rPr>
                <a:solidFill>
                  <a:schemeClr val="accent1">
                    <a:lumOff val="10735"/>
                  </a:schemeClr>
                </a:solidFill>
              </a:rPr>
              <a:t>TODO</a:t>
            </a:r>
            <a:r>
              <a:t> », et c’est le CRON1 qui se chargera se son execution.</a:t>
            </a:r>
          </a:p>
        </p:txBody>
      </p:sp>
      <p:sp>
        <p:nvSpPr>
          <p:cNvPr id="149" name="Lancer les tâches « planifiées »"/>
          <p:cNvSpPr txBox="1"/>
          <p:nvPr/>
        </p:nvSpPr>
        <p:spPr>
          <a:xfrm>
            <a:off x="5533537" y="1208302"/>
            <a:ext cx="31996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l">
              <a:defRPr>
                <a:latin typeface="Lato Black"/>
                <a:ea typeface="Lato Black"/>
                <a:cs typeface="Lato Black"/>
                <a:sym typeface="Lato Black"/>
              </a:defRPr>
            </a:pPr>
            <a:r>
              <a:t>Lancer les tâches « </a:t>
            </a:r>
            <a:r>
              <a:rPr>
                <a:solidFill>
                  <a:schemeClr val="accent1">
                    <a:lumOff val="10735"/>
                  </a:schemeClr>
                </a:solidFill>
              </a:rPr>
              <a:t>planifiées</a:t>
            </a:r>
            <a:r>
              <a:t> »</a:t>
            </a:r>
          </a:p>
        </p:txBody>
      </p:sp>
      <p:sp>
        <p:nvSpPr>
          <p:cNvPr id="150" name="Rectangle"/>
          <p:cNvSpPr/>
          <p:nvPr/>
        </p:nvSpPr>
        <p:spPr>
          <a:xfrm>
            <a:off x="0" y="-58661"/>
            <a:ext cx="5214342" cy="6975323"/>
          </a:xfrm>
          <a:prstGeom prst="rect">
            <a:avLst/>
          </a:prstGeom>
          <a:solidFill>
            <a:srgbClr val="FFFFFF"/>
          </a:solidFill>
          <a:ln w="12700">
            <a:solidFill>
              <a:schemeClr val="accent1"/>
            </a:solidFill>
            <a:miter/>
          </a:ln>
        </p:spPr>
        <p:txBody>
          <a:bodyPr lIns="45719" rIns="45719" anchor="ctr"/>
          <a:lstStyle/>
          <a:p>
            <a:pPr algn="l">
              <a:lnSpc>
                <a:spcPct val="100000"/>
              </a:lnSpc>
              <a:defRPr>
                <a:solidFill>
                  <a:srgbClr val="000000"/>
                </a:solidFill>
                <a:latin typeface="+mn-lt"/>
                <a:ea typeface="+mn-ea"/>
                <a:cs typeface="+mn-cs"/>
                <a:sym typeface="Lato Regular"/>
              </a:defRPr>
            </a:pPr>
          </a:p>
        </p:txBody>
      </p:sp>
      <p:pic>
        <p:nvPicPr>
          <p:cNvPr id="151" name="Untitled Diagram (3).png" descr="Untitled Diagram (3).png"/>
          <p:cNvPicPr>
            <a:picLocks noChangeAspect="1"/>
          </p:cNvPicPr>
          <p:nvPr/>
        </p:nvPicPr>
        <p:blipFill>
          <a:blip r:embed="rId2">
            <a:extLst/>
          </a:blip>
          <a:stretch>
            <a:fillRect/>
          </a:stretch>
        </p:blipFill>
        <p:spPr>
          <a:xfrm>
            <a:off x="660559" y="1619250"/>
            <a:ext cx="3619501" cy="3619500"/>
          </a:xfrm>
          <a:prstGeom prst="rect">
            <a:avLst/>
          </a:prstGeom>
          <a:ln w="12700">
            <a:miter lim="400000"/>
          </a:ln>
        </p:spPr>
      </p:pic>
      <p:pic>
        <p:nvPicPr>
          <p:cNvPr id="152" name="Image" descr="Image"/>
          <p:cNvPicPr>
            <a:picLocks noChangeAspect="1"/>
          </p:cNvPicPr>
          <p:nvPr/>
        </p:nvPicPr>
        <p:blipFill>
          <a:blip r:embed="rId3">
            <a:extLst/>
          </a:blip>
          <a:stretch>
            <a:fillRect/>
          </a:stretch>
        </p:blipFill>
        <p:spPr>
          <a:xfrm>
            <a:off x="5378872" y="3786944"/>
            <a:ext cx="6763924" cy="306290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checker dir="horz"/>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46"/>
                                        </p:tgtEl>
                                        <p:attrNameLst>
                                          <p:attrName>style.visibility</p:attrName>
                                        </p:attrNameLst>
                                      </p:cBhvr>
                                      <p:to>
                                        <p:strVal val="visible"/>
                                      </p:to>
                                    </p:set>
                                    <p:anim calcmode="lin" valueType="num">
                                      <p:cBhvr>
                                        <p:cTn id="7" dur="400" fill="hold"/>
                                        <p:tgtEl>
                                          <p:spTgt spid="146"/>
                                        </p:tgtEl>
                                        <p:attrNameLst>
                                          <p:attrName>ppt_x</p:attrName>
                                        </p:attrNameLst>
                                      </p:cBhvr>
                                      <p:tavLst>
                                        <p:tav tm="0">
                                          <p:val>
                                            <p:strVal val="#ppt_x"/>
                                          </p:val>
                                        </p:tav>
                                        <p:tav tm="100000">
                                          <p:val>
                                            <p:strVal val="#ppt_x"/>
                                          </p:val>
                                        </p:tav>
                                      </p:tavLst>
                                    </p:anim>
                                    <p:anim calcmode="lin" valueType="num">
                                      <p:cBhvr>
                                        <p:cTn id="8" dur="400" fill="hold"/>
                                        <p:tgtEl>
                                          <p:spTgt spid="146"/>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Class="entr" nodeType="afterEffect" presetSubtype="8" presetID="22" grpId="2" fill="hold">
                                  <p:stCondLst>
                                    <p:cond delay="0"/>
                                  </p:stCondLst>
                                  <p:iterate type="el" backwards="0">
                                    <p:tmAbs val="0"/>
                                  </p:iterate>
                                  <p:childTnLst>
                                    <p:set>
                                      <p:cBhvr>
                                        <p:cTn id="11" fill="hold"/>
                                        <p:tgtEl>
                                          <p:spTgt spid="147"/>
                                        </p:tgtEl>
                                        <p:attrNameLst>
                                          <p:attrName>style.visibility</p:attrName>
                                        </p:attrNameLst>
                                      </p:cBhvr>
                                      <p:to>
                                        <p:strVal val="visible"/>
                                      </p:to>
                                    </p:set>
                                    <p:animEffect filter="wipe(left)" transition="in">
                                      <p:cBhvr>
                                        <p:cTn id="12" dur="300"/>
                                        <p:tgtEl>
                                          <p:spTgt spid="147"/>
                                        </p:tgtEl>
                                      </p:cBhvr>
                                    </p:animEffect>
                                  </p:childTnLst>
                                </p:cTn>
                              </p:par>
                            </p:childTnLst>
                          </p:cTn>
                        </p:par>
                        <p:par>
                          <p:cTn id="13" fill="hold">
                            <p:stCondLst>
                              <p:cond delay="700"/>
                            </p:stCondLst>
                            <p:childTnLst>
                              <p:par>
                                <p:cTn id="14" presetClass="entr" nodeType="afterEffect" presetSubtype="4" presetID="2" grpId="3" fill="hold">
                                  <p:stCondLst>
                                    <p:cond delay="0"/>
                                  </p:stCondLst>
                                  <p:iterate type="el" backwards="0">
                                    <p:tmAbs val="0"/>
                                  </p:iterate>
                                  <p:childTnLst>
                                    <p:set>
                                      <p:cBhvr>
                                        <p:cTn id="15" fill="hold"/>
                                        <p:tgtEl>
                                          <p:spTgt spid="149"/>
                                        </p:tgtEl>
                                        <p:attrNameLst>
                                          <p:attrName>style.visibility</p:attrName>
                                        </p:attrNameLst>
                                      </p:cBhvr>
                                      <p:to>
                                        <p:strVal val="visible"/>
                                      </p:to>
                                    </p:set>
                                    <p:anim calcmode="lin" valueType="num">
                                      <p:cBhvr>
                                        <p:cTn id="16" dur="300" fill="hold"/>
                                        <p:tgtEl>
                                          <p:spTgt spid="149"/>
                                        </p:tgtEl>
                                        <p:attrNameLst>
                                          <p:attrName>ppt_x</p:attrName>
                                        </p:attrNameLst>
                                      </p:cBhvr>
                                      <p:tavLst>
                                        <p:tav tm="0">
                                          <p:val>
                                            <p:strVal val="#ppt_x"/>
                                          </p:val>
                                        </p:tav>
                                        <p:tav tm="100000">
                                          <p:val>
                                            <p:strVal val="#ppt_x"/>
                                          </p:val>
                                        </p:tav>
                                      </p:tavLst>
                                    </p:anim>
                                    <p:anim calcmode="lin" valueType="num">
                                      <p:cBhvr>
                                        <p:cTn id="17" dur="300" fill="hold"/>
                                        <p:tgtEl>
                                          <p:spTgt spid="14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ID="10" grpId="4" fill="hold">
                                  <p:stCondLst>
                                    <p:cond delay="0"/>
                                  </p:stCondLst>
                                  <p:iterate type="el" backwards="0">
                                    <p:tmAbs val="0"/>
                                  </p:iterate>
                                  <p:childTnLst>
                                    <p:set>
                                      <p:cBhvr>
                                        <p:cTn id="20" fill="hold"/>
                                        <p:tgtEl>
                                          <p:spTgt spid="148"/>
                                        </p:tgtEl>
                                        <p:attrNameLst>
                                          <p:attrName>style.visibility</p:attrName>
                                        </p:attrNameLst>
                                      </p:cBhvr>
                                      <p:to>
                                        <p:strVal val="visible"/>
                                      </p:to>
                                    </p:set>
                                    <p:animEffect filter="fade" transition="in">
                                      <p:cBhvr>
                                        <p:cTn id="21" dur="3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3"/>
      <p:bldP build="whole" bldLvl="1" animBg="1" rev="0" advAuto="0" spid="146" grpId="1"/>
      <p:bldP build="whole" bldLvl="1" animBg="1" rev="0" advAuto="0" spid="147" grpId="2"/>
      <p:bldP build="whole" bldLvl="1" animBg="1" rev="0" advAuto="0" spid="148" grpId="4"/>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222A35"/>
      </a:dk1>
      <a:lt1>
        <a:srgbClr val="FFFFFF"/>
      </a:lt1>
      <a:dk2>
        <a:srgbClr val="A7A7A7"/>
      </a:dk2>
      <a:lt2>
        <a:srgbClr val="535353"/>
      </a:lt2>
      <a:accent1>
        <a:srgbClr val="4DD6B0"/>
      </a:accent1>
      <a:accent2>
        <a:srgbClr val="2B7863"/>
      </a:accent2>
      <a:accent3>
        <a:srgbClr val="215C4C"/>
      </a:accent3>
      <a:accent4>
        <a:srgbClr val="174035"/>
      </a:accent4>
      <a:accent5>
        <a:srgbClr val="0D241E"/>
      </a:accent5>
      <a:accent6>
        <a:srgbClr val="030907"/>
      </a:accent6>
      <a:hlink>
        <a:srgbClr val="0000FF"/>
      </a:hlink>
      <a:folHlink>
        <a:srgbClr val="FF00FF"/>
      </a:folHlink>
    </a:clrScheme>
    <a:fontScheme name="Office Theme">
      <a:majorFont>
        <a:latin typeface="Helvetica"/>
        <a:ea typeface="Helvetica"/>
        <a:cs typeface="Helvetica"/>
      </a:majorFont>
      <a:minorFont>
        <a:latin typeface="Lato Regular"/>
        <a:ea typeface="Lato Regular"/>
        <a:cs typeface="Lato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Lat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DD6B0"/>
      </a:accent1>
      <a:accent2>
        <a:srgbClr val="2B7863"/>
      </a:accent2>
      <a:accent3>
        <a:srgbClr val="215C4C"/>
      </a:accent3>
      <a:accent4>
        <a:srgbClr val="174035"/>
      </a:accent4>
      <a:accent5>
        <a:srgbClr val="0D241E"/>
      </a:accent5>
      <a:accent6>
        <a:srgbClr val="030907"/>
      </a:accent6>
      <a:hlink>
        <a:srgbClr val="0000FF"/>
      </a:hlink>
      <a:folHlink>
        <a:srgbClr val="FF00FF"/>
      </a:folHlink>
    </a:clrScheme>
    <a:fontScheme name="Office Theme">
      <a:majorFont>
        <a:latin typeface="Helvetica"/>
        <a:ea typeface="Helvetica"/>
        <a:cs typeface="Helvetica"/>
      </a:majorFont>
      <a:minorFont>
        <a:latin typeface="Lato Regular"/>
        <a:ea typeface="Lato Regular"/>
        <a:cs typeface="Lato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Lat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5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