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4" r:id="rId8"/>
    <p:sldId id="265" r:id="rId9"/>
    <p:sldId id="266" r:id="rId10"/>
    <p:sldId id="267" r:id="rId11"/>
    <p:sldId id="261" r:id="rId12"/>
    <p:sldId id="259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DD750-6B91-139D-3BA3-4961683B4A63}" v="208" dt="2025-02-09T12:53:37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92" d="100"/>
          <a:sy n="92" d="100"/>
        </p:scale>
        <p:origin x="-110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sv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omesh098/project-prediction-of-heart-disease.git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8.png"/><Relationship Id="rId6" Type="http://schemas.openxmlformats.org/officeDocument/2006/relationships/image" Target="../media/image15.sv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svg"/><Relationship Id="rId1" Type="http://schemas.openxmlformats.org/officeDocument/2006/relationships/image" Target="../media/image2.png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omesh098/project-prediction-of-heart-disease.git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svg"/><Relationship Id="rId1" Type="http://schemas.openxmlformats.org/officeDocument/2006/relationships/image" Target="../media/image8.png"/><Relationship Id="rId6" Type="http://schemas.openxmlformats.org/officeDocument/2006/relationships/image" Target="../media/image15.svg"/><Relationship Id="rId5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3375D9-6846-4028-A020-E9C5DC44B2A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E60570B-17EF-48D9-B54C-EF965FD85FE0}">
      <dgm:prSet/>
      <dgm:spPr/>
      <dgm:t>
        <a:bodyPr/>
        <a:lstStyle/>
        <a:p>
          <a:pPr>
            <a:defRPr cap="all"/>
          </a:pPr>
          <a:r>
            <a:rPr lang="en-GB"/>
            <a:t>•Healthcare data analysis improves decision-making and patient outcomes.</a:t>
          </a:r>
          <a:endParaRPr lang="en-US"/>
        </a:p>
      </dgm:t>
    </dgm:pt>
    <dgm:pt modelId="{9740B42C-32EF-4B09-A4A9-9096DADDCC91}" type="parTrans" cxnId="{31CE53E6-7469-4D9C-AEE7-2282AD4CAA0E}">
      <dgm:prSet/>
      <dgm:spPr/>
      <dgm:t>
        <a:bodyPr/>
        <a:lstStyle/>
        <a:p>
          <a:endParaRPr lang="en-US"/>
        </a:p>
      </dgm:t>
    </dgm:pt>
    <dgm:pt modelId="{6A400362-E965-4383-9933-255BA45CC7A6}" type="sibTrans" cxnId="{31CE53E6-7469-4D9C-AEE7-2282AD4CAA0E}">
      <dgm:prSet/>
      <dgm:spPr/>
      <dgm:t>
        <a:bodyPr/>
        <a:lstStyle/>
        <a:p>
          <a:endParaRPr lang="en-US"/>
        </a:p>
      </dgm:t>
    </dgm:pt>
    <dgm:pt modelId="{667A0C47-74B6-491C-B015-B5DD87792664}">
      <dgm:prSet/>
      <dgm:spPr/>
      <dgm:t>
        <a:bodyPr/>
        <a:lstStyle/>
        <a:p>
          <a:pPr>
            <a:defRPr cap="all"/>
          </a:pPr>
          <a:r>
            <a:rPr lang="en-GB"/>
            <a:t>•Machine learning provides predictive prediction of patient outcomes.</a:t>
          </a:r>
          <a:endParaRPr lang="en-US"/>
        </a:p>
      </dgm:t>
    </dgm:pt>
    <dgm:pt modelId="{A673EA3E-8C14-422F-8FBA-7C51E97DCA5D}" type="parTrans" cxnId="{A216AAAC-FBB3-4F00-B01D-CCCCC77B7673}">
      <dgm:prSet/>
      <dgm:spPr/>
      <dgm:t>
        <a:bodyPr/>
        <a:lstStyle/>
        <a:p>
          <a:endParaRPr lang="en-US"/>
        </a:p>
      </dgm:t>
    </dgm:pt>
    <dgm:pt modelId="{FB6A7E23-D904-4750-AF88-630DE5CBBD05}" type="sibTrans" cxnId="{A216AAAC-FBB3-4F00-B01D-CCCCC77B7673}">
      <dgm:prSet/>
      <dgm:spPr/>
      <dgm:t>
        <a:bodyPr/>
        <a:lstStyle/>
        <a:p>
          <a:endParaRPr lang="en-US"/>
        </a:p>
      </dgm:t>
    </dgm:pt>
    <dgm:pt modelId="{79F1738B-1309-4747-B69C-0C6B756CE8C6}">
      <dgm:prSet/>
      <dgm:spPr/>
      <dgm:t>
        <a:bodyPr/>
        <a:lstStyle/>
        <a:p>
          <a:pPr>
            <a:defRPr cap="all"/>
          </a:pPr>
          <a:r>
            <a:rPr lang="en-GB"/>
            <a:t>•This project develops and tests predictive models for healthcare analytics.</a:t>
          </a:r>
          <a:endParaRPr lang="en-US"/>
        </a:p>
      </dgm:t>
    </dgm:pt>
    <dgm:pt modelId="{0275BB9F-602C-4808-B76A-11F8AF6030D6}" type="parTrans" cxnId="{68205D71-63D0-46CC-B023-A3C792099FF9}">
      <dgm:prSet/>
      <dgm:spPr/>
      <dgm:t>
        <a:bodyPr/>
        <a:lstStyle/>
        <a:p>
          <a:endParaRPr lang="en-US"/>
        </a:p>
      </dgm:t>
    </dgm:pt>
    <dgm:pt modelId="{38821947-4C5C-48CA-A480-CF9CAE33A190}" type="sibTrans" cxnId="{68205D71-63D0-46CC-B023-A3C792099FF9}">
      <dgm:prSet/>
      <dgm:spPr/>
      <dgm:t>
        <a:bodyPr/>
        <a:lstStyle/>
        <a:p>
          <a:endParaRPr lang="en-US"/>
        </a:p>
      </dgm:t>
    </dgm:pt>
    <dgm:pt modelId="{9D74C357-DFF1-4A33-9550-736484416517}" type="pres">
      <dgm:prSet presAssocID="{403375D9-6846-4028-A020-E9C5DC44B2A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184A523-110F-4DA5-8542-8DE24791294A}" type="pres">
      <dgm:prSet presAssocID="{2E60570B-17EF-48D9-B54C-EF965FD85FE0}" presName="compNode" presStyleCnt="0"/>
      <dgm:spPr/>
    </dgm:pt>
    <dgm:pt modelId="{C87F9F1D-281D-4958-95B1-F5B7B51D7F65}" type="pres">
      <dgm:prSet presAssocID="{2E60570B-17EF-48D9-B54C-EF965FD85FE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CB9ADB7-7D41-4E80-8638-80FC5AF15E84}" type="pres">
      <dgm:prSet presAssocID="{2E60570B-17EF-48D9-B54C-EF965FD85FE0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0BB20D3C-5208-436E-A6DB-058B4DA7BD8A}" type="pres">
      <dgm:prSet presAssocID="{2E60570B-17EF-48D9-B54C-EF965FD85FE0}" presName="spaceRect" presStyleCnt="0"/>
      <dgm:spPr/>
    </dgm:pt>
    <dgm:pt modelId="{A1DAEA4F-6CE8-4913-8C22-D9340CD16213}" type="pres">
      <dgm:prSet presAssocID="{2E60570B-17EF-48D9-B54C-EF965FD85FE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2DBA1C36-4DF4-4FFF-BB15-B1B02EAA6C3A}" type="pres">
      <dgm:prSet presAssocID="{6A400362-E965-4383-9933-255BA45CC7A6}" presName="sibTrans" presStyleCnt="0"/>
      <dgm:spPr/>
    </dgm:pt>
    <dgm:pt modelId="{BF783EDC-C8BB-4747-8763-CE4071426F6D}" type="pres">
      <dgm:prSet presAssocID="{667A0C47-74B6-491C-B015-B5DD87792664}" presName="compNode" presStyleCnt="0"/>
      <dgm:spPr/>
    </dgm:pt>
    <dgm:pt modelId="{18236FAC-3AD9-4441-B86B-58A28CAF0ED7}" type="pres">
      <dgm:prSet presAssocID="{667A0C47-74B6-491C-B015-B5DD8779266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311AEEA-94EE-409A-B80A-5BE38E13E77C}" type="pres">
      <dgm:prSet presAssocID="{667A0C47-74B6-491C-B015-B5DD87792664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40A5D36-9B54-4EC9-B3D1-CF315522C675}" type="pres">
      <dgm:prSet presAssocID="{667A0C47-74B6-491C-B015-B5DD87792664}" presName="spaceRect" presStyleCnt="0"/>
      <dgm:spPr/>
    </dgm:pt>
    <dgm:pt modelId="{5B1A8DFC-C556-4192-88F9-8EA260A5F87D}" type="pres">
      <dgm:prSet presAssocID="{667A0C47-74B6-491C-B015-B5DD87792664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56EA0D95-BDDA-401A-AB0A-DC51595C539E}" type="pres">
      <dgm:prSet presAssocID="{FB6A7E23-D904-4750-AF88-630DE5CBBD05}" presName="sibTrans" presStyleCnt="0"/>
      <dgm:spPr/>
    </dgm:pt>
    <dgm:pt modelId="{BAC21FBC-9022-40D2-BF96-4E47B6EE196D}" type="pres">
      <dgm:prSet presAssocID="{79F1738B-1309-4747-B69C-0C6B756CE8C6}" presName="compNode" presStyleCnt="0"/>
      <dgm:spPr/>
    </dgm:pt>
    <dgm:pt modelId="{F0205767-C54B-46CB-B2FC-2CD865739C55}" type="pres">
      <dgm:prSet presAssocID="{79F1738B-1309-4747-B69C-0C6B756CE8C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61E227A-8033-440B-8728-24D1BED9F8A8}" type="pres">
      <dgm:prSet presAssocID="{79F1738B-1309-4747-B69C-0C6B756CE8C6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Maze"/>
        </a:ext>
      </dgm:extLst>
    </dgm:pt>
    <dgm:pt modelId="{E8A9F255-C214-4E89-BD1F-1BBA00B147BE}" type="pres">
      <dgm:prSet presAssocID="{79F1738B-1309-4747-B69C-0C6B756CE8C6}" presName="spaceRect" presStyleCnt="0"/>
      <dgm:spPr/>
    </dgm:pt>
    <dgm:pt modelId="{0DBBB269-7B9A-4C94-8C3E-3279A6FBD17D}" type="pres">
      <dgm:prSet presAssocID="{79F1738B-1309-4747-B69C-0C6B756CE8C6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216AAAC-FBB3-4F00-B01D-CCCCC77B7673}" srcId="{403375D9-6846-4028-A020-E9C5DC44B2A1}" destId="{667A0C47-74B6-491C-B015-B5DD87792664}" srcOrd="1" destOrd="0" parTransId="{A673EA3E-8C14-422F-8FBA-7C51E97DCA5D}" sibTransId="{FB6A7E23-D904-4750-AF88-630DE5CBBD05}"/>
    <dgm:cxn modelId="{56F638B1-A928-47C7-AAB2-7E702A39D306}" type="presOf" srcId="{2E60570B-17EF-48D9-B54C-EF965FD85FE0}" destId="{A1DAEA4F-6CE8-4913-8C22-D9340CD16213}" srcOrd="0" destOrd="0" presId="urn:microsoft.com/office/officeart/2018/5/layout/IconLeafLabelList"/>
    <dgm:cxn modelId="{31CE53E6-7469-4D9C-AEE7-2282AD4CAA0E}" srcId="{403375D9-6846-4028-A020-E9C5DC44B2A1}" destId="{2E60570B-17EF-48D9-B54C-EF965FD85FE0}" srcOrd="0" destOrd="0" parTransId="{9740B42C-32EF-4B09-A4A9-9096DADDCC91}" sibTransId="{6A400362-E965-4383-9933-255BA45CC7A6}"/>
    <dgm:cxn modelId="{5514A105-B3C5-4193-BCDB-1313959328F0}" type="presOf" srcId="{667A0C47-74B6-491C-B015-B5DD87792664}" destId="{5B1A8DFC-C556-4192-88F9-8EA260A5F87D}" srcOrd="0" destOrd="0" presId="urn:microsoft.com/office/officeart/2018/5/layout/IconLeafLabelList"/>
    <dgm:cxn modelId="{8165F5A0-1DEC-4D9A-AA33-9D397747145A}" type="presOf" srcId="{79F1738B-1309-4747-B69C-0C6B756CE8C6}" destId="{0DBBB269-7B9A-4C94-8C3E-3279A6FBD17D}" srcOrd="0" destOrd="0" presId="urn:microsoft.com/office/officeart/2018/5/layout/IconLeafLabelList"/>
    <dgm:cxn modelId="{68205D71-63D0-46CC-B023-A3C792099FF9}" srcId="{403375D9-6846-4028-A020-E9C5DC44B2A1}" destId="{79F1738B-1309-4747-B69C-0C6B756CE8C6}" srcOrd="2" destOrd="0" parTransId="{0275BB9F-602C-4808-B76A-11F8AF6030D6}" sibTransId="{38821947-4C5C-48CA-A480-CF9CAE33A190}"/>
    <dgm:cxn modelId="{FDC2E0E8-899E-4B3D-916C-F70D9CD34483}" type="presOf" srcId="{403375D9-6846-4028-A020-E9C5DC44B2A1}" destId="{9D74C357-DFF1-4A33-9550-736484416517}" srcOrd="0" destOrd="0" presId="urn:microsoft.com/office/officeart/2018/5/layout/IconLeafLabelList"/>
    <dgm:cxn modelId="{5B000C00-19C8-46BB-B016-33A923DBDF6C}" type="presParOf" srcId="{9D74C357-DFF1-4A33-9550-736484416517}" destId="{8184A523-110F-4DA5-8542-8DE24791294A}" srcOrd="0" destOrd="0" presId="urn:microsoft.com/office/officeart/2018/5/layout/IconLeafLabelList"/>
    <dgm:cxn modelId="{8A9AA916-2A69-4AB5-8229-42E86A223F49}" type="presParOf" srcId="{8184A523-110F-4DA5-8542-8DE24791294A}" destId="{C87F9F1D-281D-4958-95B1-F5B7B51D7F65}" srcOrd="0" destOrd="0" presId="urn:microsoft.com/office/officeart/2018/5/layout/IconLeafLabelList"/>
    <dgm:cxn modelId="{8087590C-559C-4B99-A820-C50258C8957E}" type="presParOf" srcId="{8184A523-110F-4DA5-8542-8DE24791294A}" destId="{0CB9ADB7-7D41-4E80-8638-80FC5AF15E84}" srcOrd="1" destOrd="0" presId="urn:microsoft.com/office/officeart/2018/5/layout/IconLeafLabelList"/>
    <dgm:cxn modelId="{22F99ABC-ED01-46CD-8D29-16084AFA648E}" type="presParOf" srcId="{8184A523-110F-4DA5-8542-8DE24791294A}" destId="{0BB20D3C-5208-436E-A6DB-058B4DA7BD8A}" srcOrd="2" destOrd="0" presId="urn:microsoft.com/office/officeart/2018/5/layout/IconLeafLabelList"/>
    <dgm:cxn modelId="{0522FB68-5688-46F2-A691-85750771BC6E}" type="presParOf" srcId="{8184A523-110F-4DA5-8542-8DE24791294A}" destId="{A1DAEA4F-6CE8-4913-8C22-D9340CD16213}" srcOrd="3" destOrd="0" presId="urn:microsoft.com/office/officeart/2018/5/layout/IconLeafLabelList"/>
    <dgm:cxn modelId="{DAD497C7-F6E6-471D-B28D-0852F1451DAA}" type="presParOf" srcId="{9D74C357-DFF1-4A33-9550-736484416517}" destId="{2DBA1C36-4DF4-4FFF-BB15-B1B02EAA6C3A}" srcOrd="1" destOrd="0" presId="urn:microsoft.com/office/officeart/2018/5/layout/IconLeafLabelList"/>
    <dgm:cxn modelId="{FB4255C2-455F-4392-9AEC-4F25937EA18D}" type="presParOf" srcId="{9D74C357-DFF1-4A33-9550-736484416517}" destId="{BF783EDC-C8BB-4747-8763-CE4071426F6D}" srcOrd="2" destOrd="0" presId="urn:microsoft.com/office/officeart/2018/5/layout/IconLeafLabelList"/>
    <dgm:cxn modelId="{C8519849-2901-493E-827F-D106C2058F2C}" type="presParOf" srcId="{BF783EDC-C8BB-4747-8763-CE4071426F6D}" destId="{18236FAC-3AD9-4441-B86B-58A28CAF0ED7}" srcOrd="0" destOrd="0" presId="urn:microsoft.com/office/officeart/2018/5/layout/IconLeafLabelList"/>
    <dgm:cxn modelId="{4E6904E9-0500-4875-8EB9-B890143E4410}" type="presParOf" srcId="{BF783EDC-C8BB-4747-8763-CE4071426F6D}" destId="{D311AEEA-94EE-409A-B80A-5BE38E13E77C}" srcOrd="1" destOrd="0" presId="urn:microsoft.com/office/officeart/2018/5/layout/IconLeafLabelList"/>
    <dgm:cxn modelId="{2415EAD2-E563-40E3-9A39-A7FB93F34926}" type="presParOf" srcId="{BF783EDC-C8BB-4747-8763-CE4071426F6D}" destId="{640A5D36-9B54-4EC9-B3D1-CF315522C675}" srcOrd="2" destOrd="0" presId="urn:microsoft.com/office/officeart/2018/5/layout/IconLeafLabelList"/>
    <dgm:cxn modelId="{F55C85B3-42FB-4F22-881B-C5A99CBA4153}" type="presParOf" srcId="{BF783EDC-C8BB-4747-8763-CE4071426F6D}" destId="{5B1A8DFC-C556-4192-88F9-8EA260A5F87D}" srcOrd="3" destOrd="0" presId="urn:microsoft.com/office/officeart/2018/5/layout/IconLeafLabelList"/>
    <dgm:cxn modelId="{F15E594F-14F5-4E9C-B3DC-E061D7EE3108}" type="presParOf" srcId="{9D74C357-DFF1-4A33-9550-736484416517}" destId="{56EA0D95-BDDA-401A-AB0A-DC51595C539E}" srcOrd="3" destOrd="0" presId="urn:microsoft.com/office/officeart/2018/5/layout/IconLeafLabelList"/>
    <dgm:cxn modelId="{77CE19CE-E26D-4897-BC6C-BBA051C29846}" type="presParOf" srcId="{9D74C357-DFF1-4A33-9550-736484416517}" destId="{BAC21FBC-9022-40D2-BF96-4E47B6EE196D}" srcOrd="4" destOrd="0" presId="urn:microsoft.com/office/officeart/2018/5/layout/IconLeafLabelList"/>
    <dgm:cxn modelId="{3404CA06-E286-4A11-A8D2-7DCED638C357}" type="presParOf" srcId="{BAC21FBC-9022-40D2-BF96-4E47B6EE196D}" destId="{F0205767-C54B-46CB-B2FC-2CD865739C55}" srcOrd="0" destOrd="0" presId="urn:microsoft.com/office/officeart/2018/5/layout/IconLeafLabelList"/>
    <dgm:cxn modelId="{4D050B4F-C027-4285-B751-2C3FEDD46D26}" type="presParOf" srcId="{BAC21FBC-9022-40D2-BF96-4E47B6EE196D}" destId="{D61E227A-8033-440B-8728-24D1BED9F8A8}" srcOrd="1" destOrd="0" presId="urn:microsoft.com/office/officeart/2018/5/layout/IconLeafLabelList"/>
    <dgm:cxn modelId="{C395BA7D-2E6B-45B1-AF53-A1434C3240C3}" type="presParOf" srcId="{BAC21FBC-9022-40D2-BF96-4E47B6EE196D}" destId="{E8A9F255-C214-4E89-BD1F-1BBA00B147BE}" srcOrd="2" destOrd="0" presId="urn:microsoft.com/office/officeart/2018/5/layout/IconLeafLabelList"/>
    <dgm:cxn modelId="{88198F3F-98F3-497E-8BF3-18A5547A1F7D}" type="presParOf" srcId="{BAC21FBC-9022-40D2-BF96-4E47B6EE196D}" destId="{0DBBB269-7B9A-4C94-8C3E-3279A6FBD17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8E7D6C-4421-4043-B1E2-C3A427FB457E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53CA598-5A3F-4D28-9E8B-F735B7D21F63}">
      <dgm:prSet/>
      <dgm:spPr/>
      <dgm:t>
        <a:bodyPr/>
        <a:lstStyle/>
        <a:p>
          <a:r>
            <a:rPr lang="en-GB"/>
            <a:t>·  </a:t>
          </a:r>
          <a:r>
            <a:rPr lang="en-GB" b="1"/>
            <a:t>Dataset Source:</a:t>
          </a:r>
          <a:r>
            <a:rPr lang="en-GB"/>
            <a:t> Kaggle (Heart Disease UCI Dataset)</a:t>
          </a:r>
          <a:endParaRPr lang="en-US"/>
        </a:p>
      </dgm:t>
    </dgm:pt>
    <dgm:pt modelId="{2DDF32CD-CF78-4E2C-93A9-26095459A6FF}" type="parTrans" cxnId="{9ECF91A4-31D1-41A0-9DBF-C6A0B4ACA63F}">
      <dgm:prSet/>
      <dgm:spPr/>
      <dgm:t>
        <a:bodyPr/>
        <a:lstStyle/>
        <a:p>
          <a:endParaRPr lang="en-US"/>
        </a:p>
      </dgm:t>
    </dgm:pt>
    <dgm:pt modelId="{9722BEBA-ADBB-40C9-9AA4-563B2C8EA094}" type="sibTrans" cxnId="{9ECF91A4-31D1-41A0-9DBF-C6A0B4ACA63F}">
      <dgm:prSet/>
      <dgm:spPr/>
      <dgm:t>
        <a:bodyPr/>
        <a:lstStyle/>
        <a:p>
          <a:endParaRPr lang="en-US"/>
        </a:p>
      </dgm:t>
    </dgm:pt>
    <dgm:pt modelId="{427721B2-06CA-4B49-98FF-5209FCFD8260}">
      <dgm:prSet/>
      <dgm:spPr/>
      <dgm:t>
        <a:bodyPr/>
        <a:lstStyle/>
        <a:p>
          <a:r>
            <a:rPr lang="en-GB" dirty="0"/>
            <a:t>·  </a:t>
          </a:r>
          <a:r>
            <a:rPr lang="en-GB" b="1" dirty="0"/>
            <a:t>Format:</a:t>
          </a:r>
          <a:r>
            <a:rPr lang="en-GB" dirty="0"/>
            <a:t> CSV file ( 1000 samples)</a:t>
          </a:r>
          <a:endParaRPr lang="en-US" dirty="0"/>
        </a:p>
      </dgm:t>
    </dgm:pt>
    <dgm:pt modelId="{F58E40BB-3083-4018-A088-CB1925BE9F00}" type="parTrans" cxnId="{61930E9F-8A5B-48C1-BDB9-EF828B20BA41}">
      <dgm:prSet/>
      <dgm:spPr/>
      <dgm:t>
        <a:bodyPr/>
        <a:lstStyle/>
        <a:p>
          <a:endParaRPr lang="en-US"/>
        </a:p>
      </dgm:t>
    </dgm:pt>
    <dgm:pt modelId="{1950B16B-D61E-413C-B7AD-FD61079732FE}" type="sibTrans" cxnId="{61930E9F-8A5B-48C1-BDB9-EF828B20BA41}">
      <dgm:prSet/>
      <dgm:spPr/>
      <dgm:t>
        <a:bodyPr/>
        <a:lstStyle/>
        <a:p>
          <a:endParaRPr lang="en-US"/>
        </a:p>
      </dgm:t>
    </dgm:pt>
    <dgm:pt modelId="{9758CC57-A3E8-4355-BF65-AFB068012727}">
      <dgm:prSet/>
      <dgm:spPr/>
      <dgm:t>
        <a:bodyPr/>
        <a:lstStyle/>
        <a:p>
          <a:r>
            <a:rPr lang="en-GB"/>
            <a:t>·  </a:t>
          </a:r>
          <a:r>
            <a:rPr lang="en-GB" b="1"/>
            <a:t>Features:</a:t>
          </a:r>
          <a:r>
            <a:rPr lang="en-GB"/>
            <a:t> Age, gender, cholesterol, resting blood pressure, ECG results, etc.</a:t>
          </a:r>
          <a:endParaRPr lang="en-US"/>
        </a:p>
      </dgm:t>
    </dgm:pt>
    <dgm:pt modelId="{9BFA0B56-7538-4181-820F-A09D9AAE98F7}" type="parTrans" cxnId="{21E52797-0027-46EC-AE03-CF1BD48A6133}">
      <dgm:prSet/>
      <dgm:spPr/>
      <dgm:t>
        <a:bodyPr/>
        <a:lstStyle/>
        <a:p>
          <a:endParaRPr lang="en-US"/>
        </a:p>
      </dgm:t>
    </dgm:pt>
    <dgm:pt modelId="{2C0153DA-F4C2-4D69-81E6-18FB42E4833C}" type="sibTrans" cxnId="{21E52797-0027-46EC-AE03-CF1BD48A6133}">
      <dgm:prSet/>
      <dgm:spPr/>
      <dgm:t>
        <a:bodyPr/>
        <a:lstStyle/>
        <a:p>
          <a:endParaRPr lang="en-US"/>
        </a:p>
      </dgm:t>
    </dgm:pt>
    <dgm:pt modelId="{B891D376-3EB3-42B5-8438-D04A3C1C8BFE}">
      <dgm:prSet/>
      <dgm:spPr/>
      <dgm:t>
        <a:bodyPr/>
        <a:lstStyle/>
        <a:p>
          <a:r>
            <a:rPr lang="en-GB"/>
            <a:t>·  </a:t>
          </a:r>
          <a:r>
            <a:rPr lang="en-GB" b="1"/>
            <a:t>Handling Missing Data:</a:t>
          </a:r>
          <a:r>
            <a:rPr lang="en-GB"/>
            <a:t> Imputation techniques.</a:t>
          </a:r>
          <a:endParaRPr lang="en-US"/>
        </a:p>
      </dgm:t>
    </dgm:pt>
    <dgm:pt modelId="{8A2A759A-7B84-433F-BB2E-F2F7D680BFF0}" type="parTrans" cxnId="{920EF9A2-56BC-4815-9F69-020EBDF1B2AE}">
      <dgm:prSet/>
      <dgm:spPr/>
      <dgm:t>
        <a:bodyPr/>
        <a:lstStyle/>
        <a:p>
          <a:endParaRPr lang="en-US"/>
        </a:p>
      </dgm:t>
    </dgm:pt>
    <dgm:pt modelId="{5A0C81F0-EB57-4A52-AB67-9A9BA29A34B5}" type="sibTrans" cxnId="{920EF9A2-56BC-4815-9F69-020EBDF1B2AE}">
      <dgm:prSet/>
      <dgm:spPr/>
      <dgm:t>
        <a:bodyPr/>
        <a:lstStyle/>
        <a:p>
          <a:endParaRPr lang="en-US"/>
        </a:p>
      </dgm:t>
    </dgm:pt>
    <dgm:pt modelId="{8863E605-E934-4242-92D1-134D762CFC99}">
      <dgm:prSet/>
      <dgm:spPr/>
      <dgm:t>
        <a:bodyPr/>
        <a:lstStyle/>
        <a:p>
          <a:r>
            <a:rPr lang="en-GB"/>
            <a:t>·  </a:t>
          </a:r>
          <a:r>
            <a:rPr lang="en-GB" b="1"/>
            <a:t>Ethical Considerations:</a:t>
          </a:r>
          <a:r>
            <a:rPr lang="en-GB"/>
            <a:t> GDPR compliance.</a:t>
          </a:r>
          <a:endParaRPr lang="en-US"/>
        </a:p>
      </dgm:t>
    </dgm:pt>
    <dgm:pt modelId="{CEC4B6D6-9433-4C1A-A6F9-FE30F62DD9A8}" type="parTrans" cxnId="{5C2BE313-F861-4629-85AF-AB67AA28045A}">
      <dgm:prSet/>
      <dgm:spPr/>
      <dgm:t>
        <a:bodyPr/>
        <a:lstStyle/>
        <a:p>
          <a:endParaRPr lang="en-US"/>
        </a:p>
      </dgm:t>
    </dgm:pt>
    <dgm:pt modelId="{32EF5E46-E7F0-4A4D-8F4D-4DF5AAD251D1}" type="sibTrans" cxnId="{5C2BE313-F861-4629-85AF-AB67AA28045A}">
      <dgm:prSet/>
      <dgm:spPr/>
      <dgm:t>
        <a:bodyPr/>
        <a:lstStyle/>
        <a:p>
          <a:endParaRPr lang="en-US"/>
        </a:p>
      </dgm:t>
    </dgm:pt>
    <dgm:pt modelId="{BF41822F-F657-40A8-B11B-987074FF9E36}" type="pres">
      <dgm:prSet presAssocID="{CF8E7D6C-4421-4043-B1E2-C3A427FB457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73CCC1F-937A-467C-A76D-1C4D92C1EFA5}" type="pres">
      <dgm:prSet presAssocID="{953CA598-5A3F-4D28-9E8B-F735B7D21F6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2E3D4E-CDDD-455A-90B0-7663FCD79F1C}" type="pres">
      <dgm:prSet presAssocID="{9722BEBA-ADBB-40C9-9AA4-563B2C8EA094}" presName="sibTrans" presStyleCnt="0"/>
      <dgm:spPr/>
    </dgm:pt>
    <dgm:pt modelId="{66E0889E-AD80-4866-A283-6D8FD5A4836B}" type="pres">
      <dgm:prSet presAssocID="{427721B2-06CA-4B49-98FF-5209FCFD826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ECB98BD-D324-4B53-8CA5-52FDA50D2F66}" type="pres">
      <dgm:prSet presAssocID="{1950B16B-D61E-413C-B7AD-FD61079732FE}" presName="sibTrans" presStyleCnt="0"/>
      <dgm:spPr/>
    </dgm:pt>
    <dgm:pt modelId="{7317906F-8266-4BE3-87DD-3EB33D97EDA7}" type="pres">
      <dgm:prSet presAssocID="{9758CC57-A3E8-4355-BF65-AFB06801272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CAD1709-D183-4FCF-A45D-A73DD0B865CC}" type="pres">
      <dgm:prSet presAssocID="{2C0153DA-F4C2-4D69-81E6-18FB42E4833C}" presName="sibTrans" presStyleCnt="0"/>
      <dgm:spPr/>
    </dgm:pt>
    <dgm:pt modelId="{F19C1640-0EFF-4451-83F3-699EBC07871A}" type="pres">
      <dgm:prSet presAssocID="{B891D376-3EB3-42B5-8438-D04A3C1C8BF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7B51819-40EB-4C9E-B7B4-DE598BCFABEC}" type="pres">
      <dgm:prSet presAssocID="{5A0C81F0-EB57-4A52-AB67-9A9BA29A34B5}" presName="sibTrans" presStyleCnt="0"/>
      <dgm:spPr/>
    </dgm:pt>
    <dgm:pt modelId="{48A59A4F-A4D6-4558-8C3E-11351DF9CA83}" type="pres">
      <dgm:prSet presAssocID="{8863E605-E934-4242-92D1-134D762CFC9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C441F82-3794-451C-9858-C94CDDB35F36}" type="presOf" srcId="{B891D376-3EB3-42B5-8438-D04A3C1C8BFE}" destId="{F19C1640-0EFF-4451-83F3-699EBC07871A}" srcOrd="0" destOrd="0" presId="urn:microsoft.com/office/officeart/2005/8/layout/default"/>
    <dgm:cxn modelId="{DCFCA70D-73E9-4318-86BA-BF2F118AE6C9}" type="presOf" srcId="{9758CC57-A3E8-4355-BF65-AFB068012727}" destId="{7317906F-8266-4BE3-87DD-3EB33D97EDA7}" srcOrd="0" destOrd="0" presId="urn:microsoft.com/office/officeart/2005/8/layout/default"/>
    <dgm:cxn modelId="{88CB959C-B682-42F4-9578-40BFE310CE9F}" type="presOf" srcId="{953CA598-5A3F-4D28-9E8B-F735B7D21F63}" destId="{973CCC1F-937A-467C-A76D-1C4D92C1EFA5}" srcOrd="0" destOrd="0" presId="urn:microsoft.com/office/officeart/2005/8/layout/default"/>
    <dgm:cxn modelId="{920EF9A2-56BC-4815-9F69-020EBDF1B2AE}" srcId="{CF8E7D6C-4421-4043-B1E2-C3A427FB457E}" destId="{B891D376-3EB3-42B5-8438-D04A3C1C8BFE}" srcOrd="3" destOrd="0" parTransId="{8A2A759A-7B84-433F-BB2E-F2F7D680BFF0}" sibTransId="{5A0C81F0-EB57-4A52-AB67-9A9BA29A34B5}"/>
    <dgm:cxn modelId="{8D97250E-DE64-4DE8-B0B7-15D8128A4312}" type="presOf" srcId="{CF8E7D6C-4421-4043-B1E2-C3A427FB457E}" destId="{BF41822F-F657-40A8-B11B-987074FF9E36}" srcOrd="0" destOrd="0" presId="urn:microsoft.com/office/officeart/2005/8/layout/default"/>
    <dgm:cxn modelId="{8F4BC35C-906F-4BF1-9289-8EA104BFC9B5}" type="presOf" srcId="{427721B2-06CA-4B49-98FF-5209FCFD8260}" destId="{66E0889E-AD80-4866-A283-6D8FD5A4836B}" srcOrd="0" destOrd="0" presId="urn:microsoft.com/office/officeart/2005/8/layout/default"/>
    <dgm:cxn modelId="{0C5D629C-2C79-4867-BB2B-4F94B00A5AF2}" type="presOf" srcId="{8863E605-E934-4242-92D1-134D762CFC99}" destId="{48A59A4F-A4D6-4558-8C3E-11351DF9CA83}" srcOrd="0" destOrd="0" presId="urn:microsoft.com/office/officeart/2005/8/layout/default"/>
    <dgm:cxn modelId="{61930E9F-8A5B-48C1-BDB9-EF828B20BA41}" srcId="{CF8E7D6C-4421-4043-B1E2-C3A427FB457E}" destId="{427721B2-06CA-4B49-98FF-5209FCFD8260}" srcOrd="1" destOrd="0" parTransId="{F58E40BB-3083-4018-A088-CB1925BE9F00}" sibTransId="{1950B16B-D61E-413C-B7AD-FD61079732FE}"/>
    <dgm:cxn modelId="{5C2BE313-F861-4629-85AF-AB67AA28045A}" srcId="{CF8E7D6C-4421-4043-B1E2-C3A427FB457E}" destId="{8863E605-E934-4242-92D1-134D762CFC99}" srcOrd="4" destOrd="0" parTransId="{CEC4B6D6-9433-4C1A-A6F9-FE30F62DD9A8}" sibTransId="{32EF5E46-E7F0-4A4D-8F4D-4DF5AAD251D1}"/>
    <dgm:cxn modelId="{21E52797-0027-46EC-AE03-CF1BD48A6133}" srcId="{CF8E7D6C-4421-4043-B1E2-C3A427FB457E}" destId="{9758CC57-A3E8-4355-BF65-AFB068012727}" srcOrd="2" destOrd="0" parTransId="{9BFA0B56-7538-4181-820F-A09D9AAE98F7}" sibTransId="{2C0153DA-F4C2-4D69-81E6-18FB42E4833C}"/>
    <dgm:cxn modelId="{9ECF91A4-31D1-41A0-9DBF-C6A0B4ACA63F}" srcId="{CF8E7D6C-4421-4043-B1E2-C3A427FB457E}" destId="{953CA598-5A3F-4D28-9E8B-F735B7D21F63}" srcOrd="0" destOrd="0" parTransId="{2DDF32CD-CF78-4E2C-93A9-26095459A6FF}" sibTransId="{9722BEBA-ADBB-40C9-9AA4-563B2C8EA094}"/>
    <dgm:cxn modelId="{51590741-5376-4FF1-A0D7-20919DF9FFAA}" type="presParOf" srcId="{BF41822F-F657-40A8-B11B-987074FF9E36}" destId="{973CCC1F-937A-467C-A76D-1C4D92C1EFA5}" srcOrd="0" destOrd="0" presId="urn:microsoft.com/office/officeart/2005/8/layout/default"/>
    <dgm:cxn modelId="{398AD6BE-3FF4-4790-940B-220DDC589499}" type="presParOf" srcId="{BF41822F-F657-40A8-B11B-987074FF9E36}" destId="{502E3D4E-CDDD-455A-90B0-7663FCD79F1C}" srcOrd="1" destOrd="0" presId="urn:microsoft.com/office/officeart/2005/8/layout/default"/>
    <dgm:cxn modelId="{1BBADDCE-7A0F-4555-A34F-DADBC1F7668C}" type="presParOf" srcId="{BF41822F-F657-40A8-B11B-987074FF9E36}" destId="{66E0889E-AD80-4866-A283-6D8FD5A4836B}" srcOrd="2" destOrd="0" presId="urn:microsoft.com/office/officeart/2005/8/layout/default"/>
    <dgm:cxn modelId="{3544681F-C706-456C-A3B1-51062899299B}" type="presParOf" srcId="{BF41822F-F657-40A8-B11B-987074FF9E36}" destId="{AECB98BD-D324-4B53-8CA5-52FDA50D2F66}" srcOrd="3" destOrd="0" presId="urn:microsoft.com/office/officeart/2005/8/layout/default"/>
    <dgm:cxn modelId="{7DDB519B-F030-4C81-A85F-E2D6E0607F03}" type="presParOf" srcId="{BF41822F-F657-40A8-B11B-987074FF9E36}" destId="{7317906F-8266-4BE3-87DD-3EB33D97EDA7}" srcOrd="4" destOrd="0" presId="urn:microsoft.com/office/officeart/2005/8/layout/default"/>
    <dgm:cxn modelId="{C9C823F7-77C1-4CBC-9B5F-D84C67F24FBA}" type="presParOf" srcId="{BF41822F-F657-40A8-B11B-987074FF9E36}" destId="{4CAD1709-D183-4FCF-A45D-A73DD0B865CC}" srcOrd="5" destOrd="0" presId="urn:microsoft.com/office/officeart/2005/8/layout/default"/>
    <dgm:cxn modelId="{54F34E76-4305-487F-B5B4-6BEEEFD6E848}" type="presParOf" srcId="{BF41822F-F657-40A8-B11B-987074FF9E36}" destId="{F19C1640-0EFF-4451-83F3-699EBC07871A}" srcOrd="6" destOrd="0" presId="urn:microsoft.com/office/officeart/2005/8/layout/default"/>
    <dgm:cxn modelId="{87E54299-7014-4C6C-B8C9-B6305327AE3A}" type="presParOf" srcId="{BF41822F-F657-40A8-B11B-987074FF9E36}" destId="{77B51819-40EB-4C9E-B7B4-DE598BCFABEC}" srcOrd="7" destOrd="0" presId="urn:microsoft.com/office/officeart/2005/8/layout/default"/>
    <dgm:cxn modelId="{E2C272ED-1468-4CC4-B4EF-49EE6AA3A0A4}" type="presParOf" srcId="{BF41822F-F657-40A8-B11B-987074FF9E36}" destId="{48A59A4F-A4D6-4558-8C3E-11351DF9CA8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6D8BB8-619C-4A71-8983-D03B53ECB232}" type="doc">
      <dgm:prSet loTypeId="urn:microsoft.com/office/officeart/2005/8/layout/vProcess5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E78F699-CCCD-4DC5-9500-C54516BF9AFF}">
      <dgm:prSet/>
      <dgm:spPr/>
      <dgm:t>
        <a:bodyPr/>
        <a:lstStyle/>
        <a:p>
          <a:r>
            <a:rPr lang="en-GB" dirty="0"/>
            <a:t>  </a:t>
          </a:r>
          <a:r>
            <a:rPr lang="en-GB" b="1" dirty="0"/>
            <a:t>GitHub Link: </a:t>
          </a:r>
          <a:endParaRPr lang="en-US" dirty="0" err="1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/>
          </dgm14:cNvPr>
        </a:ext>
      </dgm:extLst>
    </dgm:pt>
    <dgm:pt modelId="{191D07E5-4899-41C1-810C-2A634EF76D01}" type="parTrans" cxnId="{07F1BE39-7FB4-4B90-AEBA-B362E2B13029}">
      <dgm:prSet/>
      <dgm:spPr/>
      <dgm:t>
        <a:bodyPr/>
        <a:lstStyle/>
        <a:p>
          <a:endParaRPr lang="en-US"/>
        </a:p>
      </dgm:t>
    </dgm:pt>
    <dgm:pt modelId="{FC8750CC-1CBA-4B84-A3EE-C3E6DB1002A3}" type="sibTrans" cxnId="{07F1BE39-7FB4-4B90-AEBA-B362E2B13029}">
      <dgm:prSet/>
      <dgm:spPr/>
      <dgm:t>
        <a:bodyPr/>
        <a:lstStyle/>
        <a:p>
          <a:endParaRPr lang="en-US"/>
        </a:p>
      </dgm:t>
    </dgm:pt>
    <dgm:pt modelId="{9B4383A0-DF7D-4E19-A333-77B2A695D14F}">
      <dgm:prSet/>
      <dgm:spPr/>
      <dgm:t>
        <a:bodyPr/>
        <a:lstStyle/>
        <a:p>
          <a:r>
            <a:rPr lang="en-GB" dirty="0"/>
            <a:t>  </a:t>
          </a:r>
          <a:r>
            <a:rPr lang="en-GB" b="1" dirty="0"/>
            <a:t>GitHub Repository:</a:t>
          </a:r>
          <a:r>
            <a:rPr lang="en-GB" dirty="0"/>
            <a:t> Weekly commits and updates.</a:t>
          </a:r>
          <a:endParaRPr lang="en-US" dirty="0"/>
        </a:p>
      </dgm:t>
    </dgm:pt>
    <dgm:pt modelId="{3D3FF03C-9A0C-4261-9E09-97C28209093B}" type="parTrans" cxnId="{17B36EE1-7B8D-4CEB-B761-C87099462574}">
      <dgm:prSet/>
      <dgm:spPr/>
      <dgm:t>
        <a:bodyPr/>
        <a:lstStyle/>
        <a:p>
          <a:endParaRPr lang="en-US"/>
        </a:p>
      </dgm:t>
    </dgm:pt>
    <dgm:pt modelId="{D27A1805-A34D-4D78-BA70-5828D71AB992}" type="sibTrans" cxnId="{17B36EE1-7B8D-4CEB-B761-C87099462574}">
      <dgm:prSet/>
      <dgm:spPr/>
      <dgm:t>
        <a:bodyPr/>
        <a:lstStyle/>
        <a:p>
          <a:endParaRPr lang="en-US"/>
        </a:p>
      </dgm:t>
    </dgm:pt>
    <dgm:pt modelId="{E03E2D71-1B01-4096-8CC9-40AB573ADB8F}">
      <dgm:prSet/>
      <dgm:spPr/>
      <dgm:t>
        <a:bodyPr/>
        <a:lstStyle/>
        <a:p>
          <a:r>
            <a:rPr lang="en-GB" dirty="0"/>
            <a:t> </a:t>
          </a:r>
          <a:r>
            <a:rPr lang="en-GB" b="1" dirty="0"/>
            <a:t>Backup System:</a:t>
          </a:r>
          <a:r>
            <a:rPr lang="en-GB" dirty="0"/>
            <a:t> Secure storage on OneDrive.</a:t>
          </a:r>
          <a:endParaRPr lang="en-US" dirty="0"/>
        </a:p>
      </dgm:t>
    </dgm:pt>
    <dgm:pt modelId="{AC7ED931-4FCE-4FE8-8A6E-CD653A1566BF}" type="parTrans" cxnId="{A679056B-B6EB-4771-B9B4-29B44A75FD1A}">
      <dgm:prSet/>
      <dgm:spPr/>
      <dgm:t>
        <a:bodyPr/>
        <a:lstStyle/>
        <a:p>
          <a:endParaRPr lang="en-US"/>
        </a:p>
      </dgm:t>
    </dgm:pt>
    <dgm:pt modelId="{AC6C8AA2-F327-44D1-98CB-BB91B4988980}" type="sibTrans" cxnId="{A679056B-B6EB-4771-B9B4-29B44A75FD1A}">
      <dgm:prSet/>
      <dgm:spPr/>
      <dgm:t>
        <a:bodyPr/>
        <a:lstStyle/>
        <a:p>
          <a:endParaRPr lang="en-US"/>
        </a:p>
      </dgm:t>
    </dgm:pt>
    <dgm:pt modelId="{766850B0-BA09-4D2E-BF92-708EDAFF3719}">
      <dgm:prSet/>
      <dgm:spPr/>
      <dgm:t>
        <a:bodyPr/>
        <a:lstStyle/>
        <a:p>
          <a:r>
            <a:rPr lang="en-GB" dirty="0"/>
            <a:t>  </a:t>
          </a:r>
          <a:r>
            <a:rPr lang="en-GB" b="1" dirty="0"/>
            <a:t>Data Privacy Measures:</a:t>
          </a:r>
          <a:r>
            <a:rPr lang="en-GB" dirty="0"/>
            <a:t> Compliance with data regulations. </a:t>
          </a:r>
          <a:endParaRPr lang="en-US" dirty="0"/>
        </a:p>
      </dgm:t>
    </dgm:pt>
    <dgm:pt modelId="{CB2BF231-37DD-43BC-99EB-49D5F607535B}" type="parTrans" cxnId="{81940014-8740-4ED1-9371-42B53EDA6F10}">
      <dgm:prSet/>
      <dgm:spPr/>
      <dgm:t>
        <a:bodyPr/>
        <a:lstStyle/>
        <a:p>
          <a:endParaRPr lang="en-US"/>
        </a:p>
      </dgm:t>
    </dgm:pt>
    <dgm:pt modelId="{EB57318A-BCAF-41D5-B1B4-9406B4487FD0}" type="sibTrans" cxnId="{81940014-8740-4ED1-9371-42B53EDA6F10}">
      <dgm:prSet/>
      <dgm:spPr/>
      <dgm:t>
        <a:bodyPr/>
        <a:lstStyle/>
        <a:p>
          <a:endParaRPr lang="en-US"/>
        </a:p>
      </dgm:t>
    </dgm:pt>
    <dgm:pt modelId="{83D0A9C3-AA33-4659-BF05-4D698F618260}">
      <dgm:prSet/>
      <dgm:spPr/>
      <dgm:t>
        <a:bodyPr/>
        <a:lstStyle/>
        <a:p>
          <a:r>
            <a:rPr lang="en-IN" dirty="0" smtClean="0">
              <a:hlinkClick xmlns:r="http://schemas.openxmlformats.org/officeDocument/2006/relationships" r:id="rId1"/>
            </a:rPr>
            <a:t>https://github.com/Somesh098/project-prediction-of-heart-disease.git</a:t>
          </a:r>
          <a:endParaRPr lang="en-IN" dirty="0"/>
        </a:p>
      </dgm:t>
    </dgm:pt>
    <dgm:pt modelId="{3F1522CB-35E0-469C-9098-2AD8D1C00497}" type="parTrans" cxnId="{A7145CF1-1151-4CC5-931B-D172C6E8D680}">
      <dgm:prSet/>
      <dgm:spPr/>
      <dgm:t>
        <a:bodyPr/>
        <a:lstStyle/>
        <a:p>
          <a:endParaRPr lang="en-IN"/>
        </a:p>
      </dgm:t>
    </dgm:pt>
    <dgm:pt modelId="{07EBD0CC-E613-480D-89EF-92FC1106134D}" type="sibTrans" cxnId="{A7145CF1-1151-4CC5-931B-D172C6E8D680}">
      <dgm:prSet/>
      <dgm:spPr/>
      <dgm:t>
        <a:bodyPr/>
        <a:lstStyle/>
        <a:p>
          <a:endParaRPr lang="en-IN"/>
        </a:p>
      </dgm:t>
    </dgm:pt>
    <dgm:pt modelId="{A458B409-7913-42A8-AC12-8809DF9D79FB}" type="pres">
      <dgm:prSet presAssocID="{786D8BB8-619C-4A71-8983-D03B53ECB232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8ABE882F-D3BD-42C1-A8C9-D0684606B7A6}" type="pres">
      <dgm:prSet presAssocID="{786D8BB8-619C-4A71-8983-D03B53ECB232}" presName="dummyMaxCanvas" presStyleCnt="0">
        <dgm:presLayoutVars/>
      </dgm:prSet>
      <dgm:spPr/>
    </dgm:pt>
    <dgm:pt modelId="{E67050D1-CF50-4A3E-86C3-E06B24061DD9}" type="pres">
      <dgm:prSet presAssocID="{786D8BB8-619C-4A71-8983-D03B53ECB232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033676-766D-4489-A692-1F39396128C2}" type="pres">
      <dgm:prSet presAssocID="{786D8BB8-619C-4A71-8983-D03B53ECB232}" presName="FiveNodes_2" presStyleLbl="node1" presStyleIdx="1" presStyleCnt="5" custScaleY="112579" custLinFactNeighborX="1642" custLinFactNeighborY="318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3EE1825-4780-4C98-A655-3BD336D9779B}" type="pres">
      <dgm:prSet presAssocID="{786D8BB8-619C-4A71-8983-D03B53ECB232}" presName="FiveNodes_3" presStyleLbl="node1" presStyleIdx="2" presStyleCnt="5" custLinFactNeighborX="0" custLinFactNeighborY="955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E985E5B-18AD-43C6-8094-706A7F10B7D6}" type="pres">
      <dgm:prSet presAssocID="{786D8BB8-619C-4A71-8983-D03B53ECB232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D36571D-CB46-45F0-893E-3F92B00D29AA}" type="pres">
      <dgm:prSet presAssocID="{786D8BB8-619C-4A71-8983-D03B53ECB232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7C3526-76DC-4FD1-BDFA-BE7165CBA5E4}" type="pres">
      <dgm:prSet presAssocID="{786D8BB8-619C-4A71-8983-D03B53ECB232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D53232F-F7DB-4A9A-BEAC-7143F4A5468D}" type="pres">
      <dgm:prSet presAssocID="{786D8BB8-619C-4A71-8983-D03B53ECB232}" presName="FiveConn_2-3" presStyleLbl="fgAccFollowNode1" presStyleIdx="1" presStyleCnt="4">
        <dgm:presLayoutVars>
          <dgm:bulletEnabled val="1"/>
        </dgm:presLayoutVars>
      </dgm:prSet>
      <dgm:spPr/>
    </dgm:pt>
    <dgm:pt modelId="{F1A8B593-30DF-4227-8015-A5265843FECB}" type="pres">
      <dgm:prSet presAssocID="{786D8BB8-619C-4A71-8983-D03B53ECB232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C5AB01-AB52-4B69-9AC9-945C5B7A04EF}" type="pres">
      <dgm:prSet presAssocID="{786D8BB8-619C-4A71-8983-D03B53ECB232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B9629E5-DE10-4F03-B14C-43BA2F7B2183}" type="pres">
      <dgm:prSet presAssocID="{786D8BB8-619C-4A71-8983-D03B53ECB232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445A2C2-045A-4A80-9E6D-E71C5A60A301}" type="pres">
      <dgm:prSet presAssocID="{786D8BB8-619C-4A71-8983-D03B53ECB232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19EFE17-CD02-4141-ADAC-E35B1A65FA32}" type="pres">
      <dgm:prSet presAssocID="{786D8BB8-619C-4A71-8983-D03B53ECB232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10CA804-5667-4D5D-9A0B-F914305EA4B1}" type="pres">
      <dgm:prSet presAssocID="{786D8BB8-619C-4A71-8983-D03B53ECB232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977CE98-ECFB-4089-9EC4-23575EB87221}" type="pres">
      <dgm:prSet presAssocID="{786D8BB8-619C-4A71-8983-D03B53ECB232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AC239C05-99F9-4A31-9DC0-F6635205E88E}" type="presOf" srcId="{07EBD0CC-E613-480D-89EF-92FC1106134D}" destId="{4D53232F-F7DB-4A9A-BEAC-7143F4A5468D}" srcOrd="0" destOrd="0" presId="urn:microsoft.com/office/officeart/2005/8/layout/vProcess5"/>
    <dgm:cxn modelId="{6D8FE946-755A-4DB5-A89A-75DF61CC2213}" type="presOf" srcId="{D27A1805-A34D-4D78-BA70-5828D71AB992}" destId="{F1A8B593-30DF-4227-8015-A5265843FECB}" srcOrd="0" destOrd="0" presId="urn:microsoft.com/office/officeart/2005/8/layout/vProcess5"/>
    <dgm:cxn modelId="{A679056B-B6EB-4771-B9B4-29B44A75FD1A}" srcId="{786D8BB8-619C-4A71-8983-D03B53ECB232}" destId="{E03E2D71-1B01-4096-8CC9-40AB573ADB8F}" srcOrd="3" destOrd="0" parTransId="{AC7ED931-4FCE-4FE8-8A6E-CD653A1566BF}" sibTransId="{AC6C8AA2-F327-44D1-98CB-BB91B4988980}"/>
    <dgm:cxn modelId="{17B36EE1-7B8D-4CEB-B761-C87099462574}" srcId="{786D8BB8-619C-4A71-8983-D03B53ECB232}" destId="{9B4383A0-DF7D-4E19-A333-77B2A695D14F}" srcOrd="2" destOrd="0" parTransId="{3D3FF03C-9A0C-4261-9E09-97C28209093B}" sibTransId="{D27A1805-A34D-4D78-BA70-5828D71AB992}"/>
    <dgm:cxn modelId="{798104B0-4950-45D2-BEA3-7EEF6D2D6773}" type="presOf" srcId="{E03E2D71-1B01-4096-8CC9-40AB573ADB8F}" destId="{5E985E5B-18AD-43C6-8094-706A7F10B7D6}" srcOrd="0" destOrd="0" presId="urn:microsoft.com/office/officeart/2005/8/layout/vProcess5"/>
    <dgm:cxn modelId="{83157C37-B1A2-4779-8143-CA13F8C51C59}" type="presOf" srcId="{83D0A9C3-AA33-4659-BF05-4D698F618260}" destId="{33033676-766D-4489-A692-1F39396128C2}" srcOrd="0" destOrd="0" presId="urn:microsoft.com/office/officeart/2005/8/layout/vProcess5"/>
    <dgm:cxn modelId="{D3631162-EE1C-49EA-ACBB-4B559A1EA085}" type="presOf" srcId="{9B4383A0-DF7D-4E19-A333-77B2A695D14F}" destId="{119EFE17-CD02-4141-ADAC-E35B1A65FA32}" srcOrd="1" destOrd="0" presId="urn:microsoft.com/office/officeart/2005/8/layout/vProcess5"/>
    <dgm:cxn modelId="{E3710EE2-B997-43D1-A26C-82F50FEC1053}" type="presOf" srcId="{9B4383A0-DF7D-4E19-A333-77B2A695D14F}" destId="{33EE1825-4780-4C98-A655-3BD336D9779B}" srcOrd="0" destOrd="0" presId="urn:microsoft.com/office/officeart/2005/8/layout/vProcess5"/>
    <dgm:cxn modelId="{8D935BDB-BC80-4445-A1B4-7A715B5D5963}" type="presOf" srcId="{766850B0-BA09-4D2E-BF92-708EDAFF3719}" destId="{7D36571D-CB46-45F0-893E-3F92B00D29AA}" srcOrd="0" destOrd="0" presId="urn:microsoft.com/office/officeart/2005/8/layout/vProcess5"/>
    <dgm:cxn modelId="{07F1BE39-7FB4-4B90-AEBA-B362E2B13029}" srcId="{786D8BB8-619C-4A71-8983-D03B53ECB232}" destId="{FE78F699-CCCD-4DC5-9500-C54516BF9AFF}" srcOrd="0" destOrd="0" parTransId="{191D07E5-4899-41C1-810C-2A634EF76D01}" sibTransId="{FC8750CC-1CBA-4B84-A3EE-C3E6DB1002A3}"/>
    <dgm:cxn modelId="{0A4FEC7C-5A03-49A5-8D9C-79E68DFEEE62}" type="presOf" srcId="{E03E2D71-1B01-4096-8CC9-40AB573ADB8F}" destId="{510CA804-5667-4D5D-9A0B-F914305EA4B1}" srcOrd="1" destOrd="0" presId="urn:microsoft.com/office/officeart/2005/8/layout/vProcess5"/>
    <dgm:cxn modelId="{BDD0AA89-376E-4E89-AAC9-551493700AA9}" type="presOf" srcId="{FC8750CC-1CBA-4B84-A3EE-C3E6DB1002A3}" destId="{387C3526-76DC-4FD1-BDFA-BE7165CBA5E4}" srcOrd="0" destOrd="0" presId="urn:microsoft.com/office/officeart/2005/8/layout/vProcess5"/>
    <dgm:cxn modelId="{3370E766-FBF1-4DF0-AC9C-80610F066A6A}" type="presOf" srcId="{AC6C8AA2-F327-44D1-98CB-BB91B4988980}" destId="{85C5AB01-AB52-4B69-9AC9-945C5B7A04EF}" srcOrd="0" destOrd="0" presId="urn:microsoft.com/office/officeart/2005/8/layout/vProcess5"/>
    <dgm:cxn modelId="{81940014-8740-4ED1-9371-42B53EDA6F10}" srcId="{786D8BB8-619C-4A71-8983-D03B53ECB232}" destId="{766850B0-BA09-4D2E-BF92-708EDAFF3719}" srcOrd="4" destOrd="0" parTransId="{CB2BF231-37DD-43BC-99EB-49D5F607535B}" sibTransId="{EB57318A-BCAF-41D5-B1B4-9406B4487FD0}"/>
    <dgm:cxn modelId="{C1363DCA-4CF5-41F0-8328-741F99187EA5}" type="presOf" srcId="{786D8BB8-619C-4A71-8983-D03B53ECB232}" destId="{A458B409-7913-42A8-AC12-8809DF9D79FB}" srcOrd="0" destOrd="0" presId="urn:microsoft.com/office/officeart/2005/8/layout/vProcess5"/>
    <dgm:cxn modelId="{1D2887D3-F4DA-4DF2-970F-F598A84A09A1}" type="presOf" srcId="{766850B0-BA09-4D2E-BF92-708EDAFF3719}" destId="{4977CE98-ECFB-4089-9EC4-23575EB87221}" srcOrd="1" destOrd="0" presId="urn:microsoft.com/office/officeart/2005/8/layout/vProcess5"/>
    <dgm:cxn modelId="{14D5A568-47C8-4FDA-B433-620EB516F88C}" type="presOf" srcId="{FE78F699-CCCD-4DC5-9500-C54516BF9AFF}" destId="{E67050D1-CF50-4A3E-86C3-E06B24061DD9}" srcOrd="0" destOrd="0" presId="urn:microsoft.com/office/officeart/2005/8/layout/vProcess5"/>
    <dgm:cxn modelId="{B4C65444-0268-4AD3-9CDC-CCD2AA6D1100}" type="presOf" srcId="{FE78F699-CCCD-4DC5-9500-C54516BF9AFF}" destId="{5B9629E5-DE10-4F03-B14C-43BA2F7B2183}" srcOrd="1" destOrd="0" presId="urn:microsoft.com/office/officeart/2005/8/layout/vProcess5"/>
    <dgm:cxn modelId="{A7145CF1-1151-4CC5-931B-D172C6E8D680}" srcId="{786D8BB8-619C-4A71-8983-D03B53ECB232}" destId="{83D0A9C3-AA33-4659-BF05-4D698F618260}" srcOrd="1" destOrd="0" parTransId="{3F1522CB-35E0-469C-9098-2AD8D1C00497}" sibTransId="{07EBD0CC-E613-480D-89EF-92FC1106134D}"/>
    <dgm:cxn modelId="{B93C2FB4-D724-4950-924B-379BD2B16EB6}" type="presOf" srcId="{83D0A9C3-AA33-4659-BF05-4D698F618260}" destId="{8445A2C2-045A-4A80-9E6D-E71C5A60A301}" srcOrd="1" destOrd="0" presId="urn:microsoft.com/office/officeart/2005/8/layout/vProcess5"/>
    <dgm:cxn modelId="{6EB1B3C5-C433-4DBE-8E47-C6E380B68D1F}" type="presParOf" srcId="{A458B409-7913-42A8-AC12-8809DF9D79FB}" destId="{8ABE882F-D3BD-42C1-A8C9-D0684606B7A6}" srcOrd="0" destOrd="0" presId="urn:microsoft.com/office/officeart/2005/8/layout/vProcess5"/>
    <dgm:cxn modelId="{DF418B01-567A-4CA4-B1F0-904273A73405}" type="presParOf" srcId="{A458B409-7913-42A8-AC12-8809DF9D79FB}" destId="{E67050D1-CF50-4A3E-86C3-E06B24061DD9}" srcOrd="1" destOrd="0" presId="urn:microsoft.com/office/officeart/2005/8/layout/vProcess5"/>
    <dgm:cxn modelId="{64C0F5F2-03FA-4123-9EA5-C059D5BBBD57}" type="presParOf" srcId="{A458B409-7913-42A8-AC12-8809DF9D79FB}" destId="{33033676-766D-4489-A692-1F39396128C2}" srcOrd="2" destOrd="0" presId="urn:microsoft.com/office/officeart/2005/8/layout/vProcess5"/>
    <dgm:cxn modelId="{2E14B99E-B754-4AB6-A903-FF9F2F4B7924}" type="presParOf" srcId="{A458B409-7913-42A8-AC12-8809DF9D79FB}" destId="{33EE1825-4780-4C98-A655-3BD336D9779B}" srcOrd="3" destOrd="0" presId="urn:microsoft.com/office/officeart/2005/8/layout/vProcess5"/>
    <dgm:cxn modelId="{5D4F3F08-9221-4D04-87A6-A447FAB51159}" type="presParOf" srcId="{A458B409-7913-42A8-AC12-8809DF9D79FB}" destId="{5E985E5B-18AD-43C6-8094-706A7F10B7D6}" srcOrd="4" destOrd="0" presId="urn:microsoft.com/office/officeart/2005/8/layout/vProcess5"/>
    <dgm:cxn modelId="{817C3F14-781D-4256-9D9A-082E87130049}" type="presParOf" srcId="{A458B409-7913-42A8-AC12-8809DF9D79FB}" destId="{7D36571D-CB46-45F0-893E-3F92B00D29AA}" srcOrd="5" destOrd="0" presId="urn:microsoft.com/office/officeart/2005/8/layout/vProcess5"/>
    <dgm:cxn modelId="{2AE6BFE6-DCF1-401C-892A-6CFD6D97A872}" type="presParOf" srcId="{A458B409-7913-42A8-AC12-8809DF9D79FB}" destId="{387C3526-76DC-4FD1-BDFA-BE7165CBA5E4}" srcOrd="6" destOrd="0" presId="urn:microsoft.com/office/officeart/2005/8/layout/vProcess5"/>
    <dgm:cxn modelId="{E0A5219F-023E-4E41-8786-B40D152807D3}" type="presParOf" srcId="{A458B409-7913-42A8-AC12-8809DF9D79FB}" destId="{4D53232F-F7DB-4A9A-BEAC-7143F4A5468D}" srcOrd="7" destOrd="0" presId="urn:microsoft.com/office/officeart/2005/8/layout/vProcess5"/>
    <dgm:cxn modelId="{6A68E2CD-4990-4710-A450-8E09995E8213}" type="presParOf" srcId="{A458B409-7913-42A8-AC12-8809DF9D79FB}" destId="{F1A8B593-30DF-4227-8015-A5265843FECB}" srcOrd="8" destOrd="0" presId="urn:microsoft.com/office/officeart/2005/8/layout/vProcess5"/>
    <dgm:cxn modelId="{6826A6CD-9A92-45FB-93D3-1494807705F0}" type="presParOf" srcId="{A458B409-7913-42A8-AC12-8809DF9D79FB}" destId="{85C5AB01-AB52-4B69-9AC9-945C5B7A04EF}" srcOrd="9" destOrd="0" presId="urn:microsoft.com/office/officeart/2005/8/layout/vProcess5"/>
    <dgm:cxn modelId="{1212E6B6-97EF-4759-8E9E-A5746653A6D8}" type="presParOf" srcId="{A458B409-7913-42A8-AC12-8809DF9D79FB}" destId="{5B9629E5-DE10-4F03-B14C-43BA2F7B2183}" srcOrd="10" destOrd="0" presId="urn:microsoft.com/office/officeart/2005/8/layout/vProcess5"/>
    <dgm:cxn modelId="{16B9E7BC-C6DB-4152-8A86-0F2C815398B3}" type="presParOf" srcId="{A458B409-7913-42A8-AC12-8809DF9D79FB}" destId="{8445A2C2-045A-4A80-9E6D-E71C5A60A301}" srcOrd="11" destOrd="0" presId="urn:microsoft.com/office/officeart/2005/8/layout/vProcess5"/>
    <dgm:cxn modelId="{9F66616E-723F-4236-9E70-D49DCDE0BF9F}" type="presParOf" srcId="{A458B409-7913-42A8-AC12-8809DF9D79FB}" destId="{119EFE17-CD02-4141-ADAC-E35B1A65FA32}" srcOrd="12" destOrd="0" presId="urn:microsoft.com/office/officeart/2005/8/layout/vProcess5"/>
    <dgm:cxn modelId="{707BC34D-958C-4018-884D-EEC5B3ED3508}" type="presParOf" srcId="{A458B409-7913-42A8-AC12-8809DF9D79FB}" destId="{510CA804-5667-4D5D-9A0B-F914305EA4B1}" srcOrd="13" destOrd="0" presId="urn:microsoft.com/office/officeart/2005/8/layout/vProcess5"/>
    <dgm:cxn modelId="{37B42258-38DC-4766-B936-0A1A34CEDC6C}" type="presParOf" srcId="{A458B409-7913-42A8-AC12-8809DF9D79FB}" destId="{4977CE98-ECFB-4089-9EC4-23575EB8722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4EA905-C43E-497A-A011-00909A54D8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990FE61-2DD7-41EB-8D84-AB7E70A805BB}">
      <dgm:prSet/>
      <dgm:spPr/>
      <dgm:t>
        <a:bodyPr/>
        <a:lstStyle/>
        <a:p>
          <a:r>
            <a:rPr lang="en-GB"/>
            <a:t>•  This experiment shows how machine learning can predict patient outcomes using healthcare data.</a:t>
          </a:r>
          <a:endParaRPr lang="en-US"/>
        </a:p>
      </dgm:t>
    </dgm:pt>
    <dgm:pt modelId="{1B5F1023-AED3-4CF0-B5AA-A6E62E898980}" type="parTrans" cxnId="{6B3490D1-743D-4A76-BD42-4BC774C4E3C1}">
      <dgm:prSet/>
      <dgm:spPr/>
      <dgm:t>
        <a:bodyPr/>
        <a:lstStyle/>
        <a:p>
          <a:endParaRPr lang="en-US"/>
        </a:p>
      </dgm:t>
    </dgm:pt>
    <dgm:pt modelId="{FDD1B760-7951-4902-A7A0-53C5DB4A1705}" type="sibTrans" cxnId="{6B3490D1-743D-4A76-BD42-4BC774C4E3C1}">
      <dgm:prSet/>
      <dgm:spPr/>
      <dgm:t>
        <a:bodyPr/>
        <a:lstStyle/>
        <a:p>
          <a:endParaRPr lang="en-US"/>
        </a:p>
      </dgm:t>
    </dgm:pt>
    <dgm:pt modelId="{1F44C001-D53E-4AA5-9C75-B7B15883CFC7}">
      <dgm:prSet/>
      <dgm:spPr/>
      <dgm:t>
        <a:bodyPr/>
        <a:lstStyle/>
        <a:p>
          <a:r>
            <a:rPr lang="en-GB"/>
            <a:t>•  By comparing models, we discovered the most successful forecasting method and important influential features.</a:t>
          </a:r>
          <a:endParaRPr lang="en-US"/>
        </a:p>
      </dgm:t>
    </dgm:pt>
    <dgm:pt modelId="{B036EAE9-B213-4F77-A043-88EBEFE86B1A}" type="parTrans" cxnId="{9261B1B4-E1BF-4821-9EBD-C59358ECAF96}">
      <dgm:prSet/>
      <dgm:spPr/>
      <dgm:t>
        <a:bodyPr/>
        <a:lstStyle/>
        <a:p>
          <a:endParaRPr lang="en-US"/>
        </a:p>
      </dgm:t>
    </dgm:pt>
    <dgm:pt modelId="{E3ED3895-6F2D-405F-BB0B-92AD8132102F}" type="sibTrans" cxnId="{9261B1B4-E1BF-4821-9EBD-C59358ECAF96}">
      <dgm:prSet/>
      <dgm:spPr/>
      <dgm:t>
        <a:bodyPr/>
        <a:lstStyle/>
        <a:p>
          <a:endParaRPr lang="en-US"/>
        </a:p>
      </dgm:t>
    </dgm:pt>
    <dgm:pt modelId="{E1BDF8EA-3413-4591-A264-A5CD145DF421}">
      <dgm:prSet/>
      <dgm:spPr/>
      <dgm:t>
        <a:bodyPr/>
        <a:lstStyle/>
        <a:p>
          <a:r>
            <a:rPr lang="en-GB"/>
            <a:t>•  Our findings emphasize the necessity of ethical data management, GDPR compliance, and reproducibility.</a:t>
          </a:r>
          <a:endParaRPr lang="en-US"/>
        </a:p>
      </dgm:t>
    </dgm:pt>
    <dgm:pt modelId="{6D36AB10-AF27-4743-84ED-CF8493152CDB}" type="parTrans" cxnId="{073087B3-EA2A-435D-96F5-D1AE0B651EA9}">
      <dgm:prSet/>
      <dgm:spPr/>
      <dgm:t>
        <a:bodyPr/>
        <a:lstStyle/>
        <a:p>
          <a:endParaRPr lang="en-US"/>
        </a:p>
      </dgm:t>
    </dgm:pt>
    <dgm:pt modelId="{E2ACB3C7-E976-4043-AC1D-92F64E477F05}" type="sibTrans" cxnId="{073087B3-EA2A-435D-96F5-D1AE0B651EA9}">
      <dgm:prSet/>
      <dgm:spPr/>
      <dgm:t>
        <a:bodyPr/>
        <a:lstStyle/>
        <a:p>
          <a:endParaRPr lang="en-US"/>
        </a:p>
      </dgm:t>
    </dgm:pt>
    <dgm:pt modelId="{7810DE41-8DA5-48D6-8F1B-4E1EFD716044}" type="pres">
      <dgm:prSet presAssocID="{304EA905-C43E-497A-A011-00909A54D87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3E37521-D148-45DD-BEDB-AE0A42C54DE7}" type="pres">
      <dgm:prSet presAssocID="{2990FE61-2DD7-41EB-8D84-AB7E70A805BB}" presName="compNode" presStyleCnt="0"/>
      <dgm:spPr/>
    </dgm:pt>
    <dgm:pt modelId="{5A4907E4-8681-4442-B530-66A3724ACEC8}" type="pres">
      <dgm:prSet presAssocID="{2990FE61-2DD7-41EB-8D84-AB7E70A805BB}" presName="bgRect" presStyleLbl="bgShp" presStyleIdx="0" presStyleCnt="3"/>
      <dgm:spPr/>
    </dgm:pt>
    <dgm:pt modelId="{7E298876-491C-498C-95B8-9D8793B51776}" type="pres">
      <dgm:prSet presAssocID="{2990FE61-2DD7-41EB-8D84-AB7E70A805BB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BEC4536-9C96-44EB-8B9A-F967968C3B55}" type="pres">
      <dgm:prSet presAssocID="{2990FE61-2DD7-41EB-8D84-AB7E70A805BB}" presName="spaceRect" presStyleCnt="0"/>
      <dgm:spPr/>
    </dgm:pt>
    <dgm:pt modelId="{02E898E2-2AE4-4460-9A4E-FB2A3D1263BC}" type="pres">
      <dgm:prSet presAssocID="{2990FE61-2DD7-41EB-8D84-AB7E70A805BB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1D8BD6DC-AEE5-4088-9C5C-EE17574F5448}" type="pres">
      <dgm:prSet presAssocID="{FDD1B760-7951-4902-A7A0-53C5DB4A1705}" presName="sibTrans" presStyleCnt="0"/>
      <dgm:spPr/>
    </dgm:pt>
    <dgm:pt modelId="{2FDE821A-0E55-43C8-9B1C-09319F437ED0}" type="pres">
      <dgm:prSet presAssocID="{1F44C001-D53E-4AA5-9C75-B7B15883CFC7}" presName="compNode" presStyleCnt="0"/>
      <dgm:spPr/>
    </dgm:pt>
    <dgm:pt modelId="{86E5C61E-6E85-4B58-A9A9-6B86163DC0E7}" type="pres">
      <dgm:prSet presAssocID="{1F44C001-D53E-4AA5-9C75-B7B15883CFC7}" presName="bgRect" presStyleLbl="bgShp" presStyleIdx="1" presStyleCnt="3"/>
      <dgm:spPr/>
    </dgm:pt>
    <dgm:pt modelId="{6E5DE64E-60DD-4B05-BC48-4F294FF4831E}" type="pres">
      <dgm:prSet presAssocID="{1F44C001-D53E-4AA5-9C75-B7B15883CFC7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9B564F1-4FC1-45A4-BD2A-A493215F9655}" type="pres">
      <dgm:prSet presAssocID="{1F44C001-D53E-4AA5-9C75-B7B15883CFC7}" presName="spaceRect" presStyleCnt="0"/>
      <dgm:spPr/>
    </dgm:pt>
    <dgm:pt modelId="{53174517-637A-4BB4-856C-D0814ADF1D46}" type="pres">
      <dgm:prSet presAssocID="{1F44C001-D53E-4AA5-9C75-B7B15883CFC7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5BA44E55-6C33-4228-B6D7-6D00AE55CCB9}" type="pres">
      <dgm:prSet presAssocID="{E3ED3895-6F2D-405F-BB0B-92AD8132102F}" presName="sibTrans" presStyleCnt="0"/>
      <dgm:spPr/>
    </dgm:pt>
    <dgm:pt modelId="{16D1288C-5FA0-45F3-BD3D-142CAB07E3E7}" type="pres">
      <dgm:prSet presAssocID="{E1BDF8EA-3413-4591-A264-A5CD145DF421}" presName="compNode" presStyleCnt="0"/>
      <dgm:spPr/>
    </dgm:pt>
    <dgm:pt modelId="{D61326A1-7EC9-467E-9867-3B242747260E}" type="pres">
      <dgm:prSet presAssocID="{E1BDF8EA-3413-4591-A264-A5CD145DF421}" presName="bgRect" presStyleLbl="bgShp" presStyleIdx="2" presStyleCnt="3"/>
      <dgm:spPr/>
    </dgm:pt>
    <dgm:pt modelId="{650C7957-582A-4796-9B1A-5542DF91F405}" type="pres">
      <dgm:prSet presAssocID="{E1BDF8EA-3413-4591-A264-A5CD145DF421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E07F3DF-5425-4FE8-8E2B-BF7AE635060C}" type="pres">
      <dgm:prSet presAssocID="{E1BDF8EA-3413-4591-A264-A5CD145DF421}" presName="spaceRect" presStyleCnt="0"/>
      <dgm:spPr/>
    </dgm:pt>
    <dgm:pt modelId="{D335158C-9210-4143-B8D6-DE2FA9273C6A}" type="pres">
      <dgm:prSet presAssocID="{E1BDF8EA-3413-4591-A264-A5CD145DF421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073087B3-EA2A-435D-96F5-D1AE0B651EA9}" srcId="{304EA905-C43E-497A-A011-00909A54D87E}" destId="{E1BDF8EA-3413-4591-A264-A5CD145DF421}" srcOrd="2" destOrd="0" parTransId="{6D36AB10-AF27-4743-84ED-CF8493152CDB}" sibTransId="{E2ACB3C7-E976-4043-AC1D-92F64E477F05}"/>
    <dgm:cxn modelId="{A189EA5C-8622-44BE-802C-86D2F2DDC5FB}" type="presOf" srcId="{304EA905-C43E-497A-A011-00909A54D87E}" destId="{7810DE41-8DA5-48D6-8F1B-4E1EFD716044}" srcOrd="0" destOrd="0" presId="urn:microsoft.com/office/officeart/2018/2/layout/IconVerticalSolidList"/>
    <dgm:cxn modelId="{6B3490D1-743D-4A76-BD42-4BC774C4E3C1}" srcId="{304EA905-C43E-497A-A011-00909A54D87E}" destId="{2990FE61-2DD7-41EB-8D84-AB7E70A805BB}" srcOrd="0" destOrd="0" parTransId="{1B5F1023-AED3-4CF0-B5AA-A6E62E898980}" sibTransId="{FDD1B760-7951-4902-A7A0-53C5DB4A1705}"/>
    <dgm:cxn modelId="{0625B1E6-5667-4732-98EA-2426D6DC14B9}" type="presOf" srcId="{2990FE61-2DD7-41EB-8D84-AB7E70A805BB}" destId="{02E898E2-2AE4-4460-9A4E-FB2A3D1263BC}" srcOrd="0" destOrd="0" presId="urn:microsoft.com/office/officeart/2018/2/layout/IconVerticalSolidList"/>
    <dgm:cxn modelId="{43822AFA-B57F-425C-8275-219D22F258E3}" type="presOf" srcId="{E1BDF8EA-3413-4591-A264-A5CD145DF421}" destId="{D335158C-9210-4143-B8D6-DE2FA9273C6A}" srcOrd="0" destOrd="0" presId="urn:microsoft.com/office/officeart/2018/2/layout/IconVerticalSolidList"/>
    <dgm:cxn modelId="{BA753AFE-E5D5-41D8-B448-152F4DB7EE52}" type="presOf" srcId="{1F44C001-D53E-4AA5-9C75-B7B15883CFC7}" destId="{53174517-637A-4BB4-856C-D0814ADF1D46}" srcOrd="0" destOrd="0" presId="urn:microsoft.com/office/officeart/2018/2/layout/IconVerticalSolidList"/>
    <dgm:cxn modelId="{9261B1B4-E1BF-4821-9EBD-C59358ECAF96}" srcId="{304EA905-C43E-497A-A011-00909A54D87E}" destId="{1F44C001-D53E-4AA5-9C75-B7B15883CFC7}" srcOrd="1" destOrd="0" parTransId="{B036EAE9-B213-4F77-A043-88EBEFE86B1A}" sibTransId="{E3ED3895-6F2D-405F-BB0B-92AD8132102F}"/>
    <dgm:cxn modelId="{2A8C392F-61A3-40C3-BBA9-1B3462DC1AF3}" type="presParOf" srcId="{7810DE41-8DA5-48D6-8F1B-4E1EFD716044}" destId="{33E37521-D148-45DD-BEDB-AE0A42C54DE7}" srcOrd="0" destOrd="0" presId="urn:microsoft.com/office/officeart/2018/2/layout/IconVerticalSolidList"/>
    <dgm:cxn modelId="{FE696EEB-A07A-428A-A654-0DF8B93482B4}" type="presParOf" srcId="{33E37521-D148-45DD-BEDB-AE0A42C54DE7}" destId="{5A4907E4-8681-4442-B530-66A3724ACEC8}" srcOrd="0" destOrd="0" presId="urn:microsoft.com/office/officeart/2018/2/layout/IconVerticalSolidList"/>
    <dgm:cxn modelId="{7CFD5BE2-A1A9-41F3-936F-C057F8E17818}" type="presParOf" srcId="{33E37521-D148-45DD-BEDB-AE0A42C54DE7}" destId="{7E298876-491C-498C-95B8-9D8793B51776}" srcOrd="1" destOrd="0" presId="urn:microsoft.com/office/officeart/2018/2/layout/IconVerticalSolidList"/>
    <dgm:cxn modelId="{56FB508C-FABF-4EED-A9BD-4A227652F95C}" type="presParOf" srcId="{33E37521-D148-45DD-BEDB-AE0A42C54DE7}" destId="{BBEC4536-9C96-44EB-8B9A-F967968C3B55}" srcOrd="2" destOrd="0" presId="urn:microsoft.com/office/officeart/2018/2/layout/IconVerticalSolidList"/>
    <dgm:cxn modelId="{F17532B5-94C7-4461-93D5-97DB6D6F6DD6}" type="presParOf" srcId="{33E37521-D148-45DD-BEDB-AE0A42C54DE7}" destId="{02E898E2-2AE4-4460-9A4E-FB2A3D1263BC}" srcOrd="3" destOrd="0" presId="urn:microsoft.com/office/officeart/2018/2/layout/IconVerticalSolidList"/>
    <dgm:cxn modelId="{32862C43-0E98-4931-9EB6-0360A078FACE}" type="presParOf" srcId="{7810DE41-8DA5-48D6-8F1B-4E1EFD716044}" destId="{1D8BD6DC-AEE5-4088-9C5C-EE17574F5448}" srcOrd="1" destOrd="0" presId="urn:microsoft.com/office/officeart/2018/2/layout/IconVerticalSolidList"/>
    <dgm:cxn modelId="{44F0932D-39C5-40CC-B8D4-D637FFB8AD5E}" type="presParOf" srcId="{7810DE41-8DA5-48D6-8F1B-4E1EFD716044}" destId="{2FDE821A-0E55-43C8-9B1C-09319F437ED0}" srcOrd="2" destOrd="0" presId="urn:microsoft.com/office/officeart/2018/2/layout/IconVerticalSolidList"/>
    <dgm:cxn modelId="{C956F107-DB7C-4292-91B1-9F881BF4E992}" type="presParOf" srcId="{2FDE821A-0E55-43C8-9B1C-09319F437ED0}" destId="{86E5C61E-6E85-4B58-A9A9-6B86163DC0E7}" srcOrd="0" destOrd="0" presId="urn:microsoft.com/office/officeart/2018/2/layout/IconVerticalSolidList"/>
    <dgm:cxn modelId="{89B41CE4-E766-479E-9194-E4132ED06AF6}" type="presParOf" srcId="{2FDE821A-0E55-43C8-9B1C-09319F437ED0}" destId="{6E5DE64E-60DD-4B05-BC48-4F294FF4831E}" srcOrd="1" destOrd="0" presId="urn:microsoft.com/office/officeart/2018/2/layout/IconVerticalSolidList"/>
    <dgm:cxn modelId="{65D6B336-9872-45CF-917A-F6ECDA181EA2}" type="presParOf" srcId="{2FDE821A-0E55-43C8-9B1C-09319F437ED0}" destId="{79B564F1-4FC1-45A4-BD2A-A493215F9655}" srcOrd="2" destOrd="0" presId="urn:microsoft.com/office/officeart/2018/2/layout/IconVerticalSolidList"/>
    <dgm:cxn modelId="{F13204F4-6D91-4FC9-AB3F-A849BCCE13D3}" type="presParOf" srcId="{2FDE821A-0E55-43C8-9B1C-09319F437ED0}" destId="{53174517-637A-4BB4-856C-D0814ADF1D46}" srcOrd="3" destOrd="0" presId="urn:microsoft.com/office/officeart/2018/2/layout/IconVerticalSolidList"/>
    <dgm:cxn modelId="{AFDA90F7-9DCC-42D4-8DFA-C4A7272B533E}" type="presParOf" srcId="{7810DE41-8DA5-48D6-8F1B-4E1EFD716044}" destId="{5BA44E55-6C33-4228-B6D7-6D00AE55CCB9}" srcOrd="3" destOrd="0" presId="urn:microsoft.com/office/officeart/2018/2/layout/IconVerticalSolidList"/>
    <dgm:cxn modelId="{1A7203F6-260D-4429-9C33-3C2177594DD7}" type="presParOf" srcId="{7810DE41-8DA5-48D6-8F1B-4E1EFD716044}" destId="{16D1288C-5FA0-45F3-BD3D-142CAB07E3E7}" srcOrd="4" destOrd="0" presId="urn:microsoft.com/office/officeart/2018/2/layout/IconVerticalSolidList"/>
    <dgm:cxn modelId="{C738BB5C-78BA-494A-926F-0809204BFDE8}" type="presParOf" srcId="{16D1288C-5FA0-45F3-BD3D-142CAB07E3E7}" destId="{D61326A1-7EC9-467E-9867-3B242747260E}" srcOrd="0" destOrd="0" presId="urn:microsoft.com/office/officeart/2018/2/layout/IconVerticalSolidList"/>
    <dgm:cxn modelId="{8A7A6E5A-7746-4F6C-B071-85A13E97E0FE}" type="presParOf" srcId="{16D1288C-5FA0-45F3-BD3D-142CAB07E3E7}" destId="{650C7957-582A-4796-9B1A-5542DF91F405}" srcOrd="1" destOrd="0" presId="urn:microsoft.com/office/officeart/2018/2/layout/IconVerticalSolidList"/>
    <dgm:cxn modelId="{9F406ACA-587D-433F-A1A5-8AD97A10E0C7}" type="presParOf" srcId="{16D1288C-5FA0-45F3-BD3D-142CAB07E3E7}" destId="{CE07F3DF-5425-4FE8-8E2B-BF7AE635060C}" srcOrd="2" destOrd="0" presId="urn:microsoft.com/office/officeart/2018/2/layout/IconVerticalSolidList"/>
    <dgm:cxn modelId="{1CFB63EF-3A90-4536-AA7D-6F4E2B6D2630}" type="presParOf" srcId="{16D1288C-5FA0-45F3-BD3D-142CAB07E3E7}" destId="{D335158C-9210-4143-B8D6-DE2FA9273C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F9F1D-281D-4958-95B1-F5B7B51D7F65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9ADB7-7D41-4E80-8638-80FC5AF15E84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AEA4F-6CE8-4913-8C22-D9340CD16213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500" kern="1200"/>
            <a:t>•Healthcare data analysis improves decision-making and patient outcomes.</a:t>
          </a:r>
          <a:endParaRPr lang="en-US" sz="1500" kern="1200"/>
        </a:p>
      </dsp:txBody>
      <dsp:txXfrm>
        <a:off x="93445" y="3018902"/>
        <a:ext cx="3206250" cy="720000"/>
      </dsp:txXfrm>
    </dsp:sp>
    <dsp:sp modelId="{18236FAC-3AD9-4441-B86B-58A28CAF0ED7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1AEEA-94EE-409A-B80A-5BE38E13E77C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A8DFC-C556-4192-88F9-8EA260A5F87D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500" kern="1200"/>
            <a:t>•Machine learning provides predictive prediction of patient outcomes.</a:t>
          </a:r>
          <a:endParaRPr lang="en-US" sz="1500" kern="1200"/>
        </a:p>
      </dsp:txBody>
      <dsp:txXfrm>
        <a:off x="3860789" y="3018902"/>
        <a:ext cx="3206250" cy="720000"/>
      </dsp:txXfrm>
    </dsp:sp>
    <dsp:sp modelId="{F0205767-C54B-46CB-B2FC-2CD865739C55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E227A-8033-440B-8728-24D1BED9F8A8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BB269-7B9A-4C94-8C3E-3279A6FBD17D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GB" sz="1500" kern="1200"/>
            <a:t>•This project develops and tests predictive models for healthcare analytics.</a:t>
          </a:r>
          <a:endParaRPr lang="en-US" sz="1500" kern="1200"/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CCC1F-937A-467C-A76D-1C4D92C1EFA5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/>
            <a:t>·  </a:t>
          </a:r>
          <a:r>
            <a:rPr lang="en-GB" sz="2600" b="1" kern="1200"/>
            <a:t>Dataset Source:</a:t>
          </a:r>
          <a:r>
            <a:rPr lang="en-GB" sz="2600" kern="1200"/>
            <a:t> Kaggle (Heart Disease UCI Dataset)</a:t>
          </a:r>
          <a:endParaRPr lang="en-US" sz="2600" kern="1200"/>
        </a:p>
      </dsp:txBody>
      <dsp:txXfrm>
        <a:off x="0" y="39687"/>
        <a:ext cx="3286125" cy="1971675"/>
      </dsp:txXfrm>
    </dsp:sp>
    <dsp:sp modelId="{66E0889E-AD80-4866-A283-6D8FD5A4836B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 dirty="0"/>
            <a:t>·  </a:t>
          </a:r>
          <a:r>
            <a:rPr lang="en-GB" sz="2600" b="1" kern="1200" dirty="0"/>
            <a:t>Format:</a:t>
          </a:r>
          <a:r>
            <a:rPr lang="en-GB" sz="2600" kern="1200" dirty="0"/>
            <a:t> CSV file ( 1000 samples)</a:t>
          </a:r>
          <a:endParaRPr lang="en-US" sz="2600" kern="1200" dirty="0"/>
        </a:p>
      </dsp:txBody>
      <dsp:txXfrm>
        <a:off x="3614737" y="39687"/>
        <a:ext cx="3286125" cy="1971675"/>
      </dsp:txXfrm>
    </dsp:sp>
    <dsp:sp modelId="{7317906F-8266-4BE3-87DD-3EB33D97EDA7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/>
            <a:t>·  </a:t>
          </a:r>
          <a:r>
            <a:rPr lang="en-GB" sz="2600" b="1" kern="1200"/>
            <a:t>Features:</a:t>
          </a:r>
          <a:r>
            <a:rPr lang="en-GB" sz="2600" kern="1200"/>
            <a:t> Age, gender, cholesterol, resting blood pressure, ECG results, etc.</a:t>
          </a:r>
          <a:endParaRPr lang="en-US" sz="2600" kern="1200"/>
        </a:p>
      </dsp:txBody>
      <dsp:txXfrm>
        <a:off x="7229475" y="39687"/>
        <a:ext cx="3286125" cy="1971675"/>
      </dsp:txXfrm>
    </dsp:sp>
    <dsp:sp modelId="{F19C1640-0EFF-4451-83F3-699EBC07871A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/>
            <a:t>·  </a:t>
          </a:r>
          <a:r>
            <a:rPr lang="en-GB" sz="2600" b="1" kern="1200"/>
            <a:t>Handling Missing Data:</a:t>
          </a:r>
          <a:r>
            <a:rPr lang="en-GB" sz="2600" kern="1200"/>
            <a:t> Imputation techniques.</a:t>
          </a:r>
          <a:endParaRPr lang="en-US" sz="2600" kern="1200"/>
        </a:p>
      </dsp:txBody>
      <dsp:txXfrm>
        <a:off x="1807368" y="2339975"/>
        <a:ext cx="3286125" cy="1971675"/>
      </dsp:txXfrm>
    </dsp:sp>
    <dsp:sp modelId="{48A59A4F-A4D6-4558-8C3E-11351DF9CA83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600" kern="1200"/>
            <a:t>·  </a:t>
          </a:r>
          <a:r>
            <a:rPr lang="en-GB" sz="2600" b="1" kern="1200"/>
            <a:t>Ethical Considerations:</a:t>
          </a:r>
          <a:r>
            <a:rPr lang="en-GB" sz="2600" kern="1200"/>
            <a:t> GDPR compliance.</a:t>
          </a:r>
          <a:endParaRPr lang="en-US" sz="2600" kern="1200"/>
        </a:p>
      </dsp:txBody>
      <dsp:txXfrm>
        <a:off x="5422106" y="2339975"/>
        <a:ext cx="3286125" cy="1971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050D1-CF50-4A3E-86C3-E06B24061DD9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/>
            <a:t>  </a:t>
          </a:r>
          <a:r>
            <a:rPr lang="en-GB" sz="2100" b="1" kern="1200" dirty="0"/>
            <a:t>GitHub Link: </a:t>
          </a:r>
          <a:endParaRPr lang="en-US" sz="2100" kern="1200" dirty="0" err="1"/>
        </a:p>
      </dsp:txBody>
      <dsp:txXfrm>
        <a:off x="22940" y="22940"/>
        <a:ext cx="7160195" cy="737360"/>
      </dsp:txXfrm>
    </dsp:sp>
    <dsp:sp modelId="{33033676-766D-4489-A692-1F39396128C2}">
      <dsp:nvSpPr>
        <dsp:cNvPr id="0" name=""/>
        <dsp:cNvSpPr/>
      </dsp:nvSpPr>
      <dsp:spPr>
        <a:xfrm>
          <a:off x="737599" y="867700"/>
          <a:ext cx="8097012" cy="8817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kern="1200" dirty="0" smtClean="0">
              <a:hlinkClick xmlns:r="http://schemas.openxmlformats.org/officeDocument/2006/relationships" r:id="rId1"/>
            </a:rPr>
            <a:t>https://github.com/Somesh098/project-prediction-of-heart-disease.git</a:t>
          </a:r>
          <a:endParaRPr lang="en-IN" sz="2100" kern="1200" dirty="0"/>
        </a:p>
      </dsp:txBody>
      <dsp:txXfrm>
        <a:off x="763425" y="893526"/>
        <a:ext cx="6931606" cy="830112"/>
      </dsp:txXfrm>
    </dsp:sp>
    <dsp:sp modelId="{33EE1825-4780-4C98-A655-3BD336D9779B}">
      <dsp:nvSpPr>
        <dsp:cNvPr id="0" name=""/>
        <dsp:cNvSpPr/>
      </dsp:nvSpPr>
      <dsp:spPr>
        <a:xfrm>
          <a:off x="1209293" y="1858863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/>
            <a:t>  </a:t>
          </a:r>
          <a:r>
            <a:rPr lang="en-GB" sz="2100" b="1" kern="1200" dirty="0"/>
            <a:t>GitHub Repository:</a:t>
          </a:r>
          <a:r>
            <a:rPr lang="en-GB" sz="2100" kern="1200" dirty="0"/>
            <a:t> Weekly commits and updates.</a:t>
          </a:r>
          <a:endParaRPr lang="en-US" sz="2100" kern="1200" dirty="0"/>
        </a:p>
      </dsp:txBody>
      <dsp:txXfrm>
        <a:off x="1232233" y="1881803"/>
        <a:ext cx="6937378" cy="737360"/>
      </dsp:txXfrm>
    </dsp:sp>
    <dsp:sp modelId="{5E985E5B-18AD-43C6-8094-706A7F10B7D6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/>
            <a:t> </a:t>
          </a:r>
          <a:r>
            <a:rPr lang="en-GB" sz="2100" b="1" kern="1200" dirty="0"/>
            <a:t>Backup System:</a:t>
          </a:r>
          <a:r>
            <a:rPr lang="en-GB" sz="2100" kern="1200" dirty="0"/>
            <a:t> Secure storage on OneDrive.</a:t>
          </a:r>
          <a:endParaRPr lang="en-US" sz="2100" kern="1200" dirty="0"/>
        </a:p>
      </dsp:txBody>
      <dsp:txXfrm>
        <a:off x="1836880" y="2699012"/>
        <a:ext cx="6937378" cy="737360"/>
      </dsp:txXfrm>
    </dsp:sp>
    <dsp:sp modelId="{7D36571D-CB46-45F0-893E-3F92B00D29AA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/>
            <a:t>  </a:t>
          </a:r>
          <a:r>
            <a:rPr lang="en-GB" sz="2100" b="1" kern="1200" dirty="0"/>
            <a:t>Data Privacy Measures:</a:t>
          </a:r>
          <a:r>
            <a:rPr lang="en-GB" sz="2100" kern="1200" dirty="0"/>
            <a:t> Compliance with data regulations. </a:t>
          </a:r>
          <a:endParaRPr lang="en-US" sz="2100" kern="1200" dirty="0"/>
        </a:p>
      </dsp:txBody>
      <dsp:txXfrm>
        <a:off x="2441527" y="3591037"/>
        <a:ext cx="6937378" cy="737360"/>
      </dsp:txXfrm>
    </dsp:sp>
    <dsp:sp modelId="{387C3526-76DC-4FD1-BDFA-BE7165CBA5E4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7702454" y="572200"/>
        <a:ext cx="280008" cy="383102"/>
      </dsp:txXfrm>
    </dsp:sp>
    <dsp:sp modelId="{4D53232F-F7DB-4A9A-BEAC-7143F4A5468D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2400" kern="1200"/>
        </a:p>
      </dsp:txBody>
      <dsp:txXfrm>
        <a:off x="8307101" y="1464225"/>
        <a:ext cx="280008" cy="383102"/>
      </dsp:txXfrm>
    </dsp:sp>
    <dsp:sp modelId="{F1A8B593-30DF-4227-8015-A5265843FECB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8911748" y="2343195"/>
        <a:ext cx="280008" cy="383102"/>
      </dsp:txXfrm>
    </dsp:sp>
    <dsp:sp modelId="{85C5AB01-AB52-4B69-9AC9-945C5B7A04EF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/>
        </a:p>
      </dsp:txBody>
      <dsp:txXfrm>
        <a:off x="9516395" y="3243922"/>
        <a:ext cx="280008" cy="3831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907E4-8681-4442-B530-66A3724ACEC8}">
      <dsp:nvSpPr>
        <dsp:cNvPr id="0" name=""/>
        <dsp:cNvSpPr/>
      </dsp:nvSpPr>
      <dsp:spPr>
        <a:xfrm>
          <a:off x="0" y="651"/>
          <a:ext cx="6651253" cy="15249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98876-491C-498C-95B8-9D8793B51776}">
      <dsp:nvSpPr>
        <dsp:cNvPr id="0" name=""/>
        <dsp:cNvSpPr/>
      </dsp:nvSpPr>
      <dsp:spPr>
        <a:xfrm>
          <a:off x="461309" y="343774"/>
          <a:ext cx="838743" cy="83874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898E2-2AE4-4460-9A4E-FB2A3D1263BC}">
      <dsp:nvSpPr>
        <dsp:cNvPr id="0" name=""/>
        <dsp:cNvSpPr/>
      </dsp:nvSpPr>
      <dsp:spPr>
        <a:xfrm>
          <a:off x="1761361" y="651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/>
            <a:t>•  This experiment shows how machine learning can predict patient outcomes using healthcare data.</a:t>
          </a:r>
          <a:endParaRPr lang="en-US" sz="2200" kern="1200"/>
        </a:p>
      </dsp:txBody>
      <dsp:txXfrm>
        <a:off x="1761361" y="651"/>
        <a:ext cx="4889891" cy="1524988"/>
      </dsp:txXfrm>
    </dsp:sp>
    <dsp:sp modelId="{86E5C61E-6E85-4B58-A9A9-6B86163DC0E7}">
      <dsp:nvSpPr>
        <dsp:cNvPr id="0" name=""/>
        <dsp:cNvSpPr/>
      </dsp:nvSpPr>
      <dsp:spPr>
        <a:xfrm>
          <a:off x="0" y="1906887"/>
          <a:ext cx="6651253" cy="15249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5DE64E-60DD-4B05-BC48-4F294FF4831E}">
      <dsp:nvSpPr>
        <dsp:cNvPr id="0" name=""/>
        <dsp:cNvSpPr/>
      </dsp:nvSpPr>
      <dsp:spPr>
        <a:xfrm>
          <a:off x="461309" y="2250010"/>
          <a:ext cx="838743" cy="83874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74517-637A-4BB4-856C-D0814ADF1D46}">
      <dsp:nvSpPr>
        <dsp:cNvPr id="0" name=""/>
        <dsp:cNvSpPr/>
      </dsp:nvSpPr>
      <dsp:spPr>
        <a:xfrm>
          <a:off x="1761361" y="1906887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/>
            <a:t>•  By comparing models, we discovered the most successful forecasting method and important influential features.</a:t>
          </a:r>
          <a:endParaRPr lang="en-US" sz="2200" kern="1200"/>
        </a:p>
      </dsp:txBody>
      <dsp:txXfrm>
        <a:off x="1761361" y="1906887"/>
        <a:ext cx="4889891" cy="1524988"/>
      </dsp:txXfrm>
    </dsp:sp>
    <dsp:sp modelId="{D61326A1-7EC9-467E-9867-3B242747260E}">
      <dsp:nvSpPr>
        <dsp:cNvPr id="0" name=""/>
        <dsp:cNvSpPr/>
      </dsp:nvSpPr>
      <dsp:spPr>
        <a:xfrm>
          <a:off x="0" y="3813123"/>
          <a:ext cx="6651253" cy="15249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C7957-582A-4796-9B1A-5542DF91F405}">
      <dsp:nvSpPr>
        <dsp:cNvPr id="0" name=""/>
        <dsp:cNvSpPr/>
      </dsp:nvSpPr>
      <dsp:spPr>
        <a:xfrm>
          <a:off x="461309" y="4156246"/>
          <a:ext cx="838743" cy="838743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5158C-9210-4143-B8D6-DE2FA9273C6A}">
      <dsp:nvSpPr>
        <dsp:cNvPr id="0" name=""/>
        <dsp:cNvSpPr/>
      </dsp:nvSpPr>
      <dsp:spPr>
        <a:xfrm>
          <a:off x="1761361" y="3813123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/>
            <a:t>•  Our findings emphasize the necessity of ethical data management, GDPR compliance, and reproducibility.</a:t>
          </a:r>
          <a:endParaRPr lang="en-US" sz="2200" kern="1200"/>
        </a:p>
      </dsp:txBody>
      <dsp:txXfrm>
        <a:off x="1761361" y="3813123"/>
        <a:ext cx="4889891" cy="1524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=""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stamp/stamp.jsp?tp=&amp;arnumber=10696414&amp;isnumber=10695948" TargetMode="External"/><Relationship Id="rId2" Type="http://schemas.openxmlformats.org/officeDocument/2006/relationships/hyperlink" Target="https://ieeexplore.ieee.org/stamp/stamp.jsp?tp=&amp;arnumber=8781022&amp;isnumber=878057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stamp/stamp.jsp?tp=&amp;arnumber=10428617&amp;isnumber=10428128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hantanugarg274/heart-prediction-datas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="" xmlns:a16="http://schemas.microsoft.com/office/drawing/2014/main" id="{F12E7CC5-C78B-4EBD-9565-3FA00FAA6C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Heart Organ">
            <a:extLst>
              <a:ext uri="{FF2B5EF4-FFF2-40B4-BE49-F238E27FC236}">
                <a16:creationId xmlns="" xmlns:a16="http://schemas.microsoft.com/office/drawing/2014/main" id="{92D1DD22-3E52-D4F3-B2AB-FC4A43B59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7" name="Freeform: Shape 30">
            <a:extLst>
              <a:ext uri="{FF2B5EF4-FFF2-40B4-BE49-F238E27FC236}">
                <a16:creationId xmlns="" xmlns:a16="http://schemas.microsoft.com/office/drawing/2014/main" id="{3A4529A5-F675-429F-8044-01372BB134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en-GB" sz="3100">
                <a:solidFill>
                  <a:srgbClr val="FFFFFF"/>
                </a:solidFill>
                <a:latin typeface="Arial"/>
                <a:cs typeface="Arial"/>
              </a:rPr>
              <a:t>Title: Developing a Machine Learning Framework for Early Prediction of Heart Disease: A Comparative Study of Models and Feature Importance</a:t>
            </a:r>
            <a:br>
              <a:rPr lang="en-GB" sz="310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en-GB" sz="3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lang="en-US" sz="31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University of Hertfordshire</a:t>
            </a:r>
            <a:endParaRPr lang="en-US" dirty="0">
              <a:solidFill>
                <a:srgbClr val="FFFFFF"/>
              </a:solidFill>
            </a:endParaRPr>
          </a:p>
          <a:p>
            <a:pPr algn="l"/>
            <a:r>
              <a:rPr lang="en-GB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Name: </a:t>
            </a:r>
            <a:r>
              <a:rPr lang="en-GB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Somesh</a:t>
            </a:r>
            <a:r>
              <a:rPr lang="en-GB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GB" dirty="0" err="1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nakka</a:t>
            </a:r>
            <a:endParaRPr lang="en-GB" dirty="0">
              <a:solidFill>
                <a:srgbClr val="FFFFFF"/>
              </a:solidFill>
            </a:endParaRPr>
          </a:p>
          <a:p>
            <a:pPr algn="l"/>
            <a:r>
              <a:rPr lang="en-GB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ID</a:t>
            </a:r>
            <a:r>
              <a:rPr lang="en-GB" dirty="0" smtClean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: 23006089</a:t>
            </a:r>
            <a:endParaRPr lang="en-GB" dirty="0">
              <a:solidFill>
                <a:srgbClr val="FFFFFF"/>
              </a:solidFill>
            </a:endParaRPr>
          </a:p>
          <a:p>
            <a:pPr algn="l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8" name="sketch line">
            <a:extLst>
              <a:ext uri="{FF2B5EF4-FFF2-40B4-BE49-F238E27FC236}">
                <a16:creationId xmlns="" xmlns:a16="http://schemas.microsoft.com/office/drawing/2014/main" id="{63DAB858-5A0C-4AFF-AAC6-705EDF8DB7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="" xmlns:a16="http://schemas.microsoft.com/office/drawing/2014/main" id="{98DED6BC-9A3E-48D4-AD7C-A56D63F547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10">
            <a:extLst>
              <a:ext uri="{FF2B5EF4-FFF2-40B4-BE49-F238E27FC236}">
                <a16:creationId xmlns="" xmlns:a16="http://schemas.microsoft.com/office/drawing/2014/main" id="{6B6E033A-DB2E-49B8-B600-B38E0C2802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5235B5-C769-0A67-759D-B8EAD972B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GB" dirty="0">
                <a:latin typeface="Calibri Light"/>
                <a:ea typeface="Calibri Light"/>
                <a:cs typeface="Calibri Light"/>
              </a:rPr>
              <a:t>Conclusion</a:t>
            </a:r>
            <a:endParaRPr lang="en-US" dirty="0"/>
          </a:p>
        </p:txBody>
      </p:sp>
      <p:graphicFrame>
        <p:nvGraphicFramePr>
          <p:cNvPr id="44" name="Content Placeholder 2">
            <a:extLst>
              <a:ext uri="{FF2B5EF4-FFF2-40B4-BE49-F238E27FC236}">
                <a16:creationId xmlns="" xmlns:a16="http://schemas.microsoft.com/office/drawing/2014/main" id="{462AE830-8823-14A1-40EE-B64671036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40735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926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="" xmlns:a16="http://schemas.microsoft.com/office/drawing/2014/main" id="{F837543A-6020-4505-A233-C9DB4BF740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E239B8-3510-AEF7-09E7-B82F5770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GB">
                <a:latin typeface="Calibri Light"/>
                <a:ea typeface="Calibri Light"/>
                <a:cs typeface="Calibri Light"/>
              </a:rPr>
              <a:t>References</a:t>
            </a:r>
            <a:endParaRPr lang="en-US"/>
          </a:p>
        </p:txBody>
      </p:sp>
      <p:sp>
        <p:nvSpPr>
          <p:cNvPr id="27" name="Freeform: Shape 21">
            <a:extLst>
              <a:ext uri="{FF2B5EF4-FFF2-40B4-BE49-F238E27FC236}">
                <a16:creationId xmlns="" xmlns:a16="http://schemas.microsoft.com/office/drawing/2014/main" id="{35B16301-FB18-48BA-A6DD-C37CAF6F9A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B8522BAB-471E-7314-EC4B-8203AA68A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GB" sz="1300" dirty="0">
                <a:latin typeface="Arial"/>
                <a:cs typeface="Arial"/>
              </a:rPr>
              <a:t>M. R. Ahmed, S. M. Hasan Mahmud, M. A. Hossin, H. Jahan and S. R. Haider Noori, "A Cloud Based Four-Tier Architecture for Early Detection of Heart Disease with Machine Learning Algorithms," </a:t>
            </a:r>
            <a:r>
              <a:rPr lang="en-GB" sz="1300" i="1" dirty="0">
                <a:latin typeface="Arial"/>
                <a:cs typeface="Arial"/>
              </a:rPr>
              <a:t>2018 IEEE 4th International Conference on Computer and Communications (ICCC)</a:t>
            </a:r>
            <a:r>
              <a:rPr lang="en-GB" sz="1300" dirty="0">
                <a:latin typeface="Arial"/>
                <a:cs typeface="Arial"/>
              </a:rPr>
              <a:t>, Chengdu, China, 2018, pp. 1951-1955, </a:t>
            </a:r>
            <a:r>
              <a:rPr lang="en-GB" sz="1300" dirty="0" err="1">
                <a:latin typeface="Arial"/>
                <a:cs typeface="Arial"/>
              </a:rPr>
              <a:t>doi</a:t>
            </a:r>
            <a:r>
              <a:rPr lang="en-GB" sz="1300" dirty="0">
                <a:latin typeface="Arial"/>
                <a:cs typeface="Arial"/>
              </a:rPr>
              <a:t>: 10.1109/CompComm.2018.8781022. URL: </a:t>
            </a:r>
            <a:r>
              <a:rPr lang="en-GB" sz="1300" u="sng" dirty="0">
                <a:latin typeface="Arial"/>
                <a:cs typeface="Arial"/>
                <a:hlinkClick r:id="rId2"/>
              </a:rPr>
              <a:t>https://ieeexplore.ieee.org/stamp/stamp.jsp?tp=&amp;arnumber=8781022&amp;isnumber=8780575</a:t>
            </a:r>
            <a:endParaRPr lang="en-US" sz="1300"/>
          </a:p>
          <a:p>
            <a:pPr>
              <a:buNone/>
            </a:pPr>
            <a:r>
              <a:rPr lang="en-GB" sz="1300">
                <a:latin typeface="Calibri Light"/>
                <a:ea typeface="Calibri Light"/>
                <a:cs typeface="Calibri Light"/>
              </a:rPr>
              <a:t>2.      </a:t>
            </a:r>
            <a:r>
              <a:rPr lang="en-GB" sz="1300" dirty="0">
                <a:latin typeface="Arial"/>
                <a:cs typeface="Arial"/>
              </a:rPr>
              <a:t>V. M B, S. S. R, K. U and K. Y, "Exploratory Data Analysis of Heart Disease Prediction using Machine Learning Techniques-RS Algorithm," </a:t>
            </a:r>
            <a:r>
              <a:rPr lang="en-GB" sz="1300" i="1" dirty="0">
                <a:latin typeface="Arial"/>
                <a:cs typeface="Arial"/>
              </a:rPr>
              <a:t>2024 Second International Conference on Intelligent </a:t>
            </a:r>
            <a:r>
              <a:rPr lang="en-GB" sz="1300" i="1">
                <a:latin typeface="Arial"/>
                <a:cs typeface="Arial"/>
              </a:rPr>
              <a:t>Cyber Physical Systems and Internet of Things (</a:t>
            </a:r>
            <a:r>
              <a:rPr lang="en-GB" sz="1300" i="1" err="1">
                <a:latin typeface="Arial"/>
                <a:cs typeface="Arial"/>
              </a:rPr>
              <a:t>ICoICI</a:t>
            </a:r>
            <a:r>
              <a:rPr lang="en-GB" sz="1300" i="1" dirty="0">
                <a:latin typeface="Arial"/>
                <a:cs typeface="Arial"/>
              </a:rPr>
              <a:t>)</a:t>
            </a:r>
            <a:r>
              <a:rPr lang="en-GB" sz="1300" dirty="0">
                <a:latin typeface="Arial"/>
                <a:cs typeface="Arial"/>
              </a:rPr>
              <a:t>, Coimbatore, </a:t>
            </a:r>
            <a:r>
              <a:rPr lang="en-GB" sz="1300">
                <a:latin typeface="Arial"/>
                <a:cs typeface="Arial"/>
              </a:rPr>
              <a:t>India, 2024, pp. 209-216, </a:t>
            </a:r>
            <a:r>
              <a:rPr lang="en-GB" sz="1300" err="1">
                <a:latin typeface="Arial"/>
                <a:cs typeface="Arial"/>
              </a:rPr>
              <a:t>doi</a:t>
            </a:r>
            <a:r>
              <a:rPr lang="en-GB" sz="1300" dirty="0">
                <a:latin typeface="Arial"/>
                <a:cs typeface="Arial"/>
              </a:rPr>
              <a:t>: 10.1109/ICoICI62503.2024.10696414. URL: </a:t>
            </a:r>
            <a:r>
              <a:rPr lang="en-GB" sz="1300" u="sng" dirty="0">
                <a:latin typeface="Arial"/>
                <a:cs typeface="Arial"/>
                <a:hlinkClick r:id="rId3"/>
              </a:rPr>
              <a:t>https://ieeexplore.ieee.org/stamp/stamp.jsp?tp=&amp;arnumber=10696414&amp;isnumber=10695948</a:t>
            </a:r>
            <a:endParaRPr lang="en-GB" sz="1300" dirty="0"/>
          </a:p>
          <a:p>
            <a:pPr>
              <a:buNone/>
            </a:pPr>
            <a:r>
              <a:rPr lang="en-GB" sz="1300" dirty="0">
                <a:latin typeface="Arial"/>
                <a:cs typeface="Arial"/>
              </a:rPr>
              <a:t>3.    A. Lakshmi and R. Devi, "Heart Disease Prediction Using Enhanced Whale Optimization Algorithm Based Feature Selection With Machine Learning Techniques," </a:t>
            </a:r>
            <a:r>
              <a:rPr lang="en-GB" sz="1300" i="1" dirty="0">
                <a:latin typeface="Arial"/>
                <a:cs typeface="Arial"/>
              </a:rPr>
              <a:t>2023 12th International Conference on System </a:t>
            </a:r>
            <a:r>
              <a:rPr lang="en-GB" sz="1300" i="1" dirty="0" err="1">
                <a:latin typeface="Arial"/>
                <a:cs typeface="Arial"/>
              </a:rPr>
              <a:t>Modeling</a:t>
            </a:r>
            <a:r>
              <a:rPr lang="en-GB" sz="1300" i="1" dirty="0">
                <a:latin typeface="Arial"/>
                <a:cs typeface="Arial"/>
              </a:rPr>
              <a:t> &amp; Advancement in Research Trends (SMART)</a:t>
            </a:r>
            <a:r>
              <a:rPr lang="en-GB" sz="1300" dirty="0">
                <a:latin typeface="Arial"/>
                <a:cs typeface="Arial"/>
              </a:rPr>
              <a:t>, Moradabad, India, 2023, pp. 644-648, </a:t>
            </a:r>
            <a:r>
              <a:rPr lang="en-GB" sz="1300" dirty="0" err="1">
                <a:latin typeface="Arial"/>
                <a:cs typeface="Arial"/>
              </a:rPr>
              <a:t>doi</a:t>
            </a:r>
            <a:r>
              <a:rPr lang="en-GB" sz="1300" dirty="0">
                <a:latin typeface="Arial"/>
                <a:cs typeface="Arial"/>
              </a:rPr>
              <a:t>: 10.1109/SMART59791.2023.10428617. URL: </a:t>
            </a:r>
            <a:r>
              <a:rPr lang="en-GB" sz="1300" u="sng" dirty="0">
                <a:latin typeface="Arial"/>
                <a:cs typeface="Arial"/>
                <a:hlinkClick r:id="rId4"/>
              </a:rPr>
              <a:t>https://ieeexplore.ieee.org/stamp/stamp.jsp?tp=&amp;arnumber=10428617&amp;isnumber=10428128</a:t>
            </a:r>
            <a:endParaRPr lang="en-GB" sz="1300" dirty="0"/>
          </a:p>
          <a:p>
            <a:pPr marL="0" indent="0">
              <a:buNone/>
            </a:pPr>
            <a:endParaRPr lang="en-GB" sz="1300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C3C0D90E-074A-4F52-9B11-B52BEF4BCB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Block Arc 25">
            <a:extLst>
              <a:ext uri="{FF2B5EF4-FFF2-40B4-BE49-F238E27FC236}">
                <a16:creationId xmlns="" xmlns:a16="http://schemas.microsoft.com/office/drawing/2014/main" id="{CABBD4C1-E6F8-46F6-8152-A8A97490BF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83BA5EF5-1FE9-4BF9-83BB-269BCDDF61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4B3BCACB-5880-460B-9606-8C433A9AF9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88853921-7BC9-4BDE-ACAB-133C683C82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="" xmlns:a16="http://schemas.microsoft.com/office/drawing/2014/main" id="{09192968-3AE7-4470-A61C-97294BB9273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3AB72E55-43E4-4356-BFE8-E2102CB0B5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7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CA16F22E-4716-CA29-1F53-4AAD52955E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7760503" y="-18309"/>
            <a:ext cx="4438566" cy="6883029"/>
            <a:chOff x="7760503" y="-18309"/>
            <a:chExt cx="4438566" cy="6883029"/>
          </a:xfrm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59412336-19ED-F153-443B-C46CDBED62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760512" y="-11580"/>
              <a:ext cx="4431490" cy="6876300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1506AA53-E761-6881-5941-313119CC76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0800000">
              <a:off x="7760503" y="1713600"/>
              <a:ext cx="4431496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844707E7-29B6-36B5-B4C4-6160DFDB9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760509" y="-11586"/>
              <a:ext cx="3264743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C1A8476-48ED-D7D6-F383-338B2F00A1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6200000">
              <a:off x="6547151" y="1202115"/>
              <a:ext cx="6872341" cy="4431494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C044F1-CE9F-B8A1-E46A-FC8EC1A3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214" y="1489364"/>
            <a:ext cx="3310215" cy="3136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="" xmlns:a16="http://schemas.microsoft.com/office/drawing/2014/main" id="{64F14BEC-E111-CE05-E7C7-9256B95D99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541" r="1819" b="-2"/>
          <a:stretch/>
        </p:blipFill>
        <p:spPr>
          <a:xfrm>
            <a:off x="1" y="-7623"/>
            <a:ext cx="7760508" cy="687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0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="" xmlns:a16="http://schemas.microsoft.com/office/drawing/2014/main" id="{BACC6370-2D7E-4714-9D71-7542949D7D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68B3F68-107C-434F-AA38-110D5EA91B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AD0DBB9-1A4B-4391-81D4-CB19F9AB918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63BBA22-50EA-4C4D-BE05-F1CE4E63AA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6B7088-5A7F-76A0-5F3A-2D2BB8DC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Introduction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="" xmlns:a16="http://schemas.microsoft.com/office/drawing/2014/main" id="{9E08C497-770F-A692-2EB1-3D8B59AB2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54806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542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="" xmlns:a16="http://schemas.microsoft.com/office/drawing/2014/main" id="{907EF6B7-1338-4443-8C46-6A318D952D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9">
            <a:extLst>
              <a:ext uri="{FF2B5EF4-FFF2-40B4-BE49-F238E27FC236}">
                <a16:creationId xmlns="" xmlns:a16="http://schemas.microsoft.com/office/drawing/2014/main" id="{DAAE4CDD-124C-4DCF-9584-B6033B545D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35CE63-9180-542F-43AA-FD9D1FD5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sz="21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Research Question &amp; Objectives</a:t>
            </a:r>
            <a:br>
              <a:rPr lang="en-GB" sz="21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</a:br>
            <a:r>
              <a:rPr lang="en-GB" sz="21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br>
              <a:rPr lang="en-GB" sz="21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</a:br>
            <a:r>
              <a:rPr lang="en-GB" sz="21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How effectively can machine learning algorithms predict heart disease based on patient demographic and clinical data, and which features and models contribute most significantly to accurate predictions?</a:t>
            </a:r>
            <a:br>
              <a:rPr lang="en-GB" sz="21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</a:br>
            <a:r>
              <a:rPr lang="en-GB" sz="2100">
                <a:solidFill>
                  <a:srgbClr val="FFFFFF"/>
                </a:solidFill>
                <a:latin typeface="Calibri Light"/>
                <a:ea typeface="Calibri Light"/>
                <a:cs typeface="Calibri Light"/>
              </a:rPr>
              <a:t> </a:t>
            </a:r>
            <a:endParaRPr lang="en-US" sz="2100">
              <a:solidFill>
                <a:srgbClr val="FFFFFF"/>
              </a:solidFill>
            </a:endParaRPr>
          </a:p>
        </p:txBody>
      </p:sp>
      <p:sp>
        <p:nvSpPr>
          <p:cNvPr id="36" name="Arc 35">
            <a:extLst>
              <a:ext uri="{FF2B5EF4-FFF2-40B4-BE49-F238E27FC236}">
                <a16:creationId xmlns="" xmlns:a16="http://schemas.microsoft.com/office/drawing/2014/main" id="{081E4A58-353D-44AE-B2FC-2A74E2E400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A724DA-0F47-9F87-DB02-1D942D5B3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AutoNum type="arabicPeriod"/>
            </a:pPr>
            <a:r>
              <a:rPr lang="en-GB" sz="1800" b="1">
                <a:latin typeface="Arial"/>
                <a:cs typeface="Arial"/>
              </a:rPr>
              <a:t>Data Preprocessing and Feature Engineering: EDA</a:t>
            </a:r>
            <a:r>
              <a:rPr lang="en-GB" sz="1800">
                <a:latin typeface="Arial"/>
                <a:cs typeface="Arial"/>
              </a:rPr>
              <a:t> is performed on the data for data quality verification, treatment of missing values, normalizing numeric features, and encoding of categorical variables.</a:t>
            </a:r>
            <a:endParaRPr lang="en-US" sz="1800"/>
          </a:p>
          <a:p>
            <a:pPr>
              <a:buNone/>
            </a:pPr>
            <a:r>
              <a:rPr lang="en-GB" sz="1800">
                <a:latin typeface="Calibri Light"/>
                <a:ea typeface="Calibri Light"/>
                <a:cs typeface="Calibri Light"/>
              </a:rPr>
              <a:t>2.  </a:t>
            </a:r>
            <a:r>
              <a:rPr lang="en-GB" sz="1800" b="1">
                <a:latin typeface="Arial"/>
                <a:cs typeface="Arial"/>
              </a:rPr>
              <a:t>Dataset Suitability:</a:t>
            </a:r>
            <a:r>
              <a:rPr lang="en-GB" sz="1800">
                <a:latin typeface="Arial"/>
                <a:cs typeface="Arial"/>
              </a:rPr>
              <a:t> Ensure the dataset that will be used is balanced and representative. In cases of imbalanced datasets, any class imbalance has to be </a:t>
            </a:r>
            <a:r>
              <a:rPr lang="en-GB" sz="1800" err="1">
                <a:latin typeface="Arial"/>
                <a:cs typeface="Arial"/>
              </a:rPr>
              <a:t>preprocessed</a:t>
            </a:r>
            <a:r>
              <a:rPr lang="en-GB" sz="1800">
                <a:latin typeface="Arial"/>
                <a:cs typeface="Arial"/>
              </a:rPr>
              <a:t> accordingly through techniques like SMOTE or </a:t>
            </a:r>
            <a:r>
              <a:rPr lang="en-GB" sz="1800" err="1">
                <a:latin typeface="Arial"/>
                <a:cs typeface="Arial"/>
              </a:rPr>
              <a:t>undersampling</a:t>
            </a:r>
            <a:r>
              <a:rPr lang="en-GB" sz="1800">
                <a:latin typeface="Arial"/>
                <a:cs typeface="Arial"/>
              </a:rPr>
              <a:t>.</a:t>
            </a:r>
            <a:endParaRPr lang="en-GB" sz="1800"/>
          </a:p>
          <a:p>
            <a:pPr>
              <a:buNone/>
            </a:pPr>
            <a:r>
              <a:rPr lang="en-GB" sz="1800">
                <a:latin typeface="Calibri Light"/>
                <a:ea typeface="Calibri Light"/>
                <a:cs typeface="Calibri Light"/>
              </a:rPr>
              <a:t>3  .</a:t>
            </a:r>
            <a:r>
              <a:rPr lang="en-GB" sz="1800" b="1">
                <a:latin typeface="Arial"/>
                <a:cs typeface="Arial"/>
              </a:rPr>
              <a:t>Hyperparameter Tuning:</a:t>
            </a:r>
            <a:r>
              <a:rPr lang="en-GB" sz="1800">
                <a:latin typeface="Arial"/>
                <a:cs typeface="Arial"/>
              </a:rPr>
              <a:t> The aim is to avoid overfitting and enhance the performance by tuning the models using Grid Search or Randomized Search.</a:t>
            </a:r>
            <a:endParaRPr lang="en-GB" sz="1800"/>
          </a:p>
          <a:p>
            <a:pPr>
              <a:buNone/>
            </a:pPr>
            <a:r>
              <a:rPr lang="en-GB" sz="1800">
                <a:latin typeface="Calibri Light"/>
                <a:ea typeface="Calibri Light"/>
                <a:cs typeface="Calibri Light"/>
              </a:rPr>
              <a:t>4. </a:t>
            </a:r>
            <a:r>
              <a:rPr lang="en-GB" sz="1800" b="1">
                <a:latin typeface="Arial"/>
                <a:cs typeface="Arial"/>
              </a:rPr>
              <a:t>Model Performance Evaluation:</a:t>
            </a:r>
            <a:r>
              <a:rPr lang="en-GB" sz="1800">
                <a:latin typeface="Arial"/>
                <a:cs typeface="Arial"/>
              </a:rPr>
              <a:t> The performance of the models is going to be tested for accuracy, precision, recall, F1-score, AUC-ROC, and further </a:t>
            </a:r>
            <a:r>
              <a:rPr lang="en-GB" sz="1800" err="1">
                <a:latin typeface="Arial"/>
                <a:cs typeface="Arial"/>
              </a:rPr>
              <a:t>analyzed</a:t>
            </a:r>
            <a:r>
              <a:rPr lang="en-GB" sz="1800">
                <a:latin typeface="Arial"/>
                <a:cs typeface="Arial"/>
              </a:rPr>
              <a:t> using the confusion matrix.</a:t>
            </a:r>
            <a:endParaRPr lang="en-GB" sz="1800"/>
          </a:p>
          <a:p>
            <a:pPr>
              <a:buNone/>
            </a:pPr>
            <a:r>
              <a:rPr lang="en-GB" sz="1800">
                <a:latin typeface="Calibri Light"/>
                <a:ea typeface="Calibri Light"/>
                <a:cs typeface="Calibri Light"/>
              </a:rPr>
              <a:t>5.  </a:t>
            </a:r>
            <a:r>
              <a:rPr lang="en-GB" sz="1800" b="1">
                <a:latin typeface="Arial"/>
                <a:cs typeface="Arial"/>
              </a:rPr>
              <a:t>Feature Importance Analysis:</a:t>
            </a:r>
            <a:r>
              <a:rPr lang="en-GB" sz="1800">
                <a:latin typeface="Arial"/>
                <a:cs typeface="Arial"/>
              </a:rPr>
              <a:t> SHAP, permutation importance, and model-based techniques shall be employed to understand significant features of heart disease prediction.</a:t>
            </a:r>
            <a:endParaRPr lang="en-GB" sz="1800"/>
          </a:p>
          <a:p>
            <a:pPr marL="0" indent="0">
              <a:buNone/>
            </a:pPr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223260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="" xmlns:a16="http://schemas.microsoft.com/office/drawing/2014/main" id="{A8384FB5-9ADC-4DDC-881B-597D56F5B1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="" xmlns:a16="http://schemas.microsoft.com/office/drawing/2014/main" id="{1199E1B1-A8C0-4FE8-A5A8-1CB41D69F8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="" xmlns:a16="http://schemas.microsoft.com/office/drawing/2014/main" id="{84A8DE83-DE75-4B41-9DB4-A7EC0B0DEC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="" xmlns:a16="http://schemas.microsoft.com/office/drawing/2014/main" id="{A7009A0A-BEF5-4EAC-AF15-E4F9F002E2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02BC77-8920-53A3-DDF4-322A3CD1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Plan – Task List</a:t>
            </a:r>
          </a:p>
        </p:txBody>
      </p:sp>
      <p:pic>
        <p:nvPicPr>
          <p:cNvPr id="4" name="Content Placeholder 3" descr="A table with text on it&#10;&#10;AI-generated content may be incorrect.">
            <a:extLst>
              <a:ext uri="{FF2B5EF4-FFF2-40B4-BE49-F238E27FC236}">
                <a16:creationId xmlns="" xmlns:a16="http://schemas.microsoft.com/office/drawing/2014/main" id="{712F802B-F417-F7C9-3866-F03B15BEB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101" y="1966293"/>
            <a:ext cx="813179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0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="" xmlns:a16="http://schemas.microsoft.com/office/drawing/2014/main" id="{C1A1C5D3-C053-4EE9-BE1A-419B6E27CC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" name="Rectangle 91">
            <a:extLst>
              <a:ext uri="{FF2B5EF4-FFF2-40B4-BE49-F238E27FC236}">
                <a16:creationId xmlns="" xmlns:a16="http://schemas.microsoft.com/office/drawing/2014/main" id="{A3473CF9-37EB-43E7-89EF-D2D1C53D1D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FE0CCF-418C-D719-01EC-2748FD91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Timeline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="" xmlns:a16="http://schemas.microsoft.com/office/drawing/2014/main" id="{586B4EF9-43BA-4655-A6FF-1D8E21574C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 descr="A graph with blue squares&#10;&#10;AI-generated content may be incorrect.">
            <a:extLst>
              <a:ext uri="{FF2B5EF4-FFF2-40B4-BE49-F238E27FC236}">
                <a16:creationId xmlns="" xmlns:a16="http://schemas.microsoft.com/office/drawing/2014/main" id="{381B70E3-8073-661D-386E-3B63B2E8D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111" y="2139484"/>
            <a:ext cx="8275778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8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5C8908E2-EE49-44D2-9428-A28D2312A8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5D1A9D8B-3117-4D9D-BDA4-DD81895098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A7877B25-8C10-4C8D-BC88-BF3C557F8F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54F0DD86-96CD-4F5F-BA4D-FFC17F2D6C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7" name="Freeform: Shape 13">
            <a:extLst>
              <a:ext uri="{FF2B5EF4-FFF2-40B4-BE49-F238E27FC236}">
                <a16:creationId xmlns="" xmlns:a16="http://schemas.microsoft.com/office/drawing/2014/main" id="{BD92035A-AA2F-4CD8-A556-1CE8BDEC75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9" name="Rectangle 38">
            <a:extLst>
              <a:ext uri="{FF2B5EF4-FFF2-40B4-BE49-F238E27FC236}">
                <a16:creationId xmlns="" xmlns:a16="http://schemas.microsoft.com/office/drawing/2014/main" id="{ED888B23-07FA-482A-96DF-47E31AF1A6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880EA8-7EF6-7008-48DD-024D30A1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GB" sz="4000">
                <a:latin typeface="Calibri Light"/>
                <a:ea typeface="Calibri Light"/>
                <a:cs typeface="Calibri Light"/>
              </a:rPr>
              <a:t>Data Management Plan - Dataset Overview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774DFB-1E98-CBA1-3D1B-4B83773A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GB" sz="2400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•  </a:t>
            </a:r>
            <a:r>
              <a:rPr lang="en-GB" sz="2400" b="1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Source:</a:t>
            </a:r>
            <a:r>
              <a:rPr lang="en-GB" sz="2400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 Kaggle Healthcare Dataset.</a:t>
            </a:r>
            <a:endParaRPr lang="en-US" sz="2400">
              <a:solidFill>
                <a:schemeClr val="tx1">
                  <a:alpha val="55000"/>
                </a:schemeClr>
              </a:solidFill>
            </a:endParaRPr>
          </a:p>
          <a:p>
            <a:pPr>
              <a:buNone/>
            </a:pPr>
            <a:r>
              <a:rPr lang="en-GB" sz="2400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•  </a:t>
            </a:r>
            <a:r>
              <a:rPr lang="en-GB" sz="2400" b="1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Contents:</a:t>
            </a:r>
            <a:r>
              <a:rPr lang="en-GB" sz="2400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 Patient demographics, test results, hospital admission data.</a:t>
            </a:r>
            <a:endParaRPr lang="en-GB" sz="2400">
              <a:solidFill>
                <a:schemeClr val="tx1">
                  <a:alpha val="55000"/>
                </a:schemeClr>
              </a:solidFill>
            </a:endParaRPr>
          </a:p>
          <a:p>
            <a:pPr>
              <a:buNone/>
            </a:pPr>
            <a:r>
              <a:rPr lang="en-GB" sz="2400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•  </a:t>
            </a:r>
            <a:r>
              <a:rPr lang="en-GB" sz="2400" b="1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Use Case:</a:t>
            </a:r>
            <a:r>
              <a:rPr lang="en-GB" sz="2400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 Predicting patient outcomes. </a:t>
            </a:r>
            <a:endParaRPr lang="en-GB" sz="2400">
              <a:solidFill>
                <a:schemeClr val="tx1">
                  <a:alpha val="55000"/>
                </a:schemeClr>
              </a:solidFill>
            </a:endParaRPr>
          </a:p>
          <a:p>
            <a:pPr>
              <a:buNone/>
            </a:pPr>
            <a:r>
              <a:rPr lang="en-GB" sz="2400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•  </a:t>
            </a:r>
            <a:r>
              <a:rPr lang="en-GB" sz="2400" b="1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</a:rPr>
              <a:t>Dataset link: </a:t>
            </a:r>
            <a:r>
              <a:rPr lang="en-GB" sz="2400">
                <a:solidFill>
                  <a:schemeClr val="tx1">
                    <a:alpha val="55000"/>
                  </a:schemeClr>
                </a:solidFill>
                <a:latin typeface="Arial"/>
                <a:cs typeface="Arial"/>
                <a:hlinkClick r:id="rId2"/>
              </a:rPr>
              <a:t>https://www.kaggle.com/datasets/shantanugarg274/heart-prediction-dataset</a:t>
            </a:r>
            <a:endParaRPr lang="en-GB" sz="2400">
              <a:solidFill>
                <a:schemeClr val="tx1">
                  <a:alpha val="55000"/>
                </a:schemeClr>
              </a:solidFill>
            </a:endParaRPr>
          </a:p>
          <a:p>
            <a:pPr marL="0" indent="0">
              <a:buNone/>
            </a:pPr>
            <a:endParaRPr lang="en-GB" sz="240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9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6C4028FD-8BAA-4A19-BFDE-594D991B75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5B0125-A9FB-B5F5-4B05-079CD298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GB" sz="5200">
                <a:latin typeface="Calibri Light"/>
                <a:ea typeface="Calibri Light"/>
                <a:cs typeface="Calibri Light"/>
              </a:rPr>
              <a:t>Data Collection &amp; Metadata</a:t>
            </a:r>
            <a:endParaRPr lang="en-US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69D1D7BF-A797-D9B9-B2A1-7D03B1F5E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5819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527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294529E-1097-DC9F-B105-110C74CFB6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674225-F18C-3C1E-A4DC-C78D5D04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latin typeface="Calibri Light"/>
                <a:ea typeface="Calibri Light"/>
                <a:cs typeface="Calibri Light"/>
              </a:rPr>
              <a:t>Version Control &amp; Security</a:t>
            </a:r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="" xmlns:a16="http://schemas.microsoft.com/office/drawing/2014/main" id="{7D3BC61D-2F76-6475-AE70-8774DA8B8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4368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3758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="" xmlns:a16="http://schemas.microsoft.com/office/drawing/2014/main" id="{18873D23-2DCF-4B31-A009-95721C06E8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C13EF075-D4EF-4929-ADBC-91B27DA199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DAA26DFA-AAB2-4973-9C17-16D587C7B1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77" name="Freeform: Shape 12">
              <a:extLst>
                <a:ext uri="{FF2B5EF4-FFF2-40B4-BE49-F238E27FC236}">
                  <a16:creationId xmlns="" xmlns:a16="http://schemas.microsoft.com/office/drawing/2014/main" id="{3F407F11-7321-4BF6-8536-CCE8E34245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13">
              <a:extLst>
                <a:ext uri="{FF2B5EF4-FFF2-40B4-BE49-F238E27FC236}">
                  <a16:creationId xmlns="" xmlns:a16="http://schemas.microsoft.com/office/drawing/2014/main" id="{06AC5DCC-C3CC-4FD5-AD4E-13A1BE5F7F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14">
              <a:extLst>
                <a:ext uri="{FF2B5EF4-FFF2-40B4-BE49-F238E27FC236}">
                  <a16:creationId xmlns="" xmlns:a16="http://schemas.microsoft.com/office/drawing/2014/main" id="{4BBCC2F4-EFA7-4AF4-B538-AC4022D90F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15">
              <a:extLst>
                <a:ext uri="{FF2B5EF4-FFF2-40B4-BE49-F238E27FC236}">
                  <a16:creationId xmlns="" xmlns:a16="http://schemas.microsoft.com/office/drawing/2014/main" id="{2A9D1364-B6A3-44CB-9FBA-C528F0CE90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24EB8A-BD65-FE7F-8121-0D8A43DB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2"/>
                </a:solidFill>
                <a:latin typeface="Calibri Light"/>
                <a:ea typeface="Calibri Light"/>
                <a:cs typeface="Calibri Light"/>
              </a:rPr>
              <a:t>Project Impact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81" name="Content Placeholder 2">
            <a:extLst>
              <a:ext uri="{FF2B5EF4-FFF2-40B4-BE49-F238E27FC236}">
                <a16:creationId xmlns="" xmlns:a16="http://schemas.microsoft.com/office/drawing/2014/main" id="{8FC84066-DFE8-BAB2-B0BE-F3ABD004A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GB" sz="1800">
                <a:solidFill>
                  <a:schemeClr val="tx2"/>
                </a:solidFill>
                <a:latin typeface="Arial"/>
                <a:cs typeface="Arial"/>
              </a:rPr>
              <a:t>•  Early detection and predictive analysis lead to better healthcare results.</a:t>
            </a:r>
            <a:endParaRPr lang="en-US" sz="1800">
              <a:solidFill>
                <a:schemeClr val="tx2"/>
              </a:solidFill>
            </a:endParaRPr>
          </a:p>
          <a:p>
            <a:pPr>
              <a:buNone/>
            </a:pPr>
            <a:r>
              <a:rPr lang="en-GB" sz="1800">
                <a:solidFill>
                  <a:schemeClr val="tx2"/>
                </a:solidFill>
                <a:latin typeface="Arial"/>
                <a:cs typeface="Arial"/>
              </a:rPr>
              <a:t>•  Potential integration with hospital decision-making systems.</a:t>
            </a:r>
            <a:endParaRPr lang="en-GB" sz="1800">
              <a:solidFill>
                <a:schemeClr val="tx2"/>
              </a:solidFill>
            </a:endParaRPr>
          </a:p>
          <a:p>
            <a:pPr>
              <a:buNone/>
            </a:pPr>
            <a:r>
              <a:rPr lang="en-GB" sz="1800">
                <a:solidFill>
                  <a:schemeClr val="tx2"/>
                </a:solidFill>
                <a:latin typeface="Arial"/>
                <a:cs typeface="Arial"/>
              </a:rPr>
              <a:t>•  Future work includes expanding datasets and refining models.</a:t>
            </a:r>
            <a:endParaRPr lang="en-GB" sz="1800">
              <a:solidFill>
                <a:schemeClr val="tx2"/>
              </a:solidFill>
            </a:endParaRPr>
          </a:p>
          <a:p>
            <a:pPr>
              <a:buNone/>
            </a:pPr>
            <a:r>
              <a:rPr lang="en-GB" sz="1800">
                <a:solidFill>
                  <a:schemeClr val="tx2"/>
                </a:solidFill>
                <a:latin typeface="Arial"/>
                <a:cs typeface="Arial"/>
              </a:rPr>
              <a:t>•  Improve generalization by testing models on real-world hospital data.</a:t>
            </a:r>
            <a:endParaRPr lang="en-GB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85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513</Words>
  <Application>Microsoft Office PowerPoint</Application>
  <PresentationFormat>Custom</PresentationFormat>
  <Paragraphs>47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Title: Developing a Machine Learning Framework for Early Prediction of Heart Disease: A Comparative Study of Models and Feature Importance  </vt:lpstr>
      <vt:lpstr>Introduction</vt:lpstr>
      <vt:lpstr>Research Question &amp; Objectives   How effectively can machine learning algorithms predict heart disease based on patient demographic and clinical data, and which features and models contribute most significantly to accurate predictions?  </vt:lpstr>
      <vt:lpstr>Project Plan – Task List</vt:lpstr>
      <vt:lpstr>Project Timeline</vt:lpstr>
      <vt:lpstr>Data Management Plan - Dataset Overview</vt:lpstr>
      <vt:lpstr>Data Collection &amp; Metadata</vt:lpstr>
      <vt:lpstr>Version Control &amp; Security</vt:lpstr>
      <vt:lpstr>Project Impact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Developing a Machine Learning Framework for Early Prediction of Heart Disease: A Comparative Study of Models and Feature Importance  </dc:title>
  <dc:creator>kishore sai</dc:creator>
  <cp:lastModifiedBy>HP</cp:lastModifiedBy>
  <cp:revision>184</cp:revision>
  <dcterms:created xsi:type="dcterms:W3CDTF">2025-02-07T23:35:09Z</dcterms:created>
  <dcterms:modified xsi:type="dcterms:W3CDTF">2025-02-09T20:38:47Z</dcterms:modified>
</cp:coreProperties>
</file>