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1" r:id="rId12"/>
    <p:sldId id="259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DD750-6B91-139D-3BA3-4961683B4A63}" v="208" dt="2025-02-09T12:53:3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2" d="100"/>
          <a:sy n="92" d="100"/>
        </p:scale>
        <p:origin x="-11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375D9-6846-4028-A020-E9C5DC44B2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E60570B-17EF-48D9-B54C-EF965FD85FE0}">
      <dgm:prSet/>
      <dgm:spPr/>
      <dgm:t>
        <a:bodyPr/>
        <a:lstStyle/>
        <a:p>
          <a:pPr>
            <a:defRPr cap="all"/>
          </a:pPr>
          <a:r>
            <a:rPr lang="en-GB"/>
            <a:t>•Healthcare data analysis improves decision-making and patient outcomes.</a:t>
          </a:r>
          <a:endParaRPr lang="en-US"/>
        </a:p>
      </dgm:t>
    </dgm:pt>
    <dgm:pt modelId="{9740B42C-32EF-4B09-A4A9-9096DADDCC91}" type="parTrans" cxnId="{31CE53E6-7469-4D9C-AEE7-2282AD4CAA0E}">
      <dgm:prSet/>
      <dgm:spPr/>
      <dgm:t>
        <a:bodyPr/>
        <a:lstStyle/>
        <a:p>
          <a:endParaRPr lang="en-US"/>
        </a:p>
      </dgm:t>
    </dgm:pt>
    <dgm:pt modelId="{6A400362-E965-4383-9933-255BA45CC7A6}" type="sibTrans" cxnId="{31CE53E6-7469-4D9C-AEE7-2282AD4CAA0E}">
      <dgm:prSet/>
      <dgm:spPr/>
      <dgm:t>
        <a:bodyPr/>
        <a:lstStyle/>
        <a:p>
          <a:endParaRPr lang="en-US"/>
        </a:p>
      </dgm:t>
    </dgm:pt>
    <dgm:pt modelId="{667A0C47-74B6-491C-B015-B5DD87792664}">
      <dgm:prSet/>
      <dgm:spPr/>
      <dgm:t>
        <a:bodyPr/>
        <a:lstStyle/>
        <a:p>
          <a:pPr>
            <a:defRPr cap="all"/>
          </a:pPr>
          <a:r>
            <a:rPr lang="en-GB"/>
            <a:t>•Machine learning provides predictive prediction of patient outcomes.</a:t>
          </a:r>
          <a:endParaRPr lang="en-US"/>
        </a:p>
      </dgm:t>
    </dgm:pt>
    <dgm:pt modelId="{A673EA3E-8C14-422F-8FBA-7C51E97DCA5D}" type="parTrans" cxnId="{A216AAAC-FBB3-4F00-B01D-CCCCC77B7673}">
      <dgm:prSet/>
      <dgm:spPr/>
      <dgm:t>
        <a:bodyPr/>
        <a:lstStyle/>
        <a:p>
          <a:endParaRPr lang="en-US"/>
        </a:p>
      </dgm:t>
    </dgm:pt>
    <dgm:pt modelId="{FB6A7E23-D904-4750-AF88-630DE5CBBD05}" type="sibTrans" cxnId="{A216AAAC-FBB3-4F00-B01D-CCCCC77B7673}">
      <dgm:prSet/>
      <dgm:spPr/>
      <dgm:t>
        <a:bodyPr/>
        <a:lstStyle/>
        <a:p>
          <a:endParaRPr lang="en-US"/>
        </a:p>
      </dgm:t>
    </dgm:pt>
    <dgm:pt modelId="{79F1738B-1309-4747-B69C-0C6B756CE8C6}">
      <dgm:prSet/>
      <dgm:spPr/>
      <dgm:t>
        <a:bodyPr/>
        <a:lstStyle/>
        <a:p>
          <a:pPr>
            <a:defRPr cap="all"/>
          </a:pPr>
          <a:r>
            <a:rPr lang="en-GB"/>
            <a:t>•This project develops and tests predictive models for healthcare analytics.</a:t>
          </a:r>
          <a:endParaRPr lang="en-US"/>
        </a:p>
      </dgm:t>
    </dgm:pt>
    <dgm:pt modelId="{0275BB9F-602C-4808-B76A-11F8AF6030D6}" type="parTrans" cxnId="{68205D71-63D0-46CC-B023-A3C792099FF9}">
      <dgm:prSet/>
      <dgm:spPr/>
      <dgm:t>
        <a:bodyPr/>
        <a:lstStyle/>
        <a:p>
          <a:endParaRPr lang="en-US"/>
        </a:p>
      </dgm:t>
    </dgm:pt>
    <dgm:pt modelId="{38821947-4C5C-48CA-A480-CF9CAE33A190}" type="sibTrans" cxnId="{68205D71-63D0-46CC-B023-A3C792099FF9}">
      <dgm:prSet/>
      <dgm:spPr/>
      <dgm:t>
        <a:bodyPr/>
        <a:lstStyle/>
        <a:p>
          <a:endParaRPr lang="en-US"/>
        </a:p>
      </dgm:t>
    </dgm:pt>
    <dgm:pt modelId="{9D74C357-DFF1-4A33-9550-736484416517}" type="pres">
      <dgm:prSet presAssocID="{403375D9-6846-4028-A020-E9C5DC44B2A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184A523-110F-4DA5-8542-8DE24791294A}" type="pres">
      <dgm:prSet presAssocID="{2E60570B-17EF-48D9-B54C-EF965FD85FE0}" presName="compNode" presStyleCnt="0"/>
      <dgm:spPr/>
    </dgm:pt>
    <dgm:pt modelId="{C87F9F1D-281D-4958-95B1-F5B7B51D7F65}" type="pres">
      <dgm:prSet presAssocID="{2E60570B-17EF-48D9-B54C-EF965FD85FE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CB9ADB7-7D41-4E80-8638-80FC5AF15E84}" type="pres">
      <dgm:prSet presAssocID="{2E60570B-17EF-48D9-B54C-EF965FD85FE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BB20D3C-5208-436E-A6DB-058B4DA7BD8A}" type="pres">
      <dgm:prSet presAssocID="{2E60570B-17EF-48D9-B54C-EF965FD85FE0}" presName="spaceRect" presStyleCnt="0"/>
      <dgm:spPr/>
    </dgm:pt>
    <dgm:pt modelId="{A1DAEA4F-6CE8-4913-8C22-D9340CD16213}" type="pres">
      <dgm:prSet presAssocID="{2E60570B-17EF-48D9-B54C-EF965FD85FE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2DBA1C36-4DF4-4FFF-BB15-B1B02EAA6C3A}" type="pres">
      <dgm:prSet presAssocID="{6A400362-E965-4383-9933-255BA45CC7A6}" presName="sibTrans" presStyleCnt="0"/>
      <dgm:spPr/>
    </dgm:pt>
    <dgm:pt modelId="{BF783EDC-C8BB-4747-8763-CE4071426F6D}" type="pres">
      <dgm:prSet presAssocID="{667A0C47-74B6-491C-B015-B5DD87792664}" presName="compNode" presStyleCnt="0"/>
      <dgm:spPr/>
    </dgm:pt>
    <dgm:pt modelId="{18236FAC-3AD9-4441-B86B-58A28CAF0ED7}" type="pres">
      <dgm:prSet presAssocID="{667A0C47-74B6-491C-B015-B5DD8779266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11AEEA-94EE-409A-B80A-5BE38E13E77C}" type="pres">
      <dgm:prSet presAssocID="{667A0C47-74B6-491C-B015-B5DD8779266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40A5D36-9B54-4EC9-B3D1-CF315522C675}" type="pres">
      <dgm:prSet presAssocID="{667A0C47-74B6-491C-B015-B5DD87792664}" presName="spaceRect" presStyleCnt="0"/>
      <dgm:spPr/>
    </dgm:pt>
    <dgm:pt modelId="{5B1A8DFC-C556-4192-88F9-8EA260A5F87D}" type="pres">
      <dgm:prSet presAssocID="{667A0C47-74B6-491C-B015-B5DD87792664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6EA0D95-BDDA-401A-AB0A-DC51595C539E}" type="pres">
      <dgm:prSet presAssocID="{FB6A7E23-D904-4750-AF88-630DE5CBBD05}" presName="sibTrans" presStyleCnt="0"/>
      <dgm:spPr/>
    </dgm:pt>
    <dgm:pt modelId="{BAC21FBC-9022-40D2-BF96-4E47B6EE196D}" type="pres">
      <dgm:prSet presAssocID="{79F1738B-1309-4747-B69C-0C6B756CE8C6}" presName="compNode" presStyleCnt="0"/>
      <dgm:spPr/>
    </dgm:pt>
    <dgm:pt modelId="{F0205767-C54B-46CB-B2FC-2CD865739C55}" type="pres">
      <dgm:prSet presAssocID="{79F1738B-1309-4747-B69C-0C6B756CE8C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61E227A-8033-440B-8728-24D1BED9F8A8}" type="pres">
      <dgm:prSet presAssocID="{79F1738B-1309-4747-B69C-0C6B756CE8C6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8A9F255-C214-4E89-BD1F-1BBA00B147BE}" type="pres">
      <dgm:prSet presAssocID="{79F1738B-1309-4747-B69C-0C6B756CE8C6}" presName="spaceRect" presStyleCnt="0"/>
      <dgm:spPr/>
    </dgm:pt>
    <dgm:pt modelId="{0DBBB269-7B9A-4C94-8C3E-3279A6FBD17D}" type="pres">
      <dgm:prSet presAssocID="{79F1738B-1309-4747-B69C-0C6B756CE8C6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216AAAC-FBB3-4F00-B01D-CCCCC77B7673}" srcId="{403375D9-6846-4028-A020-E9C5DC44B2A1}" destId="{667A0C47-74B6-491C-B015-B5DD87792664}" srcOrd="1" destOrd="0" parTransId="{A673EA3E-8C14-422F-8FBA-7C51E97DCA5D}" sibTransId="{FB6A7E23-D904-4750-AF88-630DE5CBBD05}"/>
    <dgm:cxn modelId="{56F638B1-A928-47C7-AAB2-7E702A39D306}" type="presOf" srcId="{2E60570B-17EF-48D9-B54C-EF965FD85FE0}" destId="{A1DAEA4F-6CE8-4913-8C22-D9340CD16213}" srcOrd="0" destOrd="0" presId="urn:microsoft.com/office/officeart/2018/5/layout/IconLeafLabelList"/>
    <dgm:cxn modelId="{31CE53E6-7469-4D9C-AEE7-2282AD4CAA0E}" srcId="{403375D9-6846-4028-A020-E9C5DC44B2A1}" destId="{2E60570B-17EF-48D9-B54C-EF965FD85FE0}" srcOrd="0" destOrd="0" parTransId="{9740B42C-32EF-4B09-A4A9-9096DADDCC91}" sibTransId="{6A400362-E965-4383-9933-255BA45CC7A6}"/>
    <dgm:cxn modelId="{5514A105-B3C5-4193-BCDB-1313959328F0}" type="presOf" srcId="{667A0C47-74B6-491C-B015-B5DD87792664}" destId="{5B1A8DFC-C556-4192-88F9-8EA260A5F87D}" srcOrd="0" destOrd="0" presId="urn:microsoft.com/office/officeart/2018/5/layout/IconLeafLabelList"/>
    <dgm:cxn modelId="{8165F5A0-1DEC-4D9A-AA33-9D397747145A}" type="presOf" srcId="{79F1738B-1309-4747-B69C-0C6B756CE8C6}" destId="{0DBBB269-7B9A-4C94-8C3E-3279A6FBD17D}" srcOrd="0" destOrd="0" presId="urn:microsoft.com/office/officeart/2018/5/layout/IconLeafLabelList"/>
    <dgm:cxn modelId="{68205D71-63D0-46CC-B023-A3C792099FF9}" srcId="{403375D9-6846-4028-A020-E9C5DC44B2A1}" destId="{79F1738B-1309-4747-B69C-0C6B756CE8C6}" srcOrd="2" destOrd="0" parTransId="{0275BB9F-602C-4808-B76A-11F8AF6030D6}" sibTransId="{38821947-4C5C-48CA-A480-CF9CAE33A190}"/>
    <dgm:cxn modelId="{FDC2E0E8-899E-4B3D-916C-F70D9CD34483}" type="presOf" srcId="{403375D9-6846-4028-A020-E9C5DC44B2A1}" destId="{9D74C357-DFF1-4A33-9550-736484416517}" srcOrd="0" destOrd="0" presId="urn:microsoft.com/office/officeart/2018/5/layout/IconLeafLabelList"/>
    <dgm:cxn modelId="{5B000C00-19C8-46BB-B016-33A923DBDF6C}" type="presParOf" srcId="{9D74C357-DFF1-4A33-9550-736484416517}" destId="{8184A523-110F-4DA5-8542-8DE24791294A}" srcOrd="0" destOrd="0" presId="urn:microsoft.com/office/officeart/2018/5/layout/IconLeafLabelList"/>
    <dgm:cxn modelId="{8A9AA916-2A69-4AB5-8229-42E86A223F49}" type="presParOf" srcId="{8184A523-110F-4DA5-8542-8DE24791294A}" destId="{C87F9F1D-281D-4958-95B1-F5B7B51D7F65}" srcOrd="0" destOrd="0" presId="urn:microsoft.com/office/officeart/2018/5/layout/IconLeafLabelList"/>
    <dgm:cxn modelId="{8087590C-559C-4B99-A820-C50258C8957E}" type="presParOf" srcId="{8184A523-110F-4DA5-8542-8DE24791294A}" destId="{0CB9ADB7-7D41-4E80-8638-80FC5AF15E84}" srcOrd="1" destOrd="0" presId="urn:microsoft.com/office/officeart/2018/5/layout/IconLeafLabelList"/>
    <dgm:cxn modelId="{22F99ABC-ED01-46CD-8D29-16084AFA648E}" type="presParOf" srcId="{8184A523-110F-4DA5-8542-8DE24791294A}" destId="{0BB20D3C-5208-436E-A6DB-058B4DA7BD8A}" srcOrd="2" destOrd="0" presId="urn:microsoft.com/office/officeart/2018/5/layout/IconLeafLabelList"/>
    <dgm:cxn modelId="{0522FB68-5688-46F2-A691-85750771BC6E}" type="presParOf" srcId="{8184A523-110F-4DA5-8542-8DE24791294A}" destId="{A1DAEA4F-6CE8-4913-8C22-D9340CD16213}" srcOrd="3" destOrd="0" presId="urn:microsoft.com/office/officeart/2018/5/layout/IconLeafLabelList"/>
    <dgm:cxn modelId="{DAD497C7-F6E6-471D-B28D-0852F1451DAA}" type="presParOf" srcId="{9D74C357-DFF1-4A33-9550-736484416517}" destId="{2DBA1C36-4DF4-4FFF-BB15-B1B02EAA6C3A}" srcOrd="1" destOrd="0" presId="urn:microsoft.com/office/officeart/2018/5/layout/IconLeafLabelList"/>
    <dgm:cxn modelId="{FB4255C2-455F-4392-9AEC-4F25937EA18D}" type="presParOf" srcId="{9D74C357-DFF1-4A33-9550-736484416517}" destId="{BF783EDC-C8BB-4747-8763-CE4071426F6D}" srcOrd="2" destOrd="0" presId="urn:microsoft.com/office/officeart/2018/5/layout/IconLeafLabelList"/>
    <dgm:cxn modelId="{C8519849-2901-493E-827F-D106C2058F2C}" type="presParOf" srcId="{BF783EDC-C8BB-4747-8763-CE4071426F6D}" destId="{18236FAC-3AD9-4441-B86B-58A28CAF0ED7}" srcOrd="0" destOrd="0" presId="urn:microsoft.com/office/officeart/2018/5/layout/IconLeafLabelList"/>
    <dgm:cxn modelId="{4E6904E9-0500-4875-8EB9-B890143E4410}" type="presParOf" srcId="{BF783EDC-C8BB-4747-8763-CE4071426F6D}" destId="{D311AEEA-94EE-409A-B80A-5BE38E13E77C}" srcOrd="1" destOrd="0" presId="urn:microsoft.com/office/officeart/2018/5/layout/IconLeafLabelList"/>
    <dgm:cxn modelId="{2415EAD2-E563-40E3-9A39-A7FB93F34926}" type="presParOf" srcId="{BF783EDC-C8BB-4747-8763-CE4071426F6D}" destId="{640A5D36-9B54-4EC9-B3D1-CF315522C675}" srcOrd="2" destOrd="0" presId="urn:microsoft.com/office/officeart/2018/5/layout/IconLeafLabelList"/>
    <dgm:cxn modelId="{F55C85B3-42FB-4F22-881B-C5A99CBA4153}" type="presParOf" srcId="{BF783EDC-C8BB-4747-8763-CE4071426F6D}" destId="{5B1A8DFC-C556-4192-88F9-8EA260A5F87D}" srcOrd="3" destOrd="0" presId="urn:microsoft.com/office/officeart/2018/5/layout/IconLeafLabelList"/>
    <dgm:cxn modelId="{F15E594F-14F5-4E9C-B3DC-E061D7EE3108}" type="presParOf" srcId="{9D74C357-DFF1-4A33-9550-736484416517}" destId="{56EA0D95-BDDA-401A-AB0A-DC51595C539E}" srcOrd="3" destOrd="0" presId="urn:microsoft.com/office/officeart/2018/5/layout/IconLeafLabelList"/>
    <dgm:cxn modelId="{77CE19CE-E26D-4897-BC6C-BBA051C29846}" type="presParOf" srcId="{9D74C357-DFF1-4A33-9550-736484416517}" destId="{BAC21FBC-9022-40D2-BF96-4E47B6EE196D}" srcOrd="4" destOrd="0" presId="urn:microsoft.com/office/officeart/2018/5/layout/IconLeafLabelList"/>
    <dgm:cxn modelId="{3404CA06-E286-4A11-A8D2-7DCED638C357}" type="presParOf" srcId="{BAC21FBC-9022-40D2-BF96-4E47B6EE196D}" destId="{F0205767-C54B-46CB-B2FC-2CD865739C55}" srcOrd="0" destOrd="0" presId="urn:microsoft.com/office/officeart/2018/5/layout/IconLeafLabelList"/>
    <dgm:cxn modelId="{4D050B4F-C027-4285-B751-2C3FEDD46D26}" type="presParOf" srcId="{BAC21FBC-9022-40D2-BF96-4E47B6EE196D}" destId="{D61E227A-8033-440B-8728-24D1BED9F8A8}" srcOrd="1" destOrd="0" presId="urn:microsoft.com/office/officeart/2018/5/layout/IconLeafLabelList"/>
    <dgm:cxn modelId="{C395BA7D-2E6B-45B1-AF53-A1434C3240C3}" type="presParOf" srcId="{BAC21FBC-9022-40D2-BF96-4E47B6EE196D}" destId="{E8A9F255-C214-4E89-BD1F-1BBA00B147BE}" srcOrd="2" destOrd="0" presId="urn:microsoft.com/office/officeart/2018/5/layout/IconLeafLabelList"/>
    <dgm:cxn modelId="{88198F3F-98F3-497E-8BF3-18A5547A1F7D}" type="presParOf" srcId="{BAC21FBC-9022-40D2-BF96-4E47B6EE196D}" destId="{0DBBB269-7B9A-4C94-8C3E-3279A6FBD1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E7D6C-4421-4043-B1E2-C3A427FB457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3CA598-5A3F-4D28-9E8B-F735B7D21F63}">
      <dgm:prSet/>
      <dgm:spPr/>
      <dgm:t>
        <a:bodyPr/>
        <a:lstStyle/>
        <a:p>
          <a:r>
            <a:rPr lang="en-GB"/>
            <a:t>·  </a:t>
          </a:r>
          <a:r>
            <a:rPr lang="en-GB" b="1"/>
            <a:t>Dataset Source:</a:t>
          </a:r>
          <a:r>
            <a:rPr lang="en-GB"/>
            <a:t> Kaggle (Heart Disease UCI Dataset)</a:t>
          </a:r>
          <a:endParaRPr lang="en-US"/>
        </a:p>
      </dgm:t>
    </dgm:pt>
    <dgm:pt modelId="{2DDF32CD-CF78-4E2C-93A9-26095459A6FF}" type="parTrans" cxnId="{9ECF91A4-31D1-41A0-9DBF-C6A0B4ACA63F}">
      <dgm:prSet/>
      <dgm:spPr/>
      <dgm:t>
        <a:bodyPr/>
        <a:lstStyle/>
        <a:p>
          <a:endParaRPr lang="en-US"/>
        </a:p>
      </dgm:t>
    </dgm:pt>
    <dgm:pt modelId="{9722BEBA-ADBB-40C9-9AA4-563B2C8EA094}" type="sibTrans" cxnId="{9ECF91A4-31D1-41A0-9DBF-C6A0B4ACA63F}">
      <dgm:prSet/>
      <dgm:spPr/>
      <dgm:t>
        <a:bodyPr/>
        <a:lstStyle/>
        <a:p>
          <a:endParaRPr lang="en-US"/>
        </a:p>
      </dgm:t>
    </dgm:pt>
    <dgm:pt modelId="{427721B2-06CA-4B49-98FF-5209FCFD8260}">
      <dgm:prSet/>
      <dgm:spPr/>
      <dgm:t>
        <a:bodyPr/>
        <a:lstStyle/>
        <a:p>
          <a:r>
            <a:rPr lang="en-GB" dirty="0"/>
            <a:t>·  </a:t>
          </a:r>
          <a:r>
            <a:rPr lang="en-GB" b="1" dirty="0"/>
            <a:t>Format:</a:t>
          </a:r>
          <a:r>
            <a:rPr lang="en-GB" dirty="0"/>
            <a:t> CSV file ( 1000 samples)</a:t>
          </a:r>
          <a:endParaRPr lang="en-US" dirty="0"/>
        </a:p>
      </dgm:t>
    </dgm:pt>
    <dgm:pt modelId="{F58E40BB-3083-4018-A088-CB1925BE9F00}" type="parTrans" cxnId="{61930E9F-8A5B-48C1-BDB9-EF828B20BA41}">
      <dgm:prSet/>
      <dgm:spPr/>
      <dgm:t>
        <a:bodyPr/>
        <a:lstStyle/>
        <a:p>
          <a:endParaRPr lang="en-US"/>
        </a:p>
      </dgm:t>
    </dgm:pt>
    <dgm:pt modelId="{1950B16B-D61E-413C-B7AD-FD61079732FE}" type="sibTrans" cxnId="{61930E9F-8A5B-48C1-BDB9-EF828B20BA41}">
      <dgm:prSet/>
      <dgm:spPr/>
      <dgm:t>
        <a:bodyPr/>
        <a:lstStyle/>
        <a:p>
          <a:endParaRPr lang="en-US"/>
        </a:p>
      </dgm:t>
    </dgm:pt>
    <dgm:pt modelId="{9758CC57-A3E8-4355-BF65-AFB068012727}">
      <dgm:prSet/>
      <dgm:spPr/>
      <dgm:t>
        <a:bodyPr/>
        <a:lstStyle/>
        <a:p>
          <a:r>
            <a:rPr lang="en-GB"/>
            <a:t>·  </a:t>
          </a:r>
          <a:r>
            <a:rPr lang="en-GB" b="1"/>
            <a:t>Features:</a:t>
          </a:r>
          <a:r>
            <a:rPr lang="en-GB"/>
            <a:t> Age, gender, cholesterol, resting blood pressure, ECG results, etc.</a:t>
          </a:r>
          <a:endParaRPr lang="en-US"/>
        </a:p>
      </dgm:t>
    </dgm:pt>
    <dgm:pt modelId="{9BFA0B56-7538-4181-820F-A09D9AAE98F7}" type="parTrans" cxnId="{21E52797-0027-46EC-AE03-CF1BD48A6133}">
      <dgm:prSet/>
      <dgm:spPr/>
      <dgm:t>
        <a:bodyPr/>
        <a:lstStyle/>
        <a:p>
          <a:endParaRPr lang="en-US"/>
        </a:p>
      </dgm:t>
    </dgm:pt>
    <dgm:pt modelId="{2C0153DA-F4C2-4D69-81E6-18FB42E4833C}" type="sibTrans" cxnId="{21E52797-0027-46EC-AE03-CF1BD48A6133}">
      <dgm:prSet/>
      <dgm:spPr/>
      <dgm:t>
        <a:bodyPr/>
        <a:lstStyle/>
        <a:p>
          <a:endParaRPr lang="en-US"/>
        </a:p>
      </dgm:t>
    </dgm:pt>
    <dgm:pt modelId="{B891D376-3EB3-42B5-8438-D04A3C1C8BFE}">
      <dgm:prSet/>
      <dgm:spPr/>
      <dgm:t>
        <a:bodyPr/>
        <a:lstStyle/>
        <a:p>
          <a:r>
            <a:rPr lang="en-GB"/>
            <a:t>·  </a:t>
          </a:r>
          <a:r>
            <a:rPr lang="en-GB" b="1"/>
            <a:t>Handling Missing Data:</a:t>
          </a:r>
          <a:r>
            <a:rPr lang="en-GB"/>
            <a:t> Imputation techniques.</a:t>
          </a:r>
          <a:endParaRPr lang="en-US"/>
        </a:p>
      </dgm:t>
    </dgm:pt>
    <dgm:pt modelId="{8A2A759A-7B84-433F-BB2E-F2F7D680BFF0}" type="parTrans" cxnId="{920EF9A2-56BC-4815-9F69-020EBDF1B2AE}">
      <dgm:prSet/>
      <dgm:spPr/>
      <dgm:t>
        <a:bodyPr/>
        <a:lstStyle/>
        <a:p>
          <a:endParaRPr lang="en-US"/>
        </a:p>
      </dgm:t>
    </dgm:pt>
    <dgm:pt modelId="{5A0C81F0-EB57-4A52-AB67-9A9BA29A34B5}" type="sibTrans" cxnId="{920EF9A2-56BC-4815-9F69-020EBDF1B2AE}">
      <dgm:prSet/>
      <dgm:spPr/>
      <dgm:t>
        <a:bodyPr/>
        <a:lstStyle/>
        <a:p>
          <a:endParaRPr lang="en-US"/>
        </a:p>
      </dgm:t>
    </dgm:pt>
    <dgm:pt modelId="{8863E605-E934-4242-92D1-134D762CFC99}">
      <dgm:prSet/>
      <dgm:spPr/>
      <dgm:t>
        <a:bodyPr/>
        <a:lstStyle/>
        <a:p>
          <a:r>
            <a:rPr lang="en-GB"/>
            <a:t>·  </a:t>
          </a:r>
          <a:r>
            <a:rPr lang="en-GB" b="1"/>
            <a:t>Ethical Considerations:</a:t>
          </a:r>
          <a:r>
            <a:rPr lang="en-GB"/>
            <a:t> GDPR compliance.</a:t>
          </a:r>
          <a:endParaRPr lang="en-US"/>
        </a:p>
      </dgm:t>
    </dgm:pt>
    <dgm:pt modelId="{CEC4B6D6-9433-4C1A-A6F9-FE30F62DD9A8}" type="parTrans" cxnId="{5C2BE313-F861-4629-85AF-AB67AA28045A}">
      <dgm:prSet/>
      <dgm:spPr/>
      <dgm:t>
        <a:bodyPr/>
        <a:lstStyle/>
        <a:p>
          <a:endParaRPr lang="en-US"/>
        </a:p>
      </dgm:t>
    </dgm:pt>
    <dgm:pt modelId="{32EF5E46-E7F0-4A4D-8F4D-4DF5AAD251D1}" type="sibTrans" cxnId="{5C2BE313-F861-4629-85AF-AB67AA28045A}">
      <dgm:prSet/>
      <dgm:spPr/>
      <dgm:t>
        <a:bodyPr/>
        <a:lstStyle/>
        <a:p>
          <a:endParaRPr lang="en-US"/>
        </a:p>
      </dgm:t>
    </dgm:pt>
    <dgm:pt modelId="{BF41822F-F657-40A8-B11B-987074FF9E36}" type="pres">
      <dgm:prSet presAssocID="{CF8E7D6C-4421-4043-B1E2-C3A427FB457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CCC1F-937A-467C-A76D-1C4D92C1EFA5}" type="pres">
      <dgm:prSet presAssocID="{953CA598-5A3F-4D28-9E8B-F735B7D21F6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2E3D4E-CDDD-455A-90B0-7663FCD79F1C}" type="pres">
      <dgm:prSet presAssocID="{9722BEBA-ADBB-40C9-9AA4-563B2C8EA094}" presName="sibTrans" presStyleCnt="0"/>
      <dgm:spPr/>
    </dgm:pt>
    <dgm:pt modelId="{66E0889E-AD80-4866-A283-6D8FD5A4836B}" type="pres">
      <dgm:prSet presAssocID="{427721B2-06CA-4B49-98FF-5209FCFD826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CB98BD-D324-4B53-8CA5-52FDA50D2F66}" type="pres">
      <dgm:prSet presAssocID="{1950B16B-D61E-413C-B7AD-FD61079732FE}" presName="sibTrans" presStyleCnt="0"/>
      <dgm:spPr/>
    </dgm:pt>
    <dgm:pt modelId="{7317906F-8266-4BE3-87DD-3EB33D97EDA7}" type="pres">
      <dgm:prSet presAssocID="{9758CC57-A3E8-4355-BF65-AFB06801272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AD1709-D183-4FCF-A45D-A73DD0B865CC}" type="pres">
      <dgm:prSet presAssocID="{2C0153DA-F4C2-4D69-81E6-18FB42E4833C}" presName="sibTrans" presStyleCnt="0"/>
      <dgm:spPr/>
    </dgm:pt>
    <dgm:pt modelId="{F19C1640-0EFF-4451-83F3-699EBC07871A}" type="pres">
      <dgm:prSet presAssocID="{B891D376-3EB3-42B5-8438-D04A3C1C8B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B51819-40EB-4C9E-B7B4-DE598BCFABEC}" type="pres">
      <dgm:prSet presAssocID="{5A0C81F0-EB57-4A52-AB67-9A9BA29A34B5}" presName="sibTrans" presStyleCnt="0"/>
      <dgm:spPr/>
    </dgm:pt>
    <dgm:pt modelId="{48A59A4F-A4D6-4558-8C3E-11351DF9CA83}" type="pres">
      <dgm:prSet presAssocID="{8863E605-E934-4242-92D1-134D762CFC9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441F82-3794-451C-9858-C94CDDB35F36}" type="presOf" srcId="{B891D376-3EB3-42B5-8438-D04A3C1C8BFE}" destId="{F19C1640-0EFF-4451-83F3-699EBC07871A}" srcOrd="0" destOrd="0" presId="urn:microsoft.com/office/officeart/2005/8/layout/default"/>
    <dgm:cxn modelId="{DCFCA70D-73E9-4318-86BA-BF2F118AE6C9}" type="presOf" srcId="{9758CC57-A3E8-4355-BF65-AFB068012727}" destId="{7317906F-8266-4BE3-87DD-3EB33D97EDA7}" srcOrd="0" destOrd="0" presId="urn:microsoft.com/office/officeart/2005/8/layout/default"/>
    <dgm:cxn modelId="{88CB959C-B682-42F4-9578-40BFE310CE9F}" type="presOf" srcId="{953CA598-5A3F-4D28-9E8B-F735B7D21F63}" destId="{973CCC1F-937A-467C-A76D-1C4D92C1EFA5}" srcOrd="0" destOrd="0" presId="urn:microsoft.com/office/officeart/2005/8/layout/default"/>
    <dgm:cxn modelId="{920EF9A2-56BC-4815-9F69-020EBDF1B2AE}" srcId="{CF8E7D6C-4421-4043-B1E2-C3A427FB457E}" destId="{B891D376-3EB3-42B5-8438-D04A3C1C8BFE}" srcOrd="3" destOrd="0" parTransId="{8A2A759A-7B84-433F-BB2E-F2F7D680BFF0}" sibTransId="{5A0C81F0-EB57-4A52-AB67-9A9BA29A34B5}"/>
    <dgm:cxn modelId="{8D97250E-DE64-4DE8-B0B7-15D8128A4312}" type="presOf" srcId="{CF8E7D6C-4421-4043-B1E2-C3A427FB457E}" destId="{BF41822F-F657-40A8-B11B-987074FF9E36}" srcOrd="0" destOrd="0" presId="urn:microsoft.com/office/officeart/2005/8/layout/default"/>
    <dgm:cxn modelId="{8F4BC35C-906F-4BF1-9289-8EA104BFC9B5}" type="presOf" srcId="{427721B2-06CA-4B49-98FF-5209FCFD8260}" destId="{66E0889E-AD80-4866-A283-6D8FD5A4836B}" srcOrd="0" destOrd="0" presId="urn:microsoft.com/office/officeart/2005/8/layout/default"/>
    <dgm:cxn modelId="{0C5D629C-2C79-4867-BB2B-4F94B00A5AF2}" type="presOf" srcId="{8863E605-E934-4242-92D1-134D762CFC99}" destId="{48A59A4F-A4D6-4558-8C3E-11351DF9CA83}" srcOrd="0" destOrd="0" presId="urn:microsoft.com/office/officeart/2005/8/layout/default"/>
    <dgm:cxn modelId="{61930E9F-8A5B-48C1-BDB9-EF828B20BA41}" srcId="{CF8E7D6C-4421-4043-B1E2-C3A427FB457E}" destId="{427721B2-06CA-4B49-98FF-5209FCFD8260}" srcOrd="1" destOrd="0" parTransId="{F58E40BB-3083-4018-A088-CB1925BE9F00}" sibTransId="{1950B16B-D61E-413C-B7AD-FD61079732FE}"/>
    <dgm:cxn modelId="{5C2BE313-F861-4629-85AF-AB67AA28045A}" srcId="{CF8E7D6C-4421-4043-B1E2-C3A427FB457E}" destId="{8863E605-E934-4242-92D1-134D762CFC99}" srcOrd="4" destOrd="0" parTransId="{CEC4B6D6-9433-4C1A-A6F9-FE30F62DD9A8}" sibTransId="{32EF5E46-E7F0-4A4D-8F4D-4DF5AAD251D1}"/>
    <dgm:cxn modelId="{21E52797-0027-46EC-AE03-CF1BD48A6133}" srcId="{CF8E7D6C-4421-4043-B1E2-C3A427FB457E}" destId="{9758CC57-A3E8-4355-BF65-AFB068012727}" srcOrd="2" destOrd="0" parTransId="{9BFA0B56-7538-4181-820F-A09D9AAE98F7}" sibTransId="{2C0153DA-F4C2-4D69-81E6-18FB42E4833C}"/>
    <dgm:cxn modelId="{9ECF91A4-31D1-41A0-9DBF-C6A0B4ACA63F}" srcId="{CF8E7D6C-4421-4043-B1E2-C3A427FB457E}" destId="{953CA598-5A3F-4D28-9E8B-F735B7D21F63}" srcOrd="0" destOrd="0" parTransId="{2DDF32CD-CF78-4E2C-93A9-26095459A6FF}" sibTransId="{9722BEBA-ADBB-40C9-9AA4-563B2C8EA094}"/>
    <dgm:cxn modelId="{51590741-5376-4FF1-A0D7-20919DF9FFAA}" type="presParOf" srcId="{BF41822F-F657-40A8-B11B-987074FF9E36}" destId="{973CCC1F-937A-467C-A76D-1C4D92C1EFA5}" srcOrd="0" destOrd="0" presId="urn:microsoft.com/office/officeart/2005/8/layout/default"/>
    <dgm:cxn modelId="{398AD6BE-3FF4-4790-940B-220DDC589499}" type="presParOf" srcId="{BF41822F-F657-40A8-B11B-987074FF9E36}" destId="{502E3D4E-CDDD-455A-90B0-7663FCD79F1C}" srcOrd="1" destOrd="0" presId="urn:microsoft.com/office/officeart/2005/8/layout/default"/>
    <dgm:cxn modelId="{1BBADDCE-7A0F-4555-A34F-DADBC1F7668C}" type="presParOf" srcId="{BF41822F-F657-40A8-B11B-987074FF9E36}" destId="{66E0889E-AD80-4866-A283-6D8FD5A4836B}" srcOrd="2" destOrd="0" presId="urn:microsoft.com/office/officeart/2005/8/layout/default"/>
    <dgm:cxn modelId="{3544681F-C706-456C-A3B1-51062899299B}" type="presParOf" srcId="{BF41822F-F657-40A8-B11B-987074FF9E36}" destId="{AECB98BD-D324-4B53-8CA5-52FDA50D2F66}" srcOrd="3" destOrd="0" presId="urn:microsoft.com/office/officeart/2005/8/layout/default"/>
    <dgm:cxn modelId="{7DDB519B-F030-4C81-A85F-E2D6E0607F03}" type="presParOf" srcId="{BF41822F-F657-40A8-B11B-987074FF9E36}" destId="{7317906F-8266-4BE3-87DD-3EB33D97EDA7}" srcOrd="4" destOrd="0" presId="urn:microsoft.com/office/officeart/2005/8/layout/default"/>
    <dgm:cxn modelId="{C9C823F7-77C1-4CBC-9B5F-D84C67F24FBA}" type="presParOf" srcId="{BF41822F-F657-40A8-B11B-987074FF9E36}" destId="{4CAD1709-D183-4FCF-A45D-A73DD0B865CC}" srcOrd="5" destOrd="0" presId="urn:microsoft.com/office/officeart/2005/8/layout/default"/>
    <dgm:cxn modelId="{54F34E76-4305-487F-B5B4-6BEEEFD6E848}" type="presParOf" srcId="{BF41822F-F657-40A8-B11B-987074FF9E36}" destId="{F19C1640-0EFF-4451-83F3-699EBC07871A}" srcOrd="6" destOrd="0" presId="urn:microsoft.com/office/officeart/2005/8/layout/default"/>
    <dgm:cxn modelId="{87E54299-7014-4C6C-B8C9-B6305327AE3A}" type="presParOf" srcId="{BF41822F-F657-40A8-B11B-987074FF9E36}" destId="{77B51819-40EB-4C9E-B7B4-DE598BCFABEC}" srcOrd="7" destOrd="0" presId="urn:microsoft.com/office/officeart/2005/8/layout/default"/>
    <dgm:cxn modelId="{E2C272ED-1468-4CC4-B4EF-49EE6AA3A0A4}" type="presParOf" srcId="{BF41822F-F657-40A8-B11B-987074FF9E36}" destId="{48A59A4F-A4D6-4558-8C3E-11351DF9CA8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D8BB8-619C-4A71-8983-D03B53ECB232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78F699-CCCD-4DC5-9500-C54516BF9AFF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GitHub Link: </a:t>
          </a:r>
          <a:endParaRPr lang="en-US" dirty="0" err="1"/>
        </a:p>
      </dgm:t>
    </dgm:pt>
    <dgm:pt modelId="{191D07E5-4899-41C1-810C-2A634EF76D01}" type="parTrans" cxnId="{07F1BE39-7FB4-4B90-AEBA-B362E2B13029}">
      <dgm:prSet/>
      <dgm:spPr/>
      <dgm:t>
        <a:bodyPr/>
        <a:lstStyle/>
        <a:p>
          <a:endParaRPr lang="en-US"/>
        </a:p>
      </dgm:t>
    </dgm:pt>
    <dgm:pt modelId="{FC8750CC-1CBA-4B84-A3EE-C3E6DB1002A3}" type="sibTrans" cxnId="{07F1BE39-7FB4-4B90-AEBA-B362E2B13029}">
      <dgm:prSet/>
      <dgm:spPr/>
      <dgm:t>
        <a:bodyPr/>
        <a:lstStyle/>
        <a:p>
          <a:endParaRPr lang="en-US"/>
        </a:p>
      </dgm:t>
    </dgm:pt>
    <dgm:pt modelId="{9B4383A0-DF7D-4E19-A333-77B2A695D14F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GitHub Repository:</a:t>
          </a:r>
          <a:r>
            <a:rPr lang="en-GB" dirty="0"/>
            <a:t> Weekly commits and updates.</a:t>
          </a:r>
          <a:endParaRPr lang="en-US" dirty="0"/>
        </a:p>
      </dgm:t>
    </dgm:pt>
    <dgm:pt modelId="{3D3FF03C-9A0C-4261-9E09-97C28209093B}" type="parTrans" cxnId="{17B36EE1-7B8D-4CEB-B761-C87099462574}">
      <dgm:prSet/>
      <dgm:spPr/>
      <dgm:t>
        <a:bodyPr/>
        <a:lstStyle/>
        <a:p>
          <a:endParaRPr lang="en-US"/>
        </a:p>
      </dgm:t>
    </dgm:pt>
    <dgm:pt modelId="{D27A1805-A34D-4D78-BA70-5828D71AB992}" type="sibTrans" cxnId="{17B36EE1-7B8D-4CEB-B761-C87099462574}">
      <dgm:prSet/>
      <dgm:spPr/>
      <dgm:t>
        <a:bodyPr/>
        <a:lstStyle/>
        <a:p>
          <a:endParaRPr lang="en-US"/>
        </a:p>
      </dgm:t>
    </dgm:pt>
    <dgm:pt modelId="{E03E2D71-1B01-4096-8CC9-40AB573ADB8F}">
      <dgm:prSet/>
      <dgm:spPr/>
      <dgm:t>
        <a:bodyPr/>
        <a:lstStyle/>
        <a:p>
          <a:r>
            <a:rPr lang="en-GB" dirty="0"/>
            <a:t> </a:t>
          </a:r>
          <a:r>
            <a:rPr lang="en-GB" b="1" dirty="0"/>
            <a:t>Backup System:</a:t>
          </a:r>
          <a:r>
            <a:rPr lang="en-GB" dirty="0"/>
            <a:t> Secure storage on OneDrive.</a:t>
          </a:r>
          <a:endParaRPr lang="en-US" dirty="0"/>
        </a:p>
      </dgm:t>
    </dgm:pt>
    <dgm:pt modelId="{AC7ED931-4FCE-4FE8-8A6E-CD653A1566BF}" type="parTrans" cxnId="{A679056B-B6EB-4771-B9B4-29B44A75FD1A}">
      <dgm:prSet/>
      <dgm:spPr/>
      <dgm:t>
        <a:bodyPr/>
        <a:lstStyle/>
        <a:p>
          <a:endParaRPr lang="en-US"/>
        </a:p>
      </dgm:t>
    </dgm:pt>
    <dgm:pt modelId="{AC6C8AA2-F327-44D1-98CB-BB91B4988980}" type="sibTrans" cxnId="{A679056B-B6EB-4771-B9B4-29B44A75FD1A}">
      <dgm:prSet/>
      <dgm:spPr/>
      <dgm:t>
        <a:bodyPr/>
        <a:lstStyle/>
        <a:p>
          <a:endParaRPr lang="en-US"/>
        </a:p>
      </dgm:t>
    </dgm:pt>
    <dgm:pt modelId="{766850B0-BA09-4D2E-BF92-708EDAFF3719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Data Privacy Measures:</a:t>
          </a:r>
          <a:r>
            <a:rPr lang="en-GB" dirty="0"/>
            <a:t> Compliance with data regulations. </a:t>
          </a:r>
          <a:endParaRPr lang="en-US" dirty="0"/>
        </a:p>
      </dgm:t>
    </dgm:pt>
    <dgm:pt modelId="{CB2BF231-37DD-43BC-99EB-49D5F607535B}" type="parTrans" cxnId="{81940014-8740-4ED1-9371-42B53EDA6F10}">
      <dgm:prSet/>
      <dgm:spPr/>
      <dgm:t>
        <a:bodyPr/>
        <a:lstStyle/>
        <a:p>
          <a:endParaRPr lang="en-US"/>
        </a:p>
      </dgm:t>
    </dgm:pt>
    <dgm:pt modelId="{EB57318A-BCAF-41D5-B1B4-9406B4487FD0}" type="sibTrans" cxnId="{81940014-8740-4ED1-9371-42B53EDA6F10}">
      <dgm:prSet/>
      <dgm:spPr/>
      <dgm:t>
        <a:bodyPr/>
        <a:lstStyle/>
        <a:p>
          <a:endParaRPr lang="en-US"/>
        </a:p>
      </dgm:t>
    </dgm:pt>
    <dgm:pt modelId="{A458B409-7913-42A8-AC12-8809DF9D79FB}" type="pres">
      <dgm:prSet presAssocID="{786D8BB8-619C-4A71-8983-D03B53ECB23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BE882F-D3BD-42C1-A8C9-D0684606B7A6}" type="pres">
      <dgm:prSet presAssocID="{786D8BB8-619C-4A71-8983-D03B53ECB232}" presName="dummyMaxCanvas" presStyleCnt="0">
        <dgm:presLayoutVars/>
      </dgm:prSet>
      <dgm:spPr/>
    </dgm:pt>
    <dgm:pt modelId="{B4A0E3FA-0278-401C-B9C1-2F1DA4A5086D}" type="pres">
      <dgm:prSet presAssocID="{786D8BB8-619C-4A71-8983-D03B53ECB23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D26A64-4948-4098-BD19-08784F521DFA}" type="pres">
      <dgm:prSet presAssocID="{786D8BB8-619C-4A71-8983-D03B53ECB23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DCE738-EE5B-4957-BA02-FF55F112476B}" type="pres">
      <dgm:prSet presAssocID="{786D8BB8-619C-4A71-8983-D03B53ECB232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A3BCA5-6779-4809-8CD0-8137720710D1}" type="pres">
      <dgm:prSet presAssocID="{786D8BB8-619C-4A71-8983-D03B53ECB232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BDB522-0109-4A1B-B19F-9BC4FB87C1D9}" type="pres">
      <dgm:prSet presAssocID="{786D8BB8-619C-4A71-8983-D03B53ECB232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FD04C1-3422-44CD-9264-90E60A203489}" type="pres">
      <dgm:prSet presAssocID="{786D8BB8-619C-4A71-8983-D03B53ECB232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926A2E-1C21-46FE-81DA-6C3DC35AE5CD}" type="pres">
      <dgm:prSet presAssocID="{786D8BB8-619C-4A71-8983-D03B53ECB232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7A9017-E350-4BB6-BF84-F893F222A821}" type="pres">
      <dgm:prSet presAssocID="{786D8BB8-619C-4A71-8983-D03B53ECB23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5B555B-32A4-4EDA-8425-0A3F5563F966}" type="pres">
      <dgm:prSet presAssocID="{786D8BB8-619C-4A71-8983-D03B53ECB23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EBE37-FDBE-4B0D-8B53-2EBE8083E859}" type="pres">
      <dgm:prSet presAssocID="{786D8BB8-619C-4A71-8983-D03B53ECB23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1F0E97-AAF9-4666-9F95-92BE01F2FC34}" type="pres">
      <dgm:prSet presAssocID="{786D8BB8-619C-4A71-8983-D03B53ECB23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A92E852-9CCE-438E-9298-1A040EBCBA26}" type="presOf" srcId="{9B4383A0-DF7D-4E19-A333-77B2A695D14F}" destId="{87D26A64-4948-4098-BD19-08784F521DFA}" srcOrd="0" destOrd="0" presId="urn:microsoft.com/office/officeart/2005/8/layout/vProcess5"/>
    <dgm:cxn modelId="{A008FB24-D1C0-4F26-86B5-0F11CE2B1769}" type="presOf" srcId="{9B4383A0-DF7D-4E19-A333-77B2A695D14F}" destId="{DD5B555B-32A4-4EDA-8425-0A3F5563F966}" srcOrd="1" destOrd="0" presId="urn:microsoft.com/office/officeart/2005/8/layout/vProcess5"/>
    <dgm:cxn modelId="{1EACABF6-E8D2-457B-8534-694884F85CB2}" type="presOf" srcId="{766850B0-BA09-4D2E-BF92-708EDAFF3719}" destId="{1A1F0E97-AAF9-4666-9F95-92BE01F2FC34}" srcOrd="1" destOrd="0" presId="urn:microsoft.com/office/officeart/2005/8/layout/vProcess5"/>
    <dgm:cxn modelId="{81940014-8740-4ED1-9371-42B53EDA6F10}" srcId="{786D8BB8-619C-4A71-8983-D03B53ECB232}" destId="{766850B0-BA09-4D2E-BF92-708EDAFF3719}" srcOrd="3" destOrd="0" parTransId="{CB2BF231-37DD-43BC-99EB-49D5F607535B}" sibTransId="{EB57318A-BCAF-41D5-B1B4-9406B4487FD0}"/>
    <dgm:cxn modelId="{5736727B-69AF-4AFD-89EE-3DDE35C125C3}" type="presOf" srcId="{E03E2D71-1B01-4096-8CC9-40AB573ADB8F}" destId="{CDDCE738-EE5B-4957-BA02-FF55F112476B}" srcOrd="0" destOrd="0" presId="urn:microsoft.com/office/officeart/2005/8/layout/vProcess5"/>
    <dgm:cxn modelId="{83C6DD74-B5A9-44CE-8BB5-3F630049DD2F}" type="presOf" srcId="{FE78F699-CCCD-4DC5-9500-C54516BF9AFF}" destId="{B4A0E3FA-0278-401C-B9C1-2F1DA4A5086D}" srcOrd="0" destOrd="0" presId="urn:microsoft.com/office/officeart/2005/8/layout/vProcess5"/>
    <dgm:cxn modelId="{106AC4CB-05C2-41F7-A658-75D213E96154}" type="presOf" srcId="{D27A1805-A34D-4D78-BA70-5828D71AB992}" destId="{B3FD04C1-3422-44CD-9264-90E60A203489}" srcOrd="0" destOrd="0" presId="urn:microsoft.com/office/officeart/2005/8/layout/vProcess5"/>
    <dgm:cxn modelId="{17B36EE1-7B8D-4CEB-B761-C87099462574}" srcId="{786D8BB8-619C-4A71-8983-D03B53ECB232}" destId="{9B4383A0-DF7D-4E19-A333-77B2A695D14F}" srcOrd="1" destOrd="0" parTransId="{3D3FF03C-9A0C-4261-9E09-97C28209093B}" sibTransId="{D27A1805-A34D-4D78-BA70-5828D71AB992}"/>
    <dgm:cxn modelId="{B30EF4A8-C42F-44DE-9B51-59EB77A0DBB1}" type="presOf" srcId="{766850B0-BA09-4D2E-BF92-708EDAFF3719}" destId="{FDA3BCA5-6779-4809-8CD0-8137720710D1}" srcOrd="0" destOrd="0" presId="urn:microsoft.com/office/officeart/2005/8/layout/vProcess5"/>
    <dgm:cxn modelId="{07F1BE39-7FB4-4B90-AEBA-B362E2B13029}" srcId="{786D8BB8-619C-4A71-8983-D03B53ECB232}" destId="{FE78F699-CCCD-4DC5-9500-C54516BF9AFF}" srcOrd="0" destOrd="0" parTransId="{191D07E5-4899-41C1-810C-2A634EF76D01}" sibTransId="{FC8750CC-1CBA-4B84-A3EE-C3E6DB1002A3}"/>
    <dgm:cxn modelId="{A679056B-B6EB-4771-B9B4-29B44A75FD1A}" srcId="{786D8BB8-619C-4A71-8983-D03B53ECB232}" destId="{E03E2D71-1B01-4096-8CC9-40AB573ADB8F}" srcOrd="2" destOrd="0" parTransId="{AC7ED931-4FCE-4FE8-8A6E-CD653A1566BF}" sibTransId="{AC6C8AA2-F327-44D1-98CB-BB91B4988980}"/>
    <dgm:cxn modelId="{9A1FE1A7-A711-4616-8512-980E4C6155F5}" type="presOf" srcId="{FE78F699-CCCD-4DC5-9500-C54516BF9AFF}" destId="{F57A9017-E350-4BB6-BF84-F893F222A821}" srcOrd="1" destOrd="0" presId="urn:microsoft.com/office/officeart/2005/8/layout/vProcess5"/>
    <dgm:cxn modelId="{9A0F79C5-DB8D-48C9-89E0-39837615A8DE}" type="presOf" srcId="{AC6C8AA2-F327-44D1-98CB-BB91B4988980}" destId="{1E926A2E-1C21-46FE-81DA-6C3DC35AE5CD}" srcOrd="0" destOrd="0" presId="urn:microsoft.com/office/officeart/2005/8/layout/vProcess5"/>
    <dgm:cxn modelId="{56EA95AA-33CD-42F5-8D23-6D86C8F7C64E}" type="presOf" srcId="{E03E2D71-1B01-4096-8CC9-40AB573ADB8F}" destId="{828EBE37-FDBE-4B0D-8B53-2EBE8083E859}" srcOrd="1" destOrd="0" presId="urn:microsoft.com/office/officeart/2005/8/layout/vProcess5"/>
    <dgm:cxn modelId="{861931CF-24CC-426F-B459-CA09F78B1C12}" type="presOf" srcId="{FC8750CC-1CBA-4B84-A3EE-C3E6DB1002A3}" destId="{D4BDB522-0109-4A1B-B19F-9BC4FB87C1D9}" srcOrd="0" destOrd="0" presId="urn:microsoft.com/office/officeart/2005/8/layout/vProcess5"/>
    <dgm:cxn modelId="{C1363DCA-4CF5-41F0-8328-741F99187EA5}" type="presOf" srcId="{786D8BB8-619C-4A71-8983-D03B53ECB232}" destId="{A458B409-7913-42A8-AC12-8809DF9D79FB}" srcOrd="0" destOrd="0" presId="urn:microsoft.com/office/officeart/2005/8/layout/vProcess5"/>
    <dgm:cxn modelId="{6EB1B3C5-C433-4DBE-8E47-C6E380B68D1F}" type="presParOf" srcId="{A458B409-7913-42A8-AC12-8809DF9D79FB}" destId="{8ABE882F-D3BD-42C1-A8C9-D0684606B7A6}" srcOrd="0" destOrd="0" presId="urn:microsoft.com/office/officeart/2005/8/layout/vProcess5"/>
    <dgm:cxn modelId="{AE45F150-D411-4A44-B231-0C089E4FA028}" type="presParOf" srcId="{A458B409-7913-42A8-AC12-8809DF9D79FB}" destId="{B4A0E3FA-0278-401C-B9C1-2F1DA4A5086D}" srcOrd="1" destOrd="0" presId="urn:microsoft.com/office/officeart/2005/8/layout/vProcess5"/>
    <dgm:cxn modelId="{56E3ECCE-E65D-4646-ADF5-956FB191D4BE}" type="presParOf" srcId="{A458B409-7913-42A8-AC12-8809DF9D79FB}" destId="{87D26A64-4948-4098-BD19-08784F521DFA}" srcOrd="2" destOrd="0" presId="urn:microsoft.com/office/officeart/2005/8/layout/vProcess5"/>
    <dgm:cxn modelId="{C0A51A8E-10FD-44FE-99EF-00E660CF40C0}" type="presParOf" srcId="{A458B409-7913-42A8-AC12-8809DF9D79FB}" destId="{CDDCE738-EE5B-4957-BA02-FF55F112476B}" srcOrd="3" destOrd="0" presId="urn:microsoft.com/office/officeart/2005/8/layout/vProcess5"/>
    <dgm:cxn modelId="{D6C9629C-C556-40DE-81E6-0104D0C99C3D}" type="presParOf" srcId="{A458B409-7913-42A8-AC12-8809DF9D79FB}" destId="{FDA3BCA5-6779-4809-8CD0-8137720710D1}" srcOrd="4" destOrd="0" presId="urn:microsoft.com/office/officeart/2005/8/layout/vProcess5"/>
    <dgm:cxn modelId="{805D9508-339B-4E96-B64B-DDE16E751BC9}" type="presParOf" srcId="{A458B409-7913-42A8-AC12-8809DF9D79FB}" destId="{D4BDB522-0109-4A1B-B19F-9BC4FB87C1D9}" srcOrd="5" destOrd="0" presId="urn:microsoft.com/office/officeart/2005/8/layout/vProcess5"/>
    <dgm:cxn modelId="{92284A82-4D7F-40A3-B304-C51349AD0E14}" type="presParOf" srcId="{A458B409-7913-42A8-AC12-8809DF9D79FB}" destId="{B3FD04C1-3422-44CD-9264-90E60A203489}" srcOrd="6" destOrd="0" presId="urn:microsoft.com/office/officeart/2005/8/layout/vProcess5"/>
    <dgm:cxn modelId="{F9DCDE1D-DBDB-4446-B016-1175D1B356A8}" type="presParOf" srcId="{A458B409-7913-42A8-AC12-8809DF9D79FB}" destId="{1E926A2E-1C21-46FE-81DA-6C3DC35AE5CD}" srcOrd="7" destOrd="0" presId="urn:microsoft.com/office/officeart/2005/8/layout/vProcess5"/>
    <dgm:cxn modelId="{A9A2AE0F-8EB8-4DC7-AD94-B020E0259A0E}" type="presParOf" srcId="{A458B409-7913-42A8-AC12-8809DF9D79FB}" destId="{F57A9017-E350-4BB6-BF84-F893F222A821}" srcOrd="8" destOrd="0" presId="urn:microsoft.com/office/officeart/2005/8/layout/vProcess5"/>
    <dgm:cxn modelId="{88261EC8-1F04-4973-8FD4-B6D9DB9AE2E5}" type="presParOf" srcId="{A458B409-7913-42A8-AC12-8809DF9D79FB}" destId="{DD5B555B-32A4-4EDA-8425-0A3F5563F966}" srcOrd="9" destOrd="0" presId="urn:microsoft.com/office/officeart/2005/8/layout/vProcess5"/>
    <dgm:cxn modelId="{26A6846E-25F7-4FF0-A500-3B49A14A7F3C}" type="presParOf" srcId="{A458B409-7913-42A8-AC12-8809DF9D79FB}" destId="{828EBE37-FDBE-4B0D-8B53-2EBE8083E859}" srcOrd="10" destOrd="0" presId="urn:microsoft.com/office/officeart/2005/8/layout/vProcess5"/>
    <dgm:cxn modelId="{038EC0D9-D59D-478B-AD26-309009274FEF}" type="presParOf" srcId="{A458B409-7913-42A8-AC12-8809DF9D79FB}" destId="{1A1F0E97-AAF9-4666-9F95-92BE01F2FC3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4EA905-C43E-497A-A011-00909A54D8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90FE61-2DD7-41EB-8D84-AB7E70A805BB}">
      <dgm:prSet/>
      <dgm:spPr/>
      <dgm:t>
        <a:bodyPr/>
        <a:lstStyle/>
        <a:p>
          <a:r>
            <a:rPr lang="en-GB"/>
            <a:t>•  This experiment shows how machine learning can predict patient outcomes using healthcare data.</a:t>
          </a:r>
          <a:endParaRPr lang="en-US"/>
        </a:p>
      </dgm:t>
    </dgm:pt>
    <dgm:pt modelId="{1B5F1023-AED3-4CF0-B5AA-A6E62E898980}" type="parTrans" cxnId="{6B3490D1-743D-4A76-BD42-4BC774C4E3C1}">
      <dgm:prSet/>
      <dgm:spPr/>
      <dgm:t>
        <a:bodyPr/>
        <a:lstStyle/>
        <a:p>
          <a:endParaRPr lang="en-US"/>
        </a:p>
      </dgm:t>
    </dgm:pt>
    <dgm:pt modelId="{FDD1B760-7951-4902-A7A0-53C5DB4A1705}" type="sibTrans" cxnId="{6B3490D1-743D-4A76-BD42-4BC774C4E3C1}">
      <dgm:prSet/>
      <dgm:spPr/>
      <dgm:t>
        <a:bodyPr/>
        <a:lstStyle/>
        <a:p>
          <a:endParaRPr lang="en-US"/>
        </a:p>
      </dgm:t>
    </dgm:pt>
    <dgm:pt modelId="{1F44C001-D53E-4AA5-9C75-B7B15883CFC7}">
      <dgm:prSet/>
      <dgm:spPr/>
      <dgm:t>
        <a:bodyPr/>
        <a:lstStyle/>
        <a:p>
          <a:r>
            <a:rPr lang="en-GB"/>
            <a:t>•  By comparing models, we discovered the most successful forecasting method and important influential features.</a:t>
          </a:r>
          <a:endParaRPr lang="en-US"/>
        </a:p>
      </dgm:t>
    </dgm:pt>
    <dgm:pt modelId="{B036EAE9-B213-4F77-A043-88EBEFE86B1A}" type="parTrans" cxnId="{9261B1B4-E1BF-4821-9EBD-C59358ECAF96}">
      <dgm:prSet/>
      <dgm:spPr/>
      <dgm:t>
        <a:bodyPr/>
        <a:lstStyle/>
        <a:p>
          <a:endParaRPr lang="en-US"/>
        </a:p>
      </dgm:t>
    </dgm:pt>
    <dgm:pt modelId="{E3ED3895-6F2D-405F-BB0B-92AD8132102F}" type="sibTrans" cxnId="{9261B1B4-E1BF-4821-9EBD-C59358ECAF96}">
      <dgm:prSet/>
      <dgm:spPr/>
      <dgm:t>
        <a:bodyPr/>
        <a:lstStyle/>
        <a:p>
          <a:endParaRPr lang="en-US"/>
        </a:p>
      </dgm:t>
    </dgm:pt>
    <dgm:pt modelId="{E1BDF8EA-3413-4591-A264-A5CD145DF421}">
      <dgm:prSet/>
      <dgm:spPr/>
      <dgm:t>
        <a:bodyPr/>
        <a:lstStyle/>
        <a:p>
          <a:r>
            <a:rPr lang="en-GB"/>
            <a:t>•  Our findings emphasize the necessity of ethical data management, GDPR compliance, and reproducibility.</a:t>
          </a:r>
          <a:endParaRPr lang="en-US"/>
        </a:p>
      </dgm:t>
    </dgm:pt>
    <dgm:pt modelId="{6D36AB10-AF27-4743-84ED-CF8493152CDB}" type="parTrans" cxnId="{073087B3-EA2A-435D-96F5-D1AE0B651EA9}">
      <dgm:prSet/>
      <dgm:spPr/>
      <dgm:t>
        <a:bodyPr/>
        <a:lstStyle/>
        <a:p>
          <a:endParaRPr lang="en-US"/>
        </a:p>
      </dgm:t>
    </dgm:pt>
    <dgm:pt modelId="{E2ACB3C7-E976-4043-AC1D-92F64E477F05}" type="sibTrans" cxnId="{073087B3-EA2A-435D-96F5-D1AE0B651EA9}">
      <dgm:prSet/>
      <dgm:spPr/>
      <dgm:t>
        <a:bodyPr/>
        <a:lstStyle/>
        <a:p>
          <a:endParaRPr lang="en-US"/>
        </a:p>
      </dgm:t>
    </dgm:pt>
    <dgm:pt modelId="{7810DE41-8DA5-48D6-8F1B-4E1EFD716044}" type="pres">
      <dgm:prSet presAssocID="{304EA905-C43E-497A-A011-00909A54D87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E37521-D148-45DD-BEDB-AE0A42C54DE7}" type="pres">
      <dgm:prSet presAssocID="{2990FE61-2DD7-41EB-8D84-AB7E70A805BB}" presName="compNode" presStyleCnt="0"/>
      <dgm:spPr/>
    </dgm:pt>
    <dgm:pt modelId="{5A4907E4-8681-4442-B530-66A3724ACEC8}" type="pres">
      <dgm:prSet presAssocID="{2990FE61-2DD7-41EB-8D84-AB7E70A805BB}" presName="bgRect" presStyleLbl="bgShp" presStyleIdx="0" presStyleCnt="3"/>
      <dgm:spPr/>
    </dgm:pt>
    <dgm:pt modelId="{7E298876-491C-498C-95B8-9D8793B51776}" type="pres">
      <dgm:prSet presAssocID="{2990FE61-2DD7-41EB-8D84-AB7E70A805B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BEC4536-9C96-44EB-8B9A-F967968C3B55}" type="pres">
      <dgm:prSet presAssocID="{2990FE61-2DD7-41EB-8D84-AB7E70A805BB}" presName="spaceRect" presStyleCnt="0"/>
      <dgm:spPr/>
    </dgm:pt>
    <dgm:pt modelId="{02E898E2-2AE4-4460-9A4E-FB2A3D1263BC}" type="pres">
      <dgm:prSet presAssocID="{2990FE61-2DD7-41EB-8D84-AB7E70A805B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D8BD6DC-AEE5-4088-9C5C-EE17574F5448}" type="pres">
      <dgm:prSet presAssocID="{FDD1B760-7951-4902-A7A0-53C5DB4A1705}" presName="sibTrans" presStyleCnt="0"/>
      <dgm:spPr/>
    </dgm:pt>
    <dgm:pt modelId="{2FDE821A-0E55-43C8-9B1C-09319F437ED0}" type="pres">
      <dgm:prSet presAssocID="{1F44C001-D53E-4AA5-9C75-B7B15883CFC7}" presName="compNode" presStyleCnt="0"/>
      <dgm:spPr/>
    </dgm:pt>
    <dgm:pt modelId="{86E5C61E-6E85-4B58-A9A9-6B86163DC0E7}" type="pres">
      <dgm:prSet presAssocID="{1F44C001-D53E-4AA5-9C75-B7B15883CFC7}" presName="bgRect" presStyleLbl="bgShp" presStyleIdx="1" presStyleCnt="3"/>
      <dgm:spPr/>
    </dgm:pt>
    <dgm:pt modelId="{6E5DE64E-60DD-4B05-BC48-4F294FF4831E}" type="pres">
      <dgm:prSet presAssocID="{1F44C001-D53E-4AA5-9C75-B7B15883CFC7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9B564F1-4FC1-45A4-BD2A-A493215F9655}" type="pres">
      <dgm:prSet presAssocID="{1F44C001-D53E-4AA5-9C75-B7B15883CFC7}" presName="spaceRect" presStyleCnt="0"/>
      <dgm:spPr/>
    </dgm:pt>
    <dgm:pt modelId="{53174517-637A-4BB4-856C-D0814ADF1D46}" type="pres">
      <dgm:prSet presAssocID="{1F44C001-D53E-4AA5-9C75-B7B15883CFC7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BA44E55-6C33-4228-B6D7-6D00AE55CCB9}" type="pres">
      <dgm:prSet presAssocID="{E3ED3895-6F2D-405F-BB0B-92AD8132102F}" presName="sibTrans" presStyleCnt="0"/>
      <dgm:spPr/>
    </dgm:pt>
    <dgm:pt modelId="{16D1288C-5FA0-45F3-BD3D-142CAB07E3E7}" type="pres">
      <dgm:prSet presAssocID="{E1BDF8EA-3413-4591-A264-A5CD145DF421}" presName="compNode" presStyleCnt="0"/>
      <dgm:spPr/>
    </dgm:pt>
    <dgm:pt modelId="{D61326A1-7EC9-467E-9867-3B242747260E}" type="pres">
      <dgm:prSet presAssocID="{E1BDF8EA-3413-4591-A264-A5CD145DF421}" presName="bgRect" presStyleLbl="bgShp" presStyleIdx="2" presStyleCnt="3"/>
      <dgm:spPr/>
    </dgm:pt>
    <dgm:pt modelId="{650C7957-582A-4796-9B1A-5542DF91F405}" type="pres">
      <dgm:prSet presAssocID="{E1BDF8EA-3413-4591-A264-A5CD145DF421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07F3DF-5425-4FE8-8E2B-BF7AE635060C}" type="pres">
      <dgm:prSet presAssocID="{E1BDF8EA-3413-4591-A264-A5CD145DF421}" presName="spaceRect" presStyleCnt="0"/>
      <dgm:spPr/>
    </dgm:pt>
    <dgm:pt modelId="{D335158C-9210-4143-B8D6-DE2FA9273C6A}" type="pres">
      <dgm:prSet presAssocID="{E1BDF8EA-3413-4591-A264-A5CD145DF42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073087B3-EA2A-435D-96F5-D1AE0B651EA9}" srcId="{304EA905-C43E-497A-A011-00909A54D87E}" destId="{E1BDF8EA-3413-4591-A264-A5CD145DF421}" srcOrd="2" destOrd="0" parTransId="{6D36AB10-AF27-4743-84ED-CF8493152CDB}" sibTransId="{E2ACB3C7-E976-4043-AC1D-92F64E477F05}"/>
    <dgm:cxn modelId="{A189EA5C-8622-44BE-802C-86D2F2DDC5FB}" type="presOf" srcId="{304EA905-C43E-497A-A011-00909A54D87E}" destId="{7810DE41-8DA5-48D6-8F1B-4E1EFD716044}" srcOrd="0" destOrd="0" presId="urn:microsoft.com/office/officeart/2018/2/layout/IconVerticalSolidList"/>
    <dgm:cxn modelId="{6B3490D1-743D-4A76-BD42-4BC774C4E3C1}" srcId="{304EA905-C43E-497A-A011-00909A54D87E}" destId="{2990FE61-2DD7-41EB-8D84-AB7E70A805BB}" srcOrd="0" destOrd="0" parTransId="{1B5F1023-AED3-4CF0-B5AA-A6E62E898980}" sibTransId="{FDD1B760-7951-4902-A7A0-53C5DB4A1705}"/>
    <dgm:cxn modelId="{0625B1E6-5667-4732-98EA-2426D6DC14B9}" type="presOf" srcId="{2990FE61-2DD7-41EB-8D84-AB7E70A805BB}" destId="{02E898E2-2AE4-4460-9A4E-FB2A3D1263BC}" srcOrd="0" destOrd="0" presId="urn:microsoft.com/office/officeart/2018/2/layout/IconVerticalSolidList"/>
    <dgm:cxn modelId="{43822AFA-B57F-425C-8275-219D22F258E3}" type="presOf" srcId="{E1BDF8EA-3413-4591-A264-A5CD145DF421}" destId="{D335158C-9210-4143-B8D6-DE2FA9273C6A}" srcOrd="0" destOrd="0" presId="urn:microsoft.com/office/officeart/2018/2/layout/IconVerticalSolidList"/>
    <dgm:cxn modelId="{BA753AFE-E5D5-41D8-B448-152F4DB7EE52}" type="presOf" srcId="{1F44C001-D53E-4AA5-9C75-B7B15883CFC7}" destId="{53174517-637A-4BB4-856C-D0814ADF1D46}" srcOrd="0" destOrd="0" presId="urn:microsoft.com/office/officeart/2018/2/layout/IconVerticalSolidList"/>
    <dgm:cxn modelId="{9261B1B4-E1BF-4821-9EBD-C59358ECAF96}" srcId="{304EA905-C43E-497A-A011-00909A54D87E}" destId="{1F44C001-D53E-4AA5-9C75-B7B15883CFC7}" srcOrd="1" destOrd="0" parTransId="{B036EAE9-B213-4F77-A043-88EBEFE86B1A}" sibTransId="{E3ED3895-6F2D-405F-BB0B-92AD8132102F}"/>
    <dgm:cxn modelId="{2A8C392F-61A3-40C3-BBA9-1B3462DC1AF3}" type="presParOf" srcId="{7810DE41-8DA5-48D6-8F1B-4E1EFD716044}" destId="{33E37521-D148-45DD-BEDB-AE0A42C54DE7}" srcOrd="0" destOrd="0" presId="urn:microsoft.com/office/officeart/2018/2/layout/IconVerticalSolidList"/>
    <dgm:cxn modelId="{FE696EEB-A07A-428A-A654-0DF8B93482B4}" type="presParOf" srcId="{33E37521-D148-45DD-BEDB-AE0A42C54DE7}" destId="{5A4907E4-8681-4442-B530-66A3724ACEC8}" srcOrd="0" destOrd="0" presId="urn:microsoft.com/office/officeart/2018/2/layout/IconVerticalSolidList"/>
    <dgm:cxn modelId="{7CFD5BE2-A1A9-41F3-936F-C057F8E17818}" type="presParOf" srcId="{33E37521-D148-45DD-BEDB-AE0A42C54DE7}" destId="{7E298876-491C-498C-95B8-9D8793B51776}" srcOrd="1" destOrd="0" presId="urn:microsoft.com/office/officeart/2018/2/layout/IconVerticalSolidList"/>
    <dgm:cxn modelId="{56FB508C-FABF-4EED-A9BD-4A227652F95C}" type="presParOf" srcId="{33E37521-D148-45DD-BEDB-AE0A42C54DE7}" destId="{BBEC4536-9C96-44EB-8B9A-F967968C3B55}" srcOrd="2" destOrd="0" presId="urn:microsoft.com/office/officeart/2018/2/layout/IconVerticalSolidList"/>
    <dgm:cxn modelId="{F17532B5-94C7-4461-93D5-97DB6D6F6DD6}" type="presParOf" srcId="{33E37521-D148-45DD-BEDB-AE0A42C54DE7}" destId="{02E898E2-2AE4-4460-9A4E-FB2A3D1263BC}" srcOrd="3" destOrd="0" presId="urn:microsoft.com/office/officeart/2018/2/layout/IconVerticalSolidList"/>
    <dgm:cxn modelId="{32862C43-0E98-4931-9EB6-0360A078FACE}" type="presParOf" srcId="{7810DE41-8DA5-48D6-8F1B-4E1EFD716044}" destId="{1D8BD6DC-AEE5-4088-9C5C-EE17574F5448}" srcOrd="1" destOrd="0" presId="urn:microsoft.com/office/officeart/2018/2/layout/IconVerticalSolidList"/>
    <dgm:cxn modelId="{44F0932D-39C5-40CC-B8D4-D637FFB8AD5E}" type="presParOf" srcId="{7810DE41-8DA5-48D6-8F1B-4E1EFD716044}" destId="{2FDE821A-0E55-43C8-9B1C-09319F437ED0}" srcOrd="2" destOrd="0" presId="urn:microsoft.com/office/officeart/2018/2/layout/IconVerticalSolidList"/>
    <dgm:cxn modelId="{C956F107-DB7C-4292-91B1-9F881BF4E992}" type="presParOf" srcId="{2FDE821A-0E55-43C8-9B1C-09319F437ED0}" destId="{86E5C61E-6E85-4B58-A9A9-6B86163DC0E7}" srcOrd="0" destOrd="0" presId="urn:microsoft.com/office/officeart/2018/2/layout/IconVerticalSolidList"/>
    <dgm:cxn modelId="{89B41CE4-E766-479E-9194-E4132ED06AF6}" type="presParOf" srcId="{2FDE821A-0E55-43C8-9B1C-09319F437ED0}" destId="{6E5DE64E-60DD-4B05-BC48-4F294FF4831E}" srcOrd="1" destOrd="0" presId="urn:microsoft.com/office/officeart/2018/2/layout/IconVerticalSolidList"/>
    <dgm:cxn modelId="{65D6B336-9872-45CF-917A-F6ECDA181EA2}" type="presParOf" srcId="{2FDE821A-0E55-43C8-9B1C-09319F437ED0}" destId="{79B564F1-4FC1-45A4-BD2A-A493215F9655}" srcOrd="2" destOrd="0" presId="urn:microsoft.com/office/officeart/2018/2/layout/IconVerticalSolidList"/>
    <dgm:cxn modelId="{F13204F4-6D91-4FC9-AB3F-A849BCCE13D3}" type="presParOf" srcId="{2FDE821A-0E55-43C8-9B1C-09319F437ED0}" destId="{53174517-637A-4BB4-856C-D0814ADF1D46}" srcOrd="3" destOrd="0" presId="urn:microsoft.com/office/officeart/2018/2/layout/IconVerticalSolidList"/>
    <dgm:cxn modelId="{AFDA90F7-9DCC-42D4-8DFA-C4A7272B533E}" type="presParOf" srcId="{7810DE41-8DA5-48D6-8F1B-4E1EFD716044}" destId="{5BA44E55-6C33-4228-B6D7-6D00AE55CCB9}" srcOrd="3" destOrd="0" presId="urn:microsoft.com/office/officeart/2018/2/layout/IconVerticalSolidList"/>
    <dgm:cxn modelId="{1A7203F6-260D-4429-9C33-3C2177594DD7}" type="presParOf" srcId="{7810DE41-8DA5-48D6-8F1B-4E1EFD716044}" destId="{16D1288C-5FA0-45F3-BD3D-142CAB07E3E7}" srcOrd="4" destOrd="0" presId="urn:microsoft.com/office/officeart/2018/2/layout/IconVerticalSolidList"/>
    <dgm:cxn modelId="{C738BB5C-78BA-494A-926F-0809204BFDE8}" type="presParOf" srcId="{16D1288C-5FA0-45F3-BD3D-142CAB07E3E7}" destId="{D61326A1-7EC9-467E-9867-3B242747260E}" srcOrd="0" destOrd="0" presId="urn:microsoft.com/office/officeart/2018/2/layout/IconVerticalSolidList"/>
    <dgm:cxn modelId="{8A7A6E5A-7746-4F6C-B071-85A13E97E0FE}" type="presParOf" srcId="{16D1288C-5FA0-45F3-BD3D-142CAB07E3E7}" destId="{650C7957-582A-4796-9B1A-5542DF91F405}" srcOrd="1" destOrd="0" presId="urn:microsoft.com/office/officeart/2018/2/layout/IconVerticalSolidList"/>
    <dgm:cxn modelId="{9F406ACA-587D-433F-A1A5-8AD97A10E0C7}" type="presParOf" srcId="{16D1288C-5FA0-45F3-BD3D-142CAB07E3E7}" destId="{CE07F3DF-5425-4FE8-8E2B-BF7AE635060C}" srcOrd="2" destOrd="0" presId="urn:microsoft.com/office/officeart/2018/2/layout/IconVerticalSolidList"/>
    <dgm:cxn modelId="{1CFB63EF-3A90-4536-AA7D-6F4E2B6D2630}" type="presParOf" srcId="{16D1288C-5FA0-45F3-BD3D-142CAB07E3E7}" destId="{D335158C-9210-4143-B8D6-DE2FA9273C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F9F1D-281D-4958-95B1-F5B7B51D7F65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9ADB7-7D41-4E80-8638-80FC5AF15E8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AEA4F-6CE8-4913-8C22-D9340CD1621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500" kern="1200"/>
            <a:t>•Healthcare data analysis improves decision-making and patient outcomes.</a:t>
          </a:r>
          <a:endParaRPr lang="en-US" sz="1500" kern="1200"/>
        </a:p>
      </dsp:txBody>
      <dsp:txXfrm>
        <a:off x="93445" y="3018902"/>
        <a:ext cx="3206250" cy="720000"/>
      </dsp:txXfrm>
    </dsp:sp>
    <dsp:sp modelId="{18236FAC-3AD9-4441-B86B-58A28CAF0ED7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1AEEA-94EE-409A-B80A-5BE38E13E77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A8DFC-C556-4192-88F9-8EA260A5F87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500" kern="1200"/>
            <a:t>•Machine learning provides predictive prediction of patient outcomes.</a:t>
          </a:r>
          <a:endParaRPr lang="en-US" sz="1500" kern="1200"/>
        </a:p>
      </dsp:txBody>
      <dsp:txXfrm>
        <a:off x="3860789" y="3018902"/>
        <a:ext cx="3206250" cy="720000"/>
      </dsp:txXfrm>
    </dsp:sp>
    <dsp:sp modelId="{F0205767-C54B-46CB-B2FC-2CD865739C55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E227A-8033-440B-8728-24D1BED9F8A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BB269-7B9A-4C94-8C3E-3279A6FBD17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500" kern="1200"/>
            <a:t>•This project develops and tests predictive models for healthcare analytics.</a:t>
          </a:r>
          <a:endParaRPr lang="en-US" sz="15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CC1F-937A-467C-A76D-1C4D92C1EFA5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·  </a:t>
          </a:r>
          <a:r>
            <a:rPr lang="en-GB" sz="2600" b="1" kern="1200"/>
            <a:t>Dataset Source:</a:t>
          </a:r>
          <a:r>
            <a:rPr lang="en-GB" sz="2600" kern="1200"/>
            <a:t> Kaggle (Heart Disease UCI Dataset)</a:t>
          </a:r>
          <a:endParaRPr lang="en-US" sz="2600" kern="1200"/>
        </a:p>
      </dsp:txBody>
      <dsp:txXfrm>
        <a:off x="0" y="39687"/>
        <a:ext cx="3286125" cy="1971675"/>
      </dsp:txXfrm>
    </dsp:sp>
    <dsp:sp modelId="{66E0889E-AD80-4866-A283-6D8FD5A4836B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·  </a:t>
          </a:r>
          <a:r>
            <a:rPr lang="en-GB" sz="2600" b="1" kern="1200" dirty="0"/>
            <a:t>Format:</a:t>
          </a:r>
          <a:r>
            <a:rPr lang="en-GB" sz="2600" kern="1200" dirty="0"/>
            <a:t> CSV file ( 1000 samples)</a:t>
          </a:r>
          <a:endParaRPr lang="en-US" sz="2600" kern="1200" dirty="0"/>
        </a:p>
      </dsp:txBody>
      <dsp:txXfrm>
        <a:off x="3614737" y="39687"/>
        <a:ext cx="3286125" cy="1971675"/>
      </dsp:txXfrm>
    </dsp:sp>
    <dsp:sp modelId="{7317906F-8266-4BE3-87DD-3EB33D97EDA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·  </a:t>
          </a:r>
          <a:r>
            <a:rPr lang="en-GB" sz="2600" b="1" kern="1200"/>
            <a:t>Features:</a:t>
          </a:r>
          <a:r>
            <a:rPr lang="en-GB" sz="2600" kern="1200"/>
            <a:t> Age, gender, cholesterol, resting blood pressure, ECG results, etc.</a:t>
          </a:r>
          <a:endParaRPr lang="en-US" sz="2600" kern="1200"/>
        </a:p>
      </dsp:txBody>
      <dsp:txXfrm>
        <a:off x="7229475" y="39687"/>
        <a:ext cx="3286125" cy="1971675"/>
      </dsp:txXfrm>
    </dsp:sp>
    <dsp:sp modelId="{F19C1640-0EFF-4451-83F3-699EBC07871A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·  </a:t>
          </a:r>
          <a:r>
            <a:rPr lang="en-GB" sz="2600" b="1" kern="1200"/>
            <a:t>Handling Missing Data:</a:t>
          </a:r>
          <a:r>
            <a:rPr lang="en-GB" sz="2600" kern="1200"/>
            <a:t> Imputation techniques.</a:t>
          </a:r>
          <a:endParaRPr lang="en-US" sz="2600" kern="1200"/>
        </a:p>
      </dsp:txBody>
      <dsp:txXfrm>
        <a:off x="1807368" y="2339975"/>
        <a:ext cx="3286125" cy="1971675"/>
      </dsp:txXfrm>
    </dsp:sp>
    <dsp:sp modelId="{48A59A4F-A4D6-4558-8C3E-11351DF9CA83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·  </a:t>
          </a:r>
          <a:r>
            <a:rPr lang="en-GB" sz="2600" b="1" kern="1200"/>
            <a:t>Ethical Considerations:</a:t>
          </a:r>
          <a:r>
            <a:rPr lang="en-GB" sz="2600" kern="1200"/>
            <a:t> GDPR compliance.</a:t>
          </a:r>
          <a:endParaRPr lang="en-US" sz="2600" kern="1200"/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0E3FA-0278-401C-B9C1-2F1DA4A5086D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  </a:t>
          </a:r>
          <a:r>
            <a:rPr lang="en-GB" sz="2600" b="1" kern="1200" dirty="0"/>
            <a:t>GitHub Link: </a:t>
          </a:r>
          <a:endParaRPr lang="en-US" sz="2600" kern="1200" dirty="0" err="1"/>
        </a:p>
      </dsp:txBody>
      <dsp:txXfrm>
        <a:off x="28038" y="28038"/>
        <a:ext cx="7298593" cy="901218"/>
      </dsp:txXfrm>
    </dsp:sp>
    <dsp:sp modelId="{87D26A64-4948-4098-BD19-08784F521DFA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  </a:t>
          </a:r>
          <a:r>
            <a:rPr lang="en-GB" sz="2600" b="1" kern="1200" dirty="0"/>
            <a:t>GitHub Repository:</a:t>
          </a:r>
          <a:r>
            <a:rPr lang="en-GB" sz="2600" kern="1200" dirty="0"/>
            <a:t> Weekly commits and updates.</a:t>
          </a:r>
          <a:endParaRPr lang="en-US" sz="2600" kern="1200" dirty="0"/>
        </a:p>
      </dsp:txBody>
      <dsp:txXfrm>
        <a:off x="732583" y="1159385"/>
        <a:ext cx="7029617" cy="901218"/>
      </dsp:txXfrm>
    </dsp:sp>
    <dsp:sp modelId="{CDDCE738-EE5B-4957-BA02-FF55F112476B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 </a:t>
          </a:r>
          <a:r>
            <a:rPr lang="en-GB" sz="2600" b="1" kern="1200" dirty="0"/>
            <a:t>Backup System:</a:t>
          </a:r>
          <a:r>
            <a:rPr lang="en-GB" sz="2600" kern="1200" dirty="0"/>
            <a:t> Secure storage on OneDrive.</a:t>
          </a:r>
          <a:endParaRPr lang="en-US" sz="2600" kern="1200" dirty="0"/>
        </a:p>
      </dsp:txBody>
      <dsp:txXfrm>
        <a:off x="1426612" y="2290733"/>
        <a:ext cx="7040133" cy="901218"/>
      </dsp:txXfrm>
    </dsp:sp>
    <dsp:sp modelId="{FDA3BCA5-6779-4809-8CD0-8137720710D1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  </a:t>
          </a:r>
          <a:r>
            <a:rPr lang="en-GB" sz="2600" b="1" kern="1200" dirty="0"/>
            <a:t>Data Privacy Measures:</a:t>
          </a:r>
          <a:r>
            <a:rPr lang="en-GB" sz="2600" kern="1200" dirty="0"/>
            <a:t> Compliance with data regulations. </a:t>
          </a:r>
          <a:endParaRPr lang="en-US" sz="2600" kern="1200" dirty="0"/>
        </a:p>
      </dsp:txBody>
      <dsp:txXfrm>
        <a:off x="2131157" y="3422081"/>
        <a:ext cx="7029617" cy="901218"/>
      </dsp:txXfrm>
    </dsp:sp>
    <dsp:sp modelId="{D4BDB522-0109-4A1B-B19F-9BC4FB87C1D9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7930242" y="733200"/>
        <a:ext cx="342233" cy="468236"/>
      </dsp:txXfrm>
    </dsp:sp>
    <dsp:sp modelId="{B3FD04C1-3422-44CD-9264-90E60A203489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8634787" y="1864548"/>
        <a:ext cx="342233" cy="468236"/>
      </dsp:txXfrm>
    </dsp:sp>
    <dsp:sp modelId="{1E926A2E-1C21-46FE-81DA-6C3DC35AE5CD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9328817" y="2995896"/>
        <a:ext cx="342233" cy="468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07E4-8681-4442-B530-66A3724ACEC8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98876-491C-498C-95B8-9D8793B51776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98E2-2AE4-4460-9A4E-FB2A3D1263BC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•  This experiment shows how machine learning can predict patient outcomes using healthcare data.</a:t>
          </a:r>
          <a:endParaRPr lang="en-US" sz="2200" kern="1200"/>
        </a:p>
      </dsp:txBody>
      <dsp:txXfrm>
        <a:off x="1761361" y="651"/>
        <a:ext cx="4889891" cy="1524988"/>
      </dsp:txXfrm>
    </dsp:sp>
    <dsp:sp modelId="{86E5C61E-6E85-4B58-A9A9-6B86163DC0E7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DE64E-60DD-4B05-BC48-4F294FF4831E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4517-637A-4BB4-856C-D0814ADF1D46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•  By comparing models, we discovered the most successful forecasting method and important influential features.</a:t>
          </a:r>
          <a:endParaRPr lang="en-US" sz="2200" kern="1200"/>
        </a:p>
      </dsp:txBody>
      <dsp:txXfrm>
        <a:off x="1761361" y="1906887"/>
        <a:ext cx="4889891" cy="1524988"/>
      </dsp:txXfrm>
    </dsp:sp>
    <dsp:sp modelId="{D61326A1-7EC9-467E-9867-3B242747260E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C7957-582A-4796-9B1A-5542DF91F405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158C-9210-4143-B8D6-DE2FA9273C6A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•  Our findings emphasize the necessity of ethical data management, GDPR compliance, and reproducibility.</a:t>
          </a:r>
          <a:endParaRPr lang="en-US" sz="2200" kern="1200"/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10696414&amp;isnumber=10695948" TargetMode="External"/><Relationship Id="rId2" Type="http://schemas.openxmlformats.org/officeDocument/2006/relationships/hyperlink" Target="https://ieeexplore.ieee.org/stamp/stamp.jsp?tp=&amp;arnumber=8781022&amp;isnumber=87805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stamp/stamp.jsp?tp=&amp;arnumber=10428617&amp;isnumber=1042812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ntanugarg274/heart-predict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F12E7CC5-C78B-4EBD-9565-3FA00FAA6C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Heart Organ">
            <a:extLst>
              <a:ext uri="{FF2B5EF4-FFF2-40B4-BE49-F238E27FC236}">
                <a16:creationId xmlns:a16="http://schemas.microsoft.com/office/drawing/2014/main" xmlns="" id="{92D1DD22-3E52-D4F3-B2AB-FC4A43B59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7" name="Freeform: Shape 30">
            <a:extLst>
              <a:ext uri="{FF2B5EF4-FFF2-40B4-BE49-F238E27FC236}">
                <a16:creationId xmlns:a16="http://schemas.microsoft.com/office/drawing/2014/main" xmlns="" id="{3A4529A5-F675-429F-8044-01372BB13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GB" sz="3100">
                <a:solidFill>
                  <a:srgbClr val="FFFFFF"/>
                </a:solidFill>
                <a:latin typeface="Arial"/>
                <a:cs typeface="Arial"/>
              </a:rPr>
              <a:t>Title: Developing a Machine Learning Framework for Early Prediction of Heart Disease: A Comparative Study of Models and Feature Importance</a:t>
            </a:r>
            <a:br>
              <a:rPr lang="en-GB" sz="310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University of Hertfordshire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Name: </a:t>
            </a:r>
            <a:r>
              <a:rPr lang="en-GB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Somesh</a:t>
            </a: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nakka</a:t>
            </a:r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ID</a:t>
            </a: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 23006089</a:t>
            </a:r>
            <a:endParaRPr lang="en-GB" dirty="0">
              <a:solidFill>
                <a:srgbClr val="FFFFFF"/>
              </a:solidFill>
            </a:endParaRPr>
          </a:p>
          <a:p>
            <a:pPr algn="l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xmlns="" id="{63DAB858-5A0C-4AFF-AAC6-705EDF8DB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xmlns="" id="{98DED6BC-9A3E-48D4-AD7C-A56D63F547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10">
            <a:extLst>
              <a:ext uri="{FF2B5EF4-FFF2-40B4-BE49-F238E27FC236}">
                <a16:creationId xmlns:a16="http://schemas.microsoft.com/office/drawing/2014/main" xmlns="" id="{6B6E033A-DB2E-49B8-B600-B38E0C280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235B5-C769-0A67-759D-B8EAD972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dirty="0">
                <a:latin typeface="Calibri Light"/>
                <a:ea typeface="Calibri Light"/>
                <a:cs typeface="Calibri Light"/>
              </a:rPr>
              <a:t>Conclusion</a:t>
            </a:r>
            <a:endParaRPr lang="en-US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xmlns="" id="{462AE830-8823-14A1-40EE-B64671036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073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26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239B8-3510-AEF7-09E7-B82F5770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ea typeface="Calibri Light"/>
                <a:cs typeface="Calibri Light"/>
              </a:rPr>
              <a:t>References</a:t>
            </a:r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xmlns="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B8522BAB-471E-7314-EC4B-8203AA68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GB" sz="1300" dirty="0">
                <a:latin typeface="Arial"/>
                <a:cs typeface="Arial"/>
              </a:rPr>
              <a:t>M. R. Ahmed, S. M. Hasan Mahmud, M. A. Hossin, H. Jahan and S. R. Haider Noori, "A Cloud Based Four-Tier Architecture for Early Detection of Heart Disease with Machine Learning Algorithms," </a:t>
            </a:r>
            <a:r>
              <a:rPr lang="en-GB" sz="1300" i="1" dirty="0">
                <a:latin typeface="Arial"/>
                <a:cs typeface="Arial"/>
              </a:rPr>
              <a:t>2018 IEEE 4th International Conference on Computer and Communications (ICCC)</a:t>
            </a:r>
            <a:r>
              <a:rPr lang="en-GB" sz="1300" dirty="0">
                <a:latin typeface="Arial"/>
                <a:cs typeface="Arial"/>
              </a:rPr>
              <a:t>, Chengdu, China, 2018, pp. 1951-1955, </a:t>
            </a:r>
            <a:r>
              <a:rPr lang="en-GB" sz="1300" dirty="0" err="1">
                <a:latin typeface="Arial"/>
                <a:cs typeface="Arial"/>
              </a:rPr>
              <a:t>doi</a:t>
            </a:r>
            <a:r>
              <a:rPr lang="en-GB" sz="1300" dirty="0">
                <a:latin typeface="Arial"/>
                <a:cs typeface="Arial"/>
              </a:rPr>
              <a:t>: 10.1109/CompComm.2018.8781022. URL: </a:t>
            </a:r>
            <a:r>
              <a:rPr lang="en-GB" sz="1300" u="sng" dirty="0">
                <a:latin typeface="Arial"/>
                <a:cs typeface="Arial"/>
                <a:hlinkClick r:id="rId2"/>
              </a:rPr>
              <a:t>https://ieeexplore.ieee.org/stamp/stamp.jsp?tp=&amp;arnumber=8781022&amp;isnumber=8780575</a:t>
            </a:r>
            <a:endParaRPr lang="en-US" sz="1300"/>
          </a:p>
          <a:p>
            <a:pPr>
              <a:buNone/>
            </a:pPr>
            <a:r>
              <a:rPr lang="en-GB" sz="1300">
                <a:latin typeface="Calibri Light"/>
                <a:ea typeface="Calibri Light"/>
                <a:cs typeface="Calibri Light"/>
              </a:rPr>
              <a:t>2.      </a:t>
            </a:r>
            <a:r>
              <a:rPr lang="en-GB" sz="1300" dirty="0">
                <a:latin typeface="Arial"/>
                <a:cs typeface="Arial"/>
              </a:rPr>
              <a:t>V. M B, S. S. R, K. U and K. Y, "Exploratory Data Analysis of Heart Disease Prediction using Machine Learning Techniques-RS Algorithm," </a:t>
            </a:r>
            <a:r>
              <a:rPr lang="en-GB" sz="1300" i="1" dirty="0">
                <a:latin typeface="Arial"/>
                <a:cs typeface="Arial"/>
              </a:rPr>
              <a:t>2024 Second International Conference on Intelligent </a:t>
            </a:r>
            <a:r>
              <a:rPr lang="en-GB" sz="1300" i="1">
                <a:latin typeface="Arial"/>
                <a:cs typeface="Arial"/>
              </a:rPr>
              <a:t>Cyber Physical Systems and Internet of Things (</a:t>
            </a:r>
            <a:r>
              <a:rPr lang="en-GB" sz="1300" i="1" err="1">
                <a:latin typeface="Arial"/>
                <a:cs typeface="Arial"/>
              </a:rPr>
              <a:t>ICoICI</a:t>
            </a:r>
            <a:r>
              <a:rPr lang="en-GB" sz="1300" i="1" dirty="0">
                <a:latin typeface="Arial"/>
                <a:cs typeface="Arial"/>
              </a:rPr>
              <a:t>)</a:t>
            </a:r>
            <a:r>
              <a:rPr lang="en-GB" sz="1300" dirty="0">
                <a:latin typeface="Arial"/>
                <a:cs typeface="Arial"/>
              </a:rPr>
              <a:t>, Coimbatore, </a:t>
            </a:r>
            <a:r>
              <a:rPr lang="en-GB" sz="1300">
                <a:latin typeface="Arial"/>
                <a:cs typeface="Arial"/>
              </a:rPr>
              <a:t>India, 2024, pp. 209-216, </a:t>
            </a:r>
            <a:r>
              <a:rPr lang="en-GB" sz="1300" err="1">
                <a:latin typeface="Arial"/>
                <a:cs typeface="Arial"/>
              </a:rPr>
              <a:t>doi</a:t>
            </a:r>
            <a:r>
              <a:rPr lang="en-GB" sz="1300" dirty="0">
                <a:latin typeface="Arial"/>
                <a:cs typeface="Arial"/>
              </a:rPr>
              <a:t>: 10.1109/ICoICI62503.2024.10696414. URL: </a:t>
            </a:r>
            <a:r>
              <a:rPr lang="en-GB" sz="1300" u="sng" dirty="0">
                <a:latin typeface="Arial"/>
                <a:cs typeface="Arial"/>
                <a:hlinkClick r:id="rId3"/>
              </a:rPr>
              <a:t>https://ieeexplore.ieee.org/stamp/stamp.jsp?tp=&amp;arnumber=10696414&amp;isnumber=10695948</a:t>
            </a:r>
            <a:endParaRPr lang="en-GB" sz="1300" dirty="0"/>
          </a:p>
          <a:p>
            <a:pPr>
              <a:buNone/>
            </a:pPr>
            <a:r>
              <a:rPr lang="en-GB" sz="1300" dirty="0">
                <a:latin typeface="Arial"/>
                <a:cs typeface="Arial"/>
              </a:rPr>
              <a:t>3.    A. Lakshmi and R. Devi, "Heart Disease Prediction Using Enhanced Whale Optimization Algorithm Based Feature Selection With Machine Learning Techniques," </a:t>
            </a:r>
            <a:r>
              <a:rPr lang="en-GB" sz="1300" i="1" dirty="0">
                <a:latin typeface="Arial"/>
                <a:cs typeface="Arial"/>
              </a:rPr>
              <a:t>2023 12th International Conference on System </a:t>
            </a:r>
            <a:r>
              <a:rPr lang="en-GB" sz="1300" i="1" dirty="0" err="1">
                <a:latin typeface="Arial"/>
                <a:cs typeface="Arial"/>
              </a:rPr>
              <a:t>Modeling</a:t>
            </a:r>
            <a:r>
              <a:rPr lang="en-GB" sz="1300" i="1" dirty="0">
                <a:latin typeface="Arial"/>
                <a:cs typeface="Arial"/>
              </a:rPr>
              <a:t> &amp; Advancement in Research Trends (SMART)</a:t>
            </a:r>
            <a:r>
              <a:rPr lang="en-GB" sz="1300" dirty="0">
                <a:latin typeface="Arial"/>
                <a:cs typeface="Arial"/>
              </a:rPr>
              <a:t>, Moradabad, India, 2023, pp. 644-648, </a:t>
            </a:r>
            <a:r>
              <a:rPr lang="en-GB" sz="1300" dirty="0" err="1">
                <a:latin typeface="Arial"/>
                <a:cs typeface="Arial"/>
              </a:rPr>
              <a:t>doi</a:t>
            </a:r>
            <a:r>
              <a:rPr lang="en-GB" sz="1300" dirty="0">
                <a:latin typeface="Arial"/>
                <a:cs typeface="Arial"/>
              </a:rPr>
              <a:t>: 10.1109/SMART59791.2023.10428617. URL: </a:t>
            </a:r>
            <a:r>
              <a:rPr lang="en-GB" sz="1300" u="sng" dirty="0">
                <a:latin typeface="Arial"/>
                <a:cs typeface="Arial"/>
                <a:hlinkClick r:id="rId4"/>
              </a:rPr>
              <a:t>https://ieeexplore.ieee.org/stamp/stamp.jsp?tp=&amp;arnumber=10428617&amp;isnumber=10428128</a:t>
            </a:r>
            <a:endParaRPr lang="en-GB" sz="1300" dirty="0"/>
          </a:p>
          <a:p>
            <a:pPr marL="0" indent="0">
              <a:buNone/>
            </a:pPr>
            <a:endParaRPr lang="en-GB" sz="13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xmlns="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xmlns="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A16F22E-4716-CA29-1F53-4AAD52955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9412336-19ED-F153-443B-C46CDBED62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1506AA53-E761-6881-5941-313119CC76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44707E7-29B6-36B5-B4C4-6160DFDB9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C1A8476-48ED-D7D6-F383-338B2F00A1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044F1-CE9F-B8A1-E46A-FC8EC1A3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4"/>
            <a:ext cx="3310215" cy="3136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xmlns="" id="{64F14BEC-E111-CE05-E7C7-9256B95D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41" r="1819" b="-2"/>
          <a:stretch/>
        </p:blipFill>
        <p:spPr>
          <a:xfrm>
            <a:off x="1" y="-7623"/>
            <a:ext cx="7760508" cy="6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0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B7088-5A7F-76A0-5F3A-2D2BB8DC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9E08C497-770F-A692-2EB1-3D8B59AB2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480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42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5CE63-9180-542F-43AA-FD9D1FD5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Research Question &amp; Objectives</a:t>
            </a:r>
            <a:b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</a:br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b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</a:br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How effectively can machine learning algorithms predict heart disease based on patient demographic and clinical data, and which features and models contribute most significantly to accurate predictions?</a:t>
            </a:r>
            <a:b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</a:br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A724DA-0F47-9F87-DB02-1D942D5B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eriod"/>
            </a:pPr>
            <a:r>
              <a:rPr lang="en-GB" sz="1800" b="1">
                <a:latin typeface="Arial"/>
                <a:cs typeface="Arial"/>
              </a:rPr>
              <a:t>Data Preprocessing and Feature Engineering: EDA</a:t>
            </a:r>
            <a:r>
              <a:rPr lang="en-GB" sz="1800">
                <a:latin typeface="Arial"/>
                <a:cs typeface="Arial"/>
              </a:rPr>
              <a:t> is performed on the data for data quality verification, treatment of missing values, normalizing numeric features, and encoding of categorical variables.</a:t>
            </a:r>
            <a:endParaRPr lang="en-US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2.  </a:t>
            </a:r>
            <a:r>
              <a:rPr lang="en-GB" sz="1800" b="1">
                <a:latin typeface="Arial"/>
                <a:cs typeface="Arial"/>
              </a:rPr>
              <a:t>Dataset Suitability:</a:t>
            </a:r>
            <a:r>
              <a:rPr lang="en-GB" sz="1800">
                <a:latin typeface="Arial"/>
                <a:cs typeface="Arial"/>
              </a:rPr>
              <a:t> Ensure the dataset that will be used is balanced and representative. In cases of imbalanced datasets, any class imbalance has to be </a:t>
            </a:r>
            <a:r>
              <a:rPr lang="en-GB" sz="1800" err="1">
                <a:latin typeface="Arial"/>
                <a:cs typeface="Arial"/>
              </a:rPr>
              <a:t>preprocessed</a:t>
            </a:r>
            <a:r>
              <a:rPr lang="en-GB" sz="1800">
                <a:latin typeface="Arial"/>
                <a:cs typeface="Arial"/>
              </a:rPr>
              <a:t> accordingly through techniques like SMOTE or </a:t>
            </a:r>
            <a:r>
              <a:rPr lang="en-GB" sz="1800" err="1">
                <a:latin typeface="Arial"/>
                <a:cs typeface="Arial"/>
              </a:rPr>
              <a:t>undersampling</a:t>
            </a:r>
            <a:r>
              <a:rPr lang="en-GB" sz="1800">
                <a:latin typeface="Arial"/>
                <a:cs typeface="Arial"/>
              </a:rPr>
              <a:t>.</a:t>
            </a:r>
            <a:endParaRPr lang="en-GB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3  .</a:t>
            </a:r>
            <a:r>
              <a:rPr lang="en-GB" sz="1800" b="1">
                <a:latin typeface="Arial"/>
                <a:cs typeface="Arial"/>
              </a:rPr>
              <a:t>Hyperparameter Tuning:</a:t>
            </a:r>
            <a:r>
              <a:rPr lang="en-GB" sz="1800">
                <a:latin typeface="Arial"/>
                <a:cs typeface="Arial"/>
              </a:rPr>
              <a:t> The aim is to avoid overfitting and enhance the performance by tuning the models using Grid Search or Randomized Search.</a:t>
            </a:r>
            <a:endParaRPr lang="en-GB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4. </a:t>
            </a:r>
            <a:r>
              <a:rPr lang="en-GB" sz="1800" b="1">
                <a:latin typeface="Arial"/>
                <a:cs typeface="Arial"/>
              </a:rPr>
              <a:t>Model Performance Evaluation:</a:t>
            </a:r>
            <a:r>
              <a:rPr lang="en-GB" sz="1800">
                <a:latin typeface="Arial"/>
                <a:cs typeface="Arial"/>
              </a:rPr>
              <a:t> The performance of the models is going to be tested for accuracy, precision, recall, F1-score, AUC-ROC, and further </a:t>
            </a:r>
            <a:r>
              <a:rPr lang="en-GB" sz="1800" err="1">
                <a:latin typeface="Arial"/>
                <a:cs typeface="Arial"/>
              </a:rPr>
              <a:t>analyzed</a:t>
            </a:r>
            <a:r>
              <a:rPr lang="en-GB" sz="1800">
                <a:latin typeface="Arial"/>
                <a:cs typeface="Arial"/>
              </a:rPr>
              <a:t> using the confusion matrix.</a:t>
            </a:r>
            <a:endParaRPr lang="en-GB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5.  </a:t>
            </a:r>
            <a:r>
              <a:rPr lang="en-GB" sz="1800" b="1">
                <a:latin typeface="Arial"/>
                <a:cs typeface="Arial"/>
              </a:rPr>
              <a:t>Feature Importance Analysis:</a:t>
            </a:r>
            <a:r>
              <a:rPr lang="en-GB" sz="1800">
                <a:latin typeface="Arial"/>
                <a:cs typeface="Arial"/>
              </a:rPr>
              <a:t> SHAP, permutation importance, and model-based techniques shall be employed to understand significant features of heart disease prediction.</a:t>
            </a:r>
            <a:endParaRPr lang="en-GB" sz="1800"/>
          </a:p>
          <a:p>
            <a:pPr marL="0" indent="0">
              <a:buNone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326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02BC77-8920-53A3-DDF4-322A3CD1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Plan – Task List</a:t>
            </a:r>
          </a:p>
        </p:txBody>
      </p:sp>
      <p:pic>
        <p:nvPicPr>
          <p:cNvPr id="4" name="Content Placeholder 3" descr="A table with text on it&#10;&#10;AI-generated content may be incorrect.">
            <a:extLst>
              <a:ext uri="{FF2B5EF4-FFF2-40B4-BE49-F238E27FC236}">
                <a16:creationId xmlns:a16="http://schemas.microsoft.com/office/drawing/2014/main" xmlns="" id="{712F802B-F417-F7C9-3866-F03B15BEB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101" y="1966293"/>
            <a:ext cx="813179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E0CCF-418C-D719-01EC-2748FD91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Timeline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xmlns="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graph with blue squares&#10;&#10;AI-generated content may be incorrect.">
            <a:extLst>
              <a:ext uri="{FF2B5EF4-FFF2-40B4-BE49-F238E27FC236}">
                <a16:creationId xmlns:a16="http://schemas.microsoft.com/office/drawing/2014/main" xmlns="" id="{381B70E3-8073-661D-386E-3B63B2E8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111" y="2139484"/>
            <a:ext cx="827577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C8908E2-EE49-44D2-9428-A28D2312A8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D1A9D8B-3117-4D9D-BDA4-DD81895098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A7877B25-8C10-4C8D-BC88-BF3C557F8F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4F0DD86-96CD-4F5F-BA4D-FFC17F2D6C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Freeform: Shape 13">
            <a:extLst>
              <a:ext uri="{FF2B5EF4-FFF2-40B4-BE49-F238E27FC236}">
                <a16:creationId xmlns:a16="http://schemas.microsoft.com/office/drawing/2014/main" xmlns="" id="{BD92035A-AA2F-4CD8-A556-1CE8BDEC7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ED888B23-07FA-482A-96DF-47E31AF1A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80EA8-7EF6-7008-48DD-024D30A1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GB" sz="4000">
                <a:latin typeface="Calibri Light"/>
                <a:ea typeface="Calibri Light"/>
                <a:cs typeface="Calibri Light"/>
              </a:rPr>
              <a:t>Data Management Plan - Dataset Overview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774DFB-1E98-CBA1-3D1B-4B83773A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Source: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 Kaggle Healthcare Dataset.</a:t>
            </a:r>
            <a:endParaRPr lang="en-US" sz="2400">
              <a:solidFill>
                <a:schemeClr val="tx1">
                  <a:alpha val="55000"/>
                </a:schemeClr>
              </a:solidFill>
            </a:endParaRPr>
          </a:p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Contents: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 Patient demographics, test results, hospital admission data.</a:t>
            </a:r>
            <a:endParaRPr lang="en-GB" sz="2400">
              <a:solidFill>
                <a:schemeClr val="tx1">
                  <a:alpha val="55000"/>
                </a:schemeClr>
              </a:solidFill>
            </a:endParaRPr>
          </a:p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Use Case: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 Predicting patient outcomes. </a:t>
            </a:r>
            <a:endParaRPr lang="en-GB" sz="2400">
              <a:solidFill>
                <a:schemeClr val="tx1">
                  <a:alpha val="55000"/>
                </a:schemeClr>
              </a:solidFill>
            </a:endParaRPr>
          </a:p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Dataset link: 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  <a:hlinkClick r:id="rId2"/>
              </a:rPr>
              <a:t>https://www.kaggle.com/datasets/shantanugarg274/heart-prediction-dataset</a:t>
            </a:r>
            <a:endParaRPr lang="en-GB" sz="2400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endParaRPr lang="en-GB" sz="24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9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B0125-A9FB-B5F5-4B05-079CD29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>
                <a:latin typeface="Calibri Light"/>
                <a:ea typeface="Calibri Light"/>
                <a:cs typeface="Calibri Light"/>
              </a:rPr>
              <a:t>Data Collection &amp; Metadata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9D1D7BF-A797-D9B9-B2A1-7D03B1F5E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81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27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94529E-1097-DC9F-B105-110C74CF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74225-F18C-3C1E-A4DC-C78D5D0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ea typeface="Calibri Light"/>
                <a:cs typeface="Calibri Light"/>
              </a:rPr>
              <a:t>Version Control &amp; Security</a:t>
            </a:r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xmlns="" id="{7D3BC61D-2F76-6475-AE70-8774DA8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648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75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xmlns="" id="{18873D23-2DCF-4B31-A009-95721C06E8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C13EF075-D4EF-4929-ADBC-91B27DA19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DAA26DFA-AAB2-4973-9C17-16D587C7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7" name="Freeform: Shape 12">
              <a:extLst>
                <a:ext uri="{FF2B5EF4-FFF2-40B4-BE49-F238E27FC236}">
                  <a16:creationId xmlns:a16="http://schemas.microsoft.com/office/drawing/2014/main" xmlns="" id="{3F407F11-7321-4BF6-8536-CCE8E34245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13">
              <a:extLst>
                <a:ext uri="{FF2B5EF4-FFF2-40B4-BE49-F238E27FC236}">
                  <a16:creationId xmlns:a16="http://schemas.microsoft.com/office/drawing/2014/main" xmlns="" id="{06AC5DCC-C3CC-4FD5-AD4E-13A1BE5F7F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14">
              <a:extLst>
                <a:ext uri="{FF2B5EF4-FFF2-40B4-BE49-F238E27FC236}">
                  <a16:creationId xmlns:a16="http://schemas.microsoft.com/office/drawing/2014/main" xmlns="" id="{4BBCC2F4-EFA7-4AF4-B538-AC4022D90F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15">
              <a:extLst>
                <a:ext uri="{FF2B5EF4-FFF2-40B4-BE49-F238E27FC236}">
                  <a16:creationId xmlns:a16="http://schemas.microsoft.com/office/drawing/2014/main" xmlns="" id="{2A9D1364-B6A3-44CB-9FBA-C528F0CE90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4EB8A-BD65-FE7F-8121-0D8A43DB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latin typeface="Calibri Light"/>
                <a:ea typeface="Calibri Light"/>
                <a:cs typeface="Calibri Light"/>
              </a:rPr>
              <a:t>Project Impact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xmlns="" id="{8FC84066-DFE8-BAB2-B0BE-F3ABD004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Early detection and predictive analysis lead to better healthcare results.</a:t>
            </a:r>
            <a:endParaRPr lang="en-US" sz="1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Potential integration with hospital decision-making systems.</a:t>
            </a:r>
            <a:endParaRPr lang="en-GB" sz="1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Future work includes expanding datasets and refining models.</a:t>
            </a:r>
            <a:endParaRPr lang="en-GB" sz="1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Improve generalization by testing models on real-world hospital data.</a:t>
            </a:r>
            <a:endParaRPr lang="en-GB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5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510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Title: Developing a Machine Learning Framework for Early Prediction of Heart Disease: A Comparative Study of Models and Feature Importance  </vt:lpstr>
      <vt:lpstr>Introduction</vt:lpstr>
      <vt:lpstr>Research Question &amp; Objectives   How effectively can machine learning algorithms predict heart disease based on patient demographic and clinical data, and which features and models contribute most significantly to accurate predictions?  </vt:lpstr>
      <vt:lpstr>Project Plan – Task List</vt:lpstr>
      <vt:lpstr>Project Timeline</vt:lpstr>
      <vt:lpstr>Data Management Plan - Dataset Overview</vt:lpstr>
      <vt:lpstr>Data Collection &amp; Metadata</vt:lpstr>
      <vt:lpstr>Version Control &amp; Security</vt:lpstr>
      <vt:lpstr>Project Impact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Developing a Machine Learning Framework for Early Prediction of Heart Disease: A Comparative Study of Models and Feature Importance  </dc:title>
  <dc:creator>kishore sai</dc:creator>
  <cp:lastModifiedBy>HP</cp:lastModifiedBy>
  <cp:revision>182</cp:revision>
  <dcterms:created xsi:type="dcterms:W3CDTF">2025-02-07T23:35:09Z</dcterms:created>
  <dcterms:modified xsi:type="dcterms:W3CDTF">2025-02-09T20:26:47Z</dcterms:modified>
</cp:coreProperties>
</file>