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11BDD6-AEE3-41DD-B8D9-200186560C25}"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DC8051-6508-4A4A-B0D8-67530E06B28C}" type="slidenum">
              <a:rPr lang="en-IN" smtClean="0"/>
              <a:t>‹#›</a:t>
            </a:fld>
            <a:endParaRPr lang="en-IN"/>
          </a:p>
        </p:txBody>
      </p:sp>
    </p:spTree>
    <p:extLst>
      <p:ext uri="{BB962C8B-B14F-4D97-AF65-F5344CB8AC3E}">
        <p14:creationId xmlns:p14="http://schemas.microsoft.com/office/powerpoint/2010/main" val="1448950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11BDD6-AEE3-41DD-B8D9-200186560C25}" type="datetimeFigureOut">
              <a:rPr lang="en-IN" smtClean="0"/>
              <a:t>15-05-2020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DC8051-6508-4A4A-B0D8-67530E06B28C}" type="slidenum">
              <a:rPr lang="en-IN" smtClean="0"/>
              <a:t>‹#›</a:t>
            </a:fld>
            <a:endParaRPr lang="en-IN"/>
          </a:p>
        </p:txBody>
      </p:sp>
    </p:spTree>
    <p:extLst>
      <p:ext uri="{BB962C8B-B14F-4D97-AF65-F5344CB8AC3E}">
        <p14:creationId xmlns:p14="http://schemas.microsoft.com/office/powerpoint/2010/main" val="1009257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11BDD6-AEE3-41DD-B8D9-200186560C25}"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DC8051-6508-4A4A-B0D8-67530E06B28C}" type="slidenum">
              <a:rPr lang="en-IN" smtClean="0"/>
              <a:t>‹#›</a:t>
            </a:fld>
            <a:endParaRPr lang="en-IN"/>
          </a:p>
        </p:txBody>
      </p:sp>
    </p:spTree>
    <p:extLst>
      <p:ext uri="{BB962C8B-B14F-4D97-AF65-F5344CB8AC3E}">
        <p14:creationId xmlns:p14="http://schemas.microsoft.com/office/powerpoint/2010/main" val="2811234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11BDD6-AEE3-41DD-B8D9-200186560C25}"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DC8051-6508-4A4A-B0D8-67530E06B28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85148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11BDD6-AEE3-41DD-B8D9-200186560C25}"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DC8051-6508-4A4A-B0D8-67530E06B28C}" type="slidenum">
              <a:rPr lang="en-IN" smtClean="0"/>
              <a:t>‹#›</a:t>
            </a:fld>
            <a:endParaRPr lang="en-IN"/>
          </a:p>
        </p:txBody>
      </p:sp>
    </p:spTree>
    <p:extLst>
      <p:ext uri="{BB962C8B-B14F-4D97-AF65-F5344CB8AC3E}">
        <p14:creationId xmlns:p14="http://schemas.microsoft.com/office/powerpoint/2010/main" val="2150316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11BDD6-AEE3-41DD-B8D9-200186560C25}" type="datetimeFigureOut">
              <a:rPr lang="en-IN" smtClean="0"/>
              <a:t>15-05-2020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DC8051-6508-4A4A-B0D8-67530E06B28C}" type="slidenum">
              <a:rPr lang="en-IN" smtClean="0"/>
              <a:t>‹#›</a:t>
            </a:fld>
            <a:endParaRPr lang="en-IN"/>
          </a:p>
        </p:txBody>
      </p:sp>
    </p:spTree>
    <p:extLst>
      <p:ext uri="{BB962C8B-B14F-4D97-AF65-F5344CB8AC3E}">
        <p14:creationId xmlns:p14="http://schemas.microsoft.com/office/powerpoint/2010/main" val="3486414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11BDD6-AEE3-41DD-B8D9-200186560C25}" type="datetimeFigureOut">
              <a:rPr lang="en-IN" smtClean="0"/>
              <a:t>15-05-2020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DC8051-6508-4A4A-B0D8-67530E06B28C}" type="slidenum">
              <a:rPr lang="en-IN" smtClean="0"/>
              <a:t>‹#›</a:t>
            </a:fld>
            <a:endParaRPr lang="en-IN"/>
          </a:p>
        </p:txBody>
      </p:sp>
    </p:spTree>
    <p:extLst>
      <p:ext uri="{BB962C8B-B14F-4D97-AF65-F5344CB8AC3E}">
        <p14:creationId xmlns:p14="http://schemas.microsoft.com/office/powerpoint/2010/main" val="3069377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1BDD6-AEE3-41DD-B8D9-200186560C25}"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DC8051-6508-4A4A-B0D8-67530E06B28C}" type="slidenum">
              <a:rPr lang="en-IN" smtClean="0"/>
              <a:t>‹#›</a:t>
            </a:fld>
            <a:endParaRPr lang="en-IN"/>
          </a:p>
        </p:txBody>
      </p:sp>
    </p:spTree>
    <p:extLst>
      <p:ext uri="{BB962C8B-B14F-4D97-AF65-F5344CB8AC3E}">
        <p14:creationId xmlns:p14="http://schemas.microsoft.com/office/powerpoint/2010/main" val="1535442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1BDD6-AEE3-41DD-B8D9-200186560C25}"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DC8051-6508-4A4A-B0D8-67530E06B28C}" type="slidenum">
              <a:rPr lang="en-IN" smtClean="0"/>
              <a:t>‹#›</a:t>
            </a:fld>
            <a:endParaRPr lang="en-IN"/>
          </a:p>
        </p:txBody>
      </p:sp>
    </p:spTree>
    <p:extLst>
      <p:ext uri="{BB962C8B-B14F-4D97-AF65-F5344CB8AC3E}">
        <p14:creationId xmlns:p14="http://schemas.microsoft.com/office/powerpoint/2010/main" val="329642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B11BDD6-AEE3-41DD-B8D9-200186560C25}"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DC8051-6508-4A4A-B0D8-67530E06B28C}" type="slidenum">
              <a:rPr lang="en-IN" smtClean="0"/>
              <a:t>‹#›</a:t>
            </a:fld>
            <a:endParaRPr lang="en-IN"/>
          </a:p>
        </p:txBody>
      </p:sp>
    </p:spTree>
    <p:extLst>
      <p:ext uri="{BB962C8B-B14F-4D97-AF65-F5344CB8AC3E}">
        <p14:creationId xmlns:p14="http://schemas.microsoft.com/office/powerpoint/2010/main" val="1414486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11BDD6-AEE3-41DD-B8D9-200186560C25}" type="datetimeFigureOut">
              <a:rPr lang="en-IN" smtClean="0"/>
              <a:t>15-05-2020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DC8051-6508-4A4A-B0D8-67530E06B28C}" type="slidenum">
              <a:rPr lang="en-IN" smtClean="0"/>
              <a:t>‹#›</a:t>
            </a:fld>
            <a:endParaRPr lang="en-IN"/>
          </a:p>
        </p:txBody>
      </p:sp>
    </p:spTree>
    <p:extLst>
      <p:ext uri="{BB962C8B-B14F-4D97-AF65-F5344CB8AC3E}">
        <p14:creationId xmlns:p14="http://schemas.microsoft.com/office/powerpoint/2010/main" val="285692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1BDD6-AEE3-41DD-B8D9-200186560C25}" type="datetimeFigureOut">
              <a:rPr lang="en-IN" smtClean="0"/>
              <a:t>15-05-2020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DC8051-6508-4A4A-B0D8-67530E06B28C}" type="slidenum">
              <a:rPr lang="en-IN" smtClean="0"/>
              <a:t>‹#›</a:t>
            </a:fld>
            <a:endParaRPr lang="en-IN"/>
          </a:p>
        </p:txBody>
      </p:sp>
    </p:spTree>
    <p:extLst>
      <p:ext uri="{BB962C8B-B14F-4D97-AF65-F5344CB8AC3E}">
        <p14:creationId xmlns:p14="http://schemas.microsoft.com/office/powerpoint/2010/main" val="3844508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11BDD6-AEE3-41DD-B8D9-200186560C25}" type="datetimeFigureOut">
              <a:rPr lang="en-IN" smtClean="0"/>
              <a:t>15-05-2020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DC8051-6508-4A4A-B0D8-67530E06B28C}" type="slidenum">
              <a:rPr lang="en-IN" smtClean="0"/>
              <a:t>‹#›</a:t>
            </a:fld>
            <a:endParaRPr lang="en-IN"/>
          </a:p>
        </p:txBody>
      </p:sp>
    </p:spTree>
    <p:extLst>
      <p:ext uri="{BB962C8B-B14F-4D97-AF65-F5344CB8AC3E}">
        <p14:creationId xmlns:p14="http://schemas.microsoft.com/office/powerpoint/2010/main" val="167543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B11BDD6-AEE3-41DD-B8D9-200186560C25}" type="datetimeFigureOut">
              <a:rPr lang="en-IN" smtClean="0"/>
              <a:t>15-05-2020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DDC8051-6508-4A4A-B0D8-67530E06B28C}" type="slidenum">
              <a:rPr lang="en-IN" smtClean="0"/>
              <a:t>‹#›</a:t>
            </a:fld>
            <a:endParaRPr lang="en-IN"/>
          </a:p>
        </p:txBody>
      </p:sp>
    </p:spTree>
    <p:extLst>
      <p:ext uri="{BB962C8B-B14F-4D97-AF65-F5344CB8AC3E}">
        <p14:creationId xmlns:p14="http://schemas.microsoft.com/office/powerpoint/2010/main" val="327514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B11BDD6-AEE3-41DD-B8D9-200186560C25}" type="datetimeFigureOut">
              <a:rPr lang="en-IN" smtClean="0"/>
              <a:t>15-05-2020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DDC8051-6508-4A4A-B0D8-67530E06B28C}" type="slidenum">
              <a:rPr lang="en-IN" smtClean="0"/>
              <a:t>‹#›</a:t>
            </a:fld>
            <a:endParaRPr lang="en-IN"/>
          </a:p>
        </p:txBody>
      </p:sp>
    </p:spTree>
    <p:extLst>
      <p:ext uri="{BB962C8B-B14F-4D97-AF65-F5344CB8AC3E}">
        <p14:creationId xmlns:p14="http://schemas.microsoft.com/office/powerpoint/2010/main" val="476271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B11BDD6-AEE3-41DD-B8D9-200186560C25}" type="datetimeFigureOut">
              <a:rPr lang="en-IN" smtClean="0"/>
              <a:t>15-05-2020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DDC8051-6508-4A4A-B0D8-67530E06B28C}" type="slidenum">
              <a:rPr lang="en-IN" smtClean="0"/>
              <a:t>‹#›</a:t>
            </a:fld>
            <a:endParaRPr lang="en-IN"/>
          </a:p>
        </p:txBody>
      </p:sp>
    </p:spTree>
    <p:extLst>
      <p:ext uri="{BB962C8B-B14F-4D97-AF65-F5344CB8AC3E}">
        <p14:creationId xmlns:p14="http://schemas.microsoft.com/office/powerpoint/2010/main" val="991081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11BDD6-AEE3-41DD-B8D9-200186560C25}" type="datetimeFigureOut">
              <a:rPr lang="en-IN" smtClean="0"/>
              <a:t>15-05-2020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DC8051-6508-4A4A-B0D8-67530E06B28C}" type="slidenum">
              <a:rPr lang="en-IN" smtClean="0"/>
              <a:t>‹#›</a:t>
            </a:fld>
            <a:endParaRPr lang="en-IN"/>
          </a:p>
        </p:txBody>
      </p:sp>
    </p:spTree>
    <p:extLst>
      <p:ext uri="{BB962C8B-B14F-4D97-AF65-F5344CB8AC3E}">
        <p14:creationId xmlns:p14="http://schemas.microsoft.com/office/powerpoint/2010/main" val="1581983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B11BDD6-AEE3-41DD-B8D9-200186560C25}" type="datetimeFigureOut">
              <a:rPr lang="en-IN" smtClean="0"/>
              <a:t>15-05-2020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DDC8051-6508-4A4A-B0D8-67530E06B28C}" type="slidenum">
              <a:rPr lang="en-IN" smtClean="0"/>
              <a:t>‹#›</a:t>
            </a:fld>
            <a:endParaRPr lang="en-IN"/>
          </a:p>
        </p:txBody>
      </p:sp>
    </p:spTree>
    <p:extLst>
      <p:ext uri="{BB962C8B-B14F-4D97-AF65-F5344CB8AC3E}">
        <p14:creationId xmlns:p14="http://schemas.microsoft.com/office/powerpoint/2010/main" val="69228047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1716A-7894-47F3-8D9B-49F3BD263534}"/>
              </a:ext>
            </a:extLst>
          </p:cNvPr>
          <p:cNvSpPr>
            <a:spLocks noGrp="1"/>
          </p:cNvSpPr>
          <p:nvPr>
            <p:ph type="ctrTitle"/>
          </p:nvPr>
        </p:nvSpPr>
        <p:spPr/>
        <p:txBody>
          <a:bodyPr/>
          <a:lstStyle/>
          <a:p>
            <a:r>
              <a:rPr lang="en-IN" b="1" dirty="0"/>
              <a:t>Identifying Medical Supply Zones in Delhi</a:t>
            </a:r>
            <a:br>
              <a:rPr lang="en-IN" dirty="0"/>
            </a:br>
            <a:endParaRPr lang="en-IN" dirty="0"/>
          </a:p>
        </p:txBody>
      </p:sp>
      <p:sp>
        <p:nvSpPr>
          <p:cNvPr id="3" name="Subtitle 2">
            <a:extLst>
              <a:ext uri="{FF2B5EF4-FFF2-40B4-BE49-F238E27FC236}">
                <a16:creationId xmlns:a16="http://schemas.microsoft.com/office/drawing/2014/main" id="{B2E5F68C-6F5B-4B68-AE3D-C01D89A67718}"/>
              </a:ext>
            </a:extLst>
          </p:cNvPr>
          <p:cNvSpPr>
            <a:spLocks noGrp="1"/>
          </p:cNvSpPr>
          <p:nvPr>
            <p:ph type="subTitle" idx="1"/>
          </p:nvPr>
        </p:nvSpPr>
        <p:spPr/>
        <p:txBody>
          <a:bodyPr/>
          <a:lstStyle/>
          <a:p>
            <a:r>
              <a:rPr lang="en-IN" dirty="0"/>
              <a:t>Capstone final project: Battle of </a:t>
            </a:r>
            <a:r>
              <a:rPr lang="en-IN" dirty="0" err="1"/>
              <a:t>neighborhood</a:t>
            </a:r>
            <a:endParaRPr lang="en-IN" dirty="0"/>
          </a:p>
        </p:txBody>
      </p:sp>
    </p:spTree>
    <p:extLst>
      <p:ext uri="{BB962C8B-B14F-4D97-AF65-F5344CB8AC3E}">
        <p14:creationId xmlns:p14="http://schemas.microsoft.com/office/powerpoint/2010/main" val="3108983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B42E5-CD52-4C3E-9305-E779A6C06D72}"/>
              </a:ext>
            </a:extLst>
          </p:cNvPr>
          <p:cNvSpPr>
            <a:spLocks noGrp="1"/>
          </p:cNvSpPr>
          <p:nvPr>
            <p:ph type="title"/>
          </p:nvPr>
        </p:nvSpPr>
        <p:spPr/>
        <p:txBody>
          <a:bodyPr/>
          <a:lstStyle/>
          <a:p>
            <a:r>
              <a:rPr lang="en-IN" b="1" dirty="0"/>
              <a:t>Below are the results which we have observed:</a:t>
            </a:r>
            <a:br>
              <a:rPr lang="en-IN" dirty="0"/>
            </a:br>
            <a:endParaRPr lang="en-IN" dirty="0"/>
          </a:p>
        </p:txBody>
      </p:sp>
      <p:sp>
        <p:nvSpPr>
          <p:cNvPr id="3" name="Content Placeholder 2">
            <a:extLst>
              <a:ext uri="{FF2B5EF4-FFF2-40B4-BE49-F238E27FC236}">
                <a16:creationId xmlns:a16="http://schemas.microsoft.com/office/drawing/2014/main" id="{C97B767D-3C78-4091-86E7-63EFC34BA606}"/>
              </a:ext>
            </a:extLst>
          </p:cNvPr>
          <p:cNvSpPr>
            <a:spLocks noGrp="1"/>
          </p:cNvSpPr>
          <p:nvPr>
            <p:ph idx="1"/>
          </p:nvPr>
        </p:nvSpPr>
        <p:spPr/>
        <p:txBody>
          <a:bodyPr>
            <a:normAutofit lnSpcReduction="10000"/>
          </a:bodyPr>
          <a:lstStyle/>
          <a:p>
            <a:pPr lvl="0"/>
            <a:r>
              <a:rPr lang="en-IN" dirty="0"/>
              <a:t>Blue cluster which are near New Delhi have low cases (at around 42 per district) and having low density of 4430 per square kms. Also, this cluster have higher number of hospitals.</a:t>
            </a:r>
          </a:p>
          <a:p>
            <a:pPr lvl="0"/>
            <a:r>
              <a:rPr lang="en-IN" dirty="0"/>
              <a:t>Green cluster have highest cases of 184 and high density of around 25759 per square kms. This cluster have comparatively medium number of hospitals.</a:t>
            </a:r>
          </a:p>
          <a:p>
            <a:pPr lvl="0"/>
            <a:r>
              <a:rPr lang="en-IN" dirty="0"/>
              <a:t>Yellow cluster have moderate cases of 70 and density of 9033 per square kms. This cluster have low number of hospitals.</a:t>
            </a:r>
          </a:p>
          <a:p>
            <a:pPr lvl="0"/>
            <a:r>
              <a:rPr lang="en-IN" dirty="0"/>
              <a:t>Now red cluster have low cases of 37 per district and density of 13477 per square kms. This cluster have low number of hospitals.</a:t>
            </a:r>
          </a:p>
          <a:p>
            <a:pPr lvl="0"/>
            <a:r>
              <a:rPr lang="en-IN" dirty="0"/>
              <a:t>Now Violet cluster have moderate cases of around 60 per district and density of 13000 square kms. Also having moderate number of hospitals.</a:t>
            </a:r>
          </a:p>
          <a:p>
            <a:endParaRPr lang="en-IN" dirty="0"/>
          </a:p>
        </p:txBody>
      </p:sp>
    </p:spTree>
    <p:extLst>
      <p:ext uri="{BB962C8B-B14F-4D97-AF65-F5344CB8AC3E}">
        <p14:creationId xmlns:p14="http://schemas.microsoft.com/office/powerpoint/2010/main" val="3639261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66781-34D7-4777-92EB-9A03115EAA45}"/>
              </a:ext>
            </a:extLst>
          </p:cNvPr>
          <p:cNvSpPr>
            <a:spLocks noGrp="1"/>
          </p:cNvSpPr>
          <p:nvPr>
            <p:ph type="title"/>
          </p:nvPr>
        </p:nvSpPr>
        <p:spPr/>
        <p:txBody>
          <a:bodyPr/>
          <a:lstStyle/>
          <a:p>
            <a:r>
              <a:rPr lang="en-IN" b="1" dirty="0"/>
              <a:t>Few recommendations:</a:t>
            </a:r>
            <a:br>
              <a:rPr lang="en-IN" dirty="0"/>
            </a:br>
            <a:endParaRPr lang="en-IN" dirty="0"/>
          </a:p>
        </p:txBody>
      </p:sp>
      <p:sp>
        <p:nvSpPr>
          <p:cNvPr id="3" name="Content Placeholder 2">
            <a:extLst>
              <a:ext uri="{FF2B5EF4-FFF2-40B4-BE49-F238E27FC236}">
                <a16:creationId xmlns:a16="http://schemas.microsoft.com/office/drawing/2014/main" id="{1FC1F67B-EF2E-4E6D-81B1-3DDBE5EF7ADA}"/>
              </a:ext>
            </a:extLst>
          </p:cNvPr>
          <p:cNvSpPr>
            <a:spLocks noGrp="1"/>
          </p:cNvSpPr>
          <p:nvPr>
            <p:ph idx="1"/>
          </p:nvPr>
        </p:nvSpPr>
        <p:spPr/>
        <p:txBody>
          <a:bodyPr/>
          <a:lstStyle/>
          <a:p>
            <a:pPr lvl="0"/>
            <a:r>
              <a:rPr lang="en-IN" dirty="0"/>
              <a:t>Green cluster (mostly areas nearby Karol Bagh) needs to get more medical supplies in comparison to other clusters.</a:t>
            </a:r>
          </a:p>
          <a:p>
            <a:pPr lvl="0"/>
            <a:r>
              <a:rPr lang="en-IN" dirty="0"/>
              <a:t>After green cluster, yellow cluster needs to be taken care because of low hospitals and high cases.</a:t>
            </a:r>
          </a:p>
          <a:p>
            <a:pPr lvl="0"/>
            <a:r>
              <a:rPr lang="en-IN" dirty="0"/>
              <a:t>Then violet cluster (areas in north Delhi) needs supply of medicines and other amenities based on all the parameters.</a:t>
            </a:r>
          </a:p>
          <a:p>
            <a:endParaRPr lang="en-IN" dirty="0"/>
          </a:p>
        </p:txBody>
      </p:sp>
    </p:spTree>
    <p:extLst>
      <p:ext uri="{BB962C8B-B14F-4D97-AF65-F5344CB8AC3E}">
        <p14:creationId xmlns:p14="http://schemas.microsoft.com/office/powerpoint/2010/main" val="3378154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9EEA-23B8-45B4-A912-03530D1786D5}"/>
              </a:ext>
            </a:extLst>
          </p:cNvPr>
          <p:cNvSpPr>
            <a:spLocks noGrp="1"/>
          </p:cNvSpPr>
          <p:nvPr>
            <p:ph type="title"/>
          </p:nvPr>
        </p:nvSpPr>
        <p:spPr/>
        <p:txBody>
          <a:bodyPr/>
          <a:lstStyle/>
          <a:p>
            <a:r>
              <a:rPr lang="en-IN" b="1" dirty="0"/>
              <a:t>Conclusion</a:t>
            </a:r>
            <a:r>
              <a:rPr lang="en-IN" dirty="0"/>
              <a:t>: </a:t>
            </a:r>
            <a:br>
              <a:rPr lang="en-IN" dirty="0"/>
            </a:br>
            <a:endParaRPr lang="en-IN" dirty="0"/>
          </a:p>
        </p:txBody>
      </p:sp>
      <p:sp>
        <p:nvSpPr>
          <p:cNvPr id="3" name="Content Placeholder 2">
            <a:extLst>
              <a:ext uri="{FF2B5EF4-FFF2-40B4-BE49-F238E27FC236}">
                <a16:creationId xmlns:a16="http://schemas.microsoft.com/office/drawing/2014/main" id="{464881AC-D992-4AC1-BCC8-B8416A150509}"/>
              </a:ext>
            </a:extLst>
          </p:cNvPr>
          <p:cNvSpPr>
            <a:spLocks noGrp="1"/>
          </p:cNvSpPr>
          <p:nvPr>
            <p:ph idx="1"/>
          </p:nvPr>
        </p:nvSpPr>
        <p:spPr/>
        <p:txBody>
          <a:bodyPr/>
          <a:lstStyle/>
          <a:p>
            <a:r>
              <a:rPr lang="en-IN" dirty="0"/>
              <a:t>So, this concludes our observation. I hope these observations can help the required agencies. </a:t>
            </a:r>
            <a:r>
              <a:rPr lang="en-IN"/>
              <a:t>If we have more data about Delhi and COVID-19, then we can provide more accurate predictions.</a:t>
            </a:r>
            <a:br>
              <a:rPr lang="en-IN"/>
            </a:br>
            <a:endParaRPr lang="en-IN"/>
          </a:p>
          <a:p>
            <a:endParaRPr lang="en-IN"/>
          </a:p>
        </p:txBody>
      </p:sp>
    </p:spTree>
    <p:extLst>
      <p:ext uri="{BB962C8B-B14F-4D97-AF65-F5344CB8AC3E}">
        <p14:creationId xmlns:p14="http://schemas.microsoft.com/office/powerpoint/2010/main" val="1416439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538B2-3BD1-4DC8-8CDD-55E407F74EF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4D0D99A-2555-4DC5-944F-C850DCA232B1}"/>
              </a:ext>
            </a:extLst>
          </p:cNvPr>
          <p:cNvSpPr>
            <a:spLocks noGrp="1"/>
          </p:cNvSpPr>
          <p:nvPr>
            <p:ph idx="1"/>
          </p:nvPr>
        </p:nvSpPr>
        <p:spPr/>
        <p:txBody>
          <a:bodyPr/>
          <a:lstStyle/>
          <a:p>
            <a:pPr marL="0" indent="0">
              <a:buNone/>
            </a:pPr>
            <a:endParaRPr lang="en-IN" dirty="0"/>
          </a:p>
          <a:p>
            <a:r>
              <a:rPr lang="en-IN" dirty="0"/>
              <a:t>As we all know that Coronavirus disease (COVID-19) is an infectious disease caused by a newly discovered coronavirus. The outbreak was declared a Public Health Emergency of International Concern on 30 January 2020. </a:t>
            </a:r>
          </a:p>
          <a:p>
            <a:r>
              <a:rPr lang="en-IN" dirty="0"/>
              <a:t>In this situation our aim is to provide suggestions for medical check-up booths and medicines supplies amid COVID-19 based on the areas, population, total number of cases in that area, hospitals in that area (to check the current medical facility status etc)</a:t>
            </a:r>
          </a:p>
          <a:p>
            <a:endParaRPr lang="en-IN" dirty="0"/>
          </a:p>
        </p:txBody>
      </p:sp>
    </p:spTree>
    <p:extLst>
      <p:ext uri="{BB962C8B-B14F-4D97-AF65-F5344CB8AC3E}">
        <p14:creationId xmlns:p14="http://schemas.microsoft.com/office/powerpoint/2010/main" val="3921175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1110-DBCA-4934-A50D-0AA4C941117C}"/>
              </a:ext>
            </a:extLst>
          </p:cNvPr>
          <p:cNvSpPr>
            <a:spLocks noGrp="1"/>
          </p:cNvSpPr>
          <p:nvPr>
            <p:ph type="title"/>
          </p:nvPr>
        </p:nvSpPr>
        <p:spPr/>
        <p:txBody>
          <a:bodyPr/>
          <a:lstStyle/>
          <a:p>
            <a:pPr>
              <a:lnSpc>
                <a:spcPct val="107000"/>
              </a:lnSpc>
              <a:spcAft>
                <a:spcPts val="800"/>
              </a:spcAft>
            </a:pPr>
            <a:r>
              <a:rPr lang="en-IN" sz="3200" b="1" dirty="0">
                <a:latin typeface="Calibri" panose="020F0502020204030204" pitchFamily="34" charset="0"/>
                <a:ea typeface="Calibri" panose="020F0502020204030204" pitchFamily="34" charset="0"/>
                <a:cs typeface="Times New Roman" panose="02020603050405020304" pitchFamily="18" charset="0"/>
              </a:rPr>
              <a:t>Target Audience:</a:t>
            </a:r>
            <a:r>
              <a:rPr lang="en-IN" sz="3200" dirty="0">
                <a:latin typeface="Calibri" panose="020F0502020204030204" pitchFamily="34" charset="0"/>
                <a:ea typeface="Calibri" panose="020F0502020204030204" pitchFamily="34" charset="0"/>
                <a:cs typeface="Times New Roman" panose="02020603050405020304" pitchFamily="18" charset="0"/>
              </a:rPr>
              <a:t> Government, medical agencies, NGOs and all related to COVID-19</a:t>
            </a:r>
            <a:br>
              <a:rPr lang="en-IN" sz="3200" dirty="0">
                <a:latin typeface="Calibri" panose="020F0502020204030204" pitchFamily="34" charset="0"/>
                <a:ea typeface="Calibri" panose="020F0502020204030204" pitchFamily="34"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73D96872-1661-4D66-B239-501A7132E1F4}"/>
              </a:ext>
            </a:extLst>
          </p:cNvPr>
          <p:cNvSpPr>
            <a:spLocks noGrp="1"/>
          </p:cNvSpPr>
          <p:nvPr>
            <p:ph idx="1"/>
          </p:nvPr>
        </p:nvSpPr>
        <p:spPr>
          <a:xfrm>
            <a:off x="645130" y="2052918"/>
            <a:ext cx="9404723" cy="4195481"/>
          </a:xfrm>
        </p:spPr>
        <p:txBody>
          <a:bodyPr/>
          <a:lstStyle/>
          <a:p>
            <a:endParaRPr lang="en-IN" dirty="0"/>
          </a:p>
          <a:p>
            <a:endParaRPr lang="en-IN" dirty="0"/>
          </a:p>
          <a:p>
            <a:r>
              <a:rPr lang="en-IN" b="1" dirty="0"/>
              <a:t>Observed Problem:</a:t>
            </a:r>
            <a:r>
              <a:rPr lang="en-IN" dirty="0"/>
              <a:t> During the prime time of COVID-19, there was a requirement to identify the places where the medical and food supply is less, and cases are more. Due to panic situation, a lot number of small industries are shut down and due to which there is lack of medicine and food. So, I planned to identify the areas district wise in Delhi where proper supply of medicine and food is not there.</a:t>
            </a:r>
          </a:p>
          <a:p>
            <a:endParaRPr lang="en-IN" dirty="0"/>
          </a:p>
        </p:txBody>
      </p:sp>
    </p:spTree>
    <p:extLst>
      <p:ext uri="{BB962C8B-B14F-4D97-AF65-F5344CB8AC3E}">
        <p14:creationId xmlns:p14="http://schemas.microsoft.com/office/powerpoint/2010/main" val="343777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BA5D3-DDC9-42CE-AFC2-741A7F339EDB}"/>
              </a:ext>
            </a:extLst>
          </p:cNvPr>
          <p:cNvSpPr>
            <a:spLocks noGrp="1"/>
          </p:cNvSpPr>
          <p:nvPr>
            <p:ph type="title"/>
          </p:nvPr>
        </p:nvSpPr>
        <p:spPr/>
        <p:txBody>
          <a:bodyPr/>
          <a:lstStyle/>
          <a:p>
            <a:r>
              <a:rPr lang="en-IN" b="1" dirty="0"/>
              <a:t>Description of data:</a:t>
            </a:r>
            <a:br>
              <a:rPr lang="en-IN" dirty="0"/>
            </a:br>
            <a:endParaRPr lang="en-IN" dirty="0"/>
          </a:p>
        </p:txBody>
      </p:sp>
      <p:sp>
        <p:nvSpPr>
          <p:cNvPr id="3" name="Content Placeholder 2">
            <a:extLst>
              <a:ext uri="{FF2B5EF4-FFF2-40B4-BE49-F238E27FC236}">
                <a16:creationId xmlns:a16="http://schemas.microsoft.com/office/drawing/2014/main" id="{192F7D93-7A71-4F0F-AC57-8313B5197F7D}"/>
              </a:ext>
            </a:extLst>
          </p:cNvPr>
          <p:cNvSpPr>
            <a:spLocks noGrp="1"/>
          </p:cNvSpPr>
          <p:nvPr>
            <p:ph idx="1"/>
          </p:nvPr>
        </p:nvSpPr>
        <p:spPr>
          <a:xfrm>
            <a:off x="645130" y="2052918"/>
            <a:ext cx="9404723" cy="4195481"/>
          </a:xfrm>
        </p:spPr>
        <p:txBody>
          <a:bodyPr/>
          <a:lstStyle/>
          <a:p>
            <a:r>
              <a:rPr lang="en-IN" dirty="0"/>
              <a:t>Call the Foursquare API to get the details of Hospitals in Delhi</a:t>
            </a:r>
          </a:p>
          <a:p>
            <a:r>
              <a:rPr lang="en-IN" dirty="0"/>
              <a:t>Collect the information about the hospitals with proper address, Pin code, sub-districts etc</a:t>
            </a:r>
          </a:p>
          <a:p>
            <a:r>
              <a:rPr lang="en-IN" dirty="0"/>
              <a:t>Collect the information about each district such as population, area, density etc.</a:t>
            </a:r>
          </a:p>
          <a:p>
            <a:r>
              <a:rPr lang="en-IN" dirty="0"/>
              <a:t>Lastly collect the information about the current COVID-19 cases in each district.</a:t>
            </a:r>
          </a:p>
          <a:p>
            <a:endParaRPr lang="en-IN" dirty="0"/>
          </a:p>
        </p:txBody>
      </p:sp>
    </p:spTree>
    <p:extLst>
      <p:ext uri="{BB962C8B-B14F-4D97-AF65-F5344CB8AC3E}">
        <p14:creationId xmlns:p14="http://schemas.microsoft.com/office/powerpoint/2010/main" val="3125321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56453-16B7-4854-B5F5-27D1EC33A5D3}"/>
              </a:ext>
            </a:extLst>
          </p:cNvPr>
          <p:cNvSpPr>
            <a:spLocks noGrp="1"/>
          </p:cNvSpPr>
          <p:nvPr>
            <p:ph type="title"/>
          </p:nvPr>
        </p:nvSpPr>
        <p:spPr/>
        <p:txBody>
          <a:bodyPr/>
          <a:lstStyle/>
          <a:p>
            <a:r>
              <a:rPr lang="en-IN" dirty="0"/>
              <a:t>Approach to solve this problem:</a:t>
            </a:r>
          </a:p>
        </p:txBody>
      </p:sp>
      <p:sp>
        <p:nvSpPr>
          <p:cNvPr id="3" name="Content Placeholder 2">
            <a:extLst>
              <a:ext uri="{FF2B5EF4-FFF2-40B4-BE49-F238E27FC236}">
                <a16:creationId xmlns:a16="http://schemas.microsoft.com/office/drawing/2014/main" id="{DA65AA1D-9C4B-4FB4-AC00-1F0AE0CA7C6B}"/>
              </a:ext>
            </a:extLst>
          </p:cNvPr>
          <p:cNvSpPr>
            <a:spLocks noGrp="1"/>
          </p:cNvSpPr>
          <p:nvPr>
            <p:ph idx="1"/>
          </p:nvPr>
        </p:nvSpPr>
        <p:spPr/>
        <p:txBody>
          <a:bodyPr/>
          <a:lstStyle/>
          <a:p>
            <a:r>
              <a:rPr lang="en-IN" dirty="0"/>
              <a:t>Algorithm used: KMeans Clustering</a:t>
            </a:r>
          </a:p>
          <a:p>
            <a:r>
              <a:rPr lang="en-US" dirty="0"/>
              <a:t>We will combine the data which we have collected district wise.</a:t>
            </a:r>
          </a:p>
          <a:p>
            <a:r>
              <a:rPr lang="en-US" dirty="0"/>
              <a:t>Then we will </a:t>
            </a:r>
            <a:r>
              <a:rPr lang="en-US" dirty="0" err="1"/>
              <a:t>analyse</a:t>
            </a:r>
            <a:r>
              <a:rPr lang="en-US" dirty="0"/>
              <a:t> the data based on parameters such as population, density, current cases etc.</a:t>
            </a:r>
          </a:p>
          <a:p>
            <a:r>
              <a:rPr lang="en-US" dirty="0"/>
              <a:t>Then from </a:t>
            </a:r>
            <a:r>
              <a:rPr lang="en-US" dirty="0" err="1"/>
              <a:t>FourSquare</a:t>
            </a:r>
            <a:r>
              <a:rPr lang="en-US" dirty="0"/>
              <a:t> we will try to get the information about the hospitals such as ratings etc.</a:t>
            </a:r>
          </a:p>
          <a:p>
            <a:r>
              <a:rPr lang="en-US" dirty="0"/>
              <a:t>Lastly we will make clusters where we need to provide the medicines and other basic amenities.</a:t>
            </a:r>
          </a:p>
          <a:p>
            <a:endParaRPr lang="en-IN" dirty="0"/>
          </a:p>
        </p:txBody>
      </p:sp>
    </p:spTree>
    <p:extLst>
      <p:ext uri="{BB962C8B-B14F-4D97-AF65-F5344CB8AC3E}">
        <p14:creationId xmlns:p14="http://schemas.microsoft.com/office/powerpoint/2010/main" val="3962565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C8EC9-1195-4703-987E-F9B616D06E86}"/>
              </a:ext>
            </a:extLst>
          </p:cNvPr>
          <p:cNvSpPr>
            <a:spLocks noGrp="1"/>
          </p:cNvSpPr>
          <p:nvPr>
            <p:ph type="title"/>
          </p:nvPr>
        </p:nvSpPr>
        <p:spPr>
          <a:xfrm>
            <a:off x="650669" y="629266"/>
            <a:ext cx="3330328" cy="1641986"/>
          </a:xfrm>
        </p:spPr>
        <p:txBody>
          <a:bodyPr vert="horz" lIns="91440" tIns="45720" rIns="91440" bIns="45720" rtlCol="0">
            <a:normAutofit/>
          </a:bodyPr>
          <a:lstStyle/>
          <a:p>
            <a:pPr>
              <a:lnSpc>
                <a:spcPct val="90000"/>
              </a:lnSpc>
            </a:pPr>
            <a:r>
              <a:rPr lang="en-US" sz="3600"/>
              <a:t>Exploratory Analysis: Coordinates</a:t>
            </a:r>
          </a:p>
        </p:txBody>
      </p:sp>
      <p:pic>
        <p:nvPicPr>
          <p:cNvPr id="4" name="Content Placeholder 3">
            <a:extLst>
              <a:ext uri="{FF2B5EF4-FFF2-40B4-BE49-F238E27FC236}">
                <a16:creationId xmlns:a16="http://schemas.microsoft.com/office/drawing/2014/main" id="{078294ED-431D-4006-BA1C-8766269B457F}"/>
              </a:ext>
            </a:extLst>
          </p:cNvPr>
          <p:cNvPicPr>
            <a:picLocks/>
          </p:cNvPicPr>
          <p:nvPr/>
        </p:nvPicPr>
        <p:blipFill rotWithShape="1">
          <a:blip r:embed="rId3"/>
          <a:srcRect l="19964" r="20233" b="1"/>
          <a:stretch/>
        </p:blipFill>
        <p:spPr>
          <a:xfrm>
            <a:off x="4634680" y="10"/>
            <a:ext cx="7560130" cy="6857990"/>
          </a:xfrm>
          <a:prstGeom prst="rect">
            <a:avLst/>
          </a:prstGeom>
        </p:spPr>
      </p:pic>
      <p:sp>
        <p:nvSpPr>
          <p:cNvPr id="30" name="Rectangle 29">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Content Placeholder 26">
            <a:extLst>
              <a:ext uri="{FF2B5EF4-FFF2-40B4-BE49-F238E27FC236}">
                <a16:creationId xmlns:a16="http://schemas.microsoft.com/office/drawing/2014/main" id="{126AA76B-4F5C-46EB-B0B4-4E5834793887}"/>
              </a:ext>
            </a:extLst>
          </p:cNvPr>
          <p:cNvSpPr>
            <a:spLocks noGrp="1"/>
          </p:cNvSpPr>
          <p:nvPr>
            <p:ph idx="1"/>
          </p:nvPr>
        </p:nvSpPr>
        <p:spPr>
          <a:xfrm>
            <a:off x="650669" y="2438400"/>
            <a:ext cx="3330328" cy="3809999"/>
          </a:xfrm>
        </p:spPr>
        <p:txBody>
          <a:bodyPr>
            <a:normAutofit/>
          </a:bodyPr>
          <a:lstStyle/>
          <a:p>
            <a:r>
              <a:rPr lang="en-US" dirty="0"/>
              <a:t>These coordinates we are covering for the analysis.</a:t>
            </a:r>
          </a:p>
        </p:txBody>
      </p:sp>
    </p:spTree>
    <p:extLst>
      <p:ext uri="{BB962C8B-B14F-4D97-AF65-F5344CB8AC3E}">
        <p14:creationId xmlns:p14="http://schemas.microsoft.com/office/powerpoint/2010/main" val="2584952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50089-660F-4C78-8E44-455A2DB1A4BC}"/>
              </a:ext>
            </a:extLst>
          </p:cNvPr>
          <p:cNvSpPr>
            <a:spLocks noGrp="1"/>
          </p:cNvSpPr>
          <p:nvPr>
            <p:ph type="title"/>
          </p:nvPr>
        </p:nvSpPr>
        <p:spPr>
          <a:xfrm>
            <a:off x="650669" y="629266"/>
            <a:ext cx="3330328" cy="1641986"/>
          </a:xfrm>
        </p:spPr>
        <p:txBody>
          <a:bodyPr>
            <a:normAutofit/>
          </a:bodyPr>
          <a:lstStyle/>
          <a:p>
            <a:pPr>
              <a:lnSpc>
                <a:spcPct val="90000"/>
              </a:lnSpc>
            </a:pPr>
            <a:r>
              <a:rPr lang="en-IN" sz="3600"/>
              <a:t>Relation between all features</a:t>
            </a:r>
          </a:p>
        </p:txBody>
      </p:sp>
      <p:pic>
        <p:nvPicPr>
          <p:cNvPr id="4" name="Content Placeholder 3">
            <a:extLst>
              <a:ext uri="{FF2B5EF4-FFF2-40B4-BE49-F238E27FC236}">
                <a16:creationId xmlns:a16="http://schemas.microsoft.com/office/drawing/2014/main" id="{B4E120AE-4D35-495A-8DCA-E7EA4C637388}"/>
              </a:ext>
            </a:extLst>
          </p:cNvPr>
          <p:cNvPicPr>
            <a:picLocks/>
          </p:cNvPicPr>
          <p:nvPr/>
        </p:nvPicPr>
        <p:blipFill rotWithShape="1">
          <a:blip r:embed="rId3"/>
          <a:srcRect r="14840" b="-1"/>
          <a:stretch/>
        </p:blipFill>
        <p:spPr>
          <a:xfrm>
            <a:off x="4634680" y="10"/>
            <a:ext cx="7560130" cy="6857990"/>
          </a:xfrm>
          <a:prstGeom prst="rect">
            <a:avLst/>
          </a:prstGeom>
        </p:spPr>
      </p:pic>
      <p:sp>
        <p:nvSpPr>
          <p:cNvPr id="11" name="Rectangle 10">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5AF6A353-7F5C-43E4-92DC-56BC236C02DB}"/>
              </a:ext>
            </a:extLst>
          </p:cNvPr>
          <p:cNvSpPr>
            <a:spLocks noGrp="1"/>
          </p:cNvSpPr>
          <p:nvPr>
            <p:ph idx="1"/>
          </p:nvPr>
        </p:nvSpPr>
        <p:spPr>
          <a:xfrm>
            <a:off x="650669" y="2438400"/>
            <a:ext cx="3330328" cy="3809999"/>
          </a:xfrm>
        </p:spPr>
        <p:txBody>
          <a:bodyPr>
            <a:normAutofit/>
          </a:bodyPr>
          <a:lstStyle/>
          <a:p>
            <a:r>
              <a:rPr lang="en-US" dirty="0"/>
              <a:t>Correlation between all the features, we can see that density and confirmed are highly related to each other.</a:t>
            </a:r>
          </a:p>
        </p:txBody>
      </p:sp>
    </p:spTree>
    <p:extLst>
      <p:ext uri="{BB962C8B-B14F-4D97-AF65-F5344CB8AC3E}">
        <p14:creationId xmlns:p14="http://schemas.microsoft.com/office/powerpoint/2010/main" val="2717695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45D52-0456-4CD1-8D97-A6BD41E7DD7F}"/>
              </a:ext>
            </a:extLst>
          </p:cNvPr>
          <p:cNvSpPr>
            <a:spLocks noGrp="1"/>
          </p:cNvSpPr>
          <p:nvPr>
            <p:ph type="title"/>
          </p:nvPr>
        </p:nvSpPr>
        <p:spPr/>
        <p:txBody>
          <a:bodyPr/>
          <a:lstStyle/>
          <a:p>
            <a:r>
              <a:rPr lang="en-IN" dirty="0"/>
              <a:t>Code for KMeans Cluster Algorithm</a:t>
            </a:r>
          </a:p>
        </p:txBody>
      </p:sp>
      <p:pic>
        <p:nvPicPr>
          <p:cNvPr id="4" name="Content Placeholder 3">
            <a:extLst>
              <a:ext uri="{FF2B5EF4-FFF2-40B4-BE49-F238E27FC236}">
                <a16:creationId xmlns:a16="http://schemas.microsoft.com/office/drawing/2014/main" id="{B5EB8A9C-0B04-46E8-A0EF-A471101943DA}"/>
              </a:ext>
            </a:extLst>
          </p:cNvPr>
          <p:cNvPicPr>
            <a:picLocks noGrp="1"/>
          </p:cNvPicPr>
          <p:nvPr>
            <p:ph idx="1"/>
          </p:nvPr>
        </p:nvPicPr>
        <p:blipFill>
          <a:blip r:embed="rId2"/>
          <a:stretch>
            <a:fillRect/>
          </a:stretch>
        </p:blipFill>
        <p:spPr>
          <a:xfrm>
            <a:off x="1656680" y="2052638"/>
            <a:ext cx="7840416" cy="4195762"/>
          </a:xfrm>
          <a:prstGeom prst="rect">
            <a:avLst/>
          </a:prstGeom>
        </p:spPr>
      </p:pic>
    </p:spTree>
    <p:extLst>
      <p:ext uri="{BB962C8B-B14F-4D97-AF65-F5344CB8AC3E}">
        <p14:creationId xmlns:p14="http://schemas.microsoft.com/office/powerpoint/2010/main" val="1603431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59634-89F2-42EE-B6A8-8BFA4A712563}"/>
              </a:ext>
            </a:extLst>
          </p:cNvPr>
          <p:cNvSpPr>
            <a:spLocks noGrp="1"/>
          </p:cNvSpPr>
          <p:nvPr>
            <p:ph type="title"/>
          </p:nvPr>
        </p:nvSpPr>
        <p:spPr>
          <a:xfrm>
            <a:off x="650669" y="629266"/>
            <a:ext cx="3330328" cy="1641986"/>
          </a:xfrm>
        </p:spPr>
        <p:txBody>
          <a:bodyPr>
            <a:normAutofit/>
          </a:bodyPr>
          <a:lstStyle/>
          <a:p>
            <a:pPr>
              <a:lnSpc>
                <a:spcPct val="90000"/>
              </a:lnSpc>
            </a:pPr>
            <a:r>
              <a:rPr lang="en-IN" sz="3600"/>
              <a:t>Mapping of clusters using Folium</a:t>
            </a:r>
          </a:p>
        </p:txBody>
      </p:sp>
      <p:pic>
        <p:nvPicPr>
          <p:cNvPr id="4" name="Content Placeholder 3">
            <a:extLst>
              <a:ext uri="{FF2B5EF4-FFF2-40B4-BE49-F238E27FC236}">
                <a16:creationId xmlns:a16="http://schemas.microsoft.com/office/drawing/2014/main" id="{D78F8709-D823-47FE-9CC0-8CAEFFAC43C2}"/>
              </a:ext>
            </a:extLst>
          </p:cNvPr>
          <p:cNvPicPr>
            <a:picLocks/>
          </p:cNvPicPr>
          <p:nvPr/>
        </p:nvPicPr>
        <p:blipFill rotWithShape="1">
          <a:blip r:embed="rId3"/>
          <a:srcRect l="19619" r="18096"/>
          <a:stretch/>
        </p:blipFill>
        <p:spPr>
          <a:xfrm>
            <a:off x="4634680" y="10"/>
            <a:ext cx="7560130" cy="6857990"/>
          </a:xfrm>
          <a:prstGeom prst="rect">
            <a:avLst/>
          </a:prstGeom>
        </p:spPr>
      </p:pic>
      <p:sp>
        <p:nvSpPr>
          <p:cNvPr id="23" name="Rectangle 10">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F865E603-876D-4BE2-838C-0D63A843DA22}"/>
              </a:ext>
            </a:extLst>
          </p:cNvPr>
          <p:cNvSpPr>
            <a:spLocks noGrp="1"/>
          </p:cNvSpPr>
          <p:nvPr>
            <p:ph idx="1"/>
          </p:nvPr>
        </p:nvSpPr>
        <p:spPr>
          <a:xfrm>
            <a:off x="650669" y="2438400"/>
            <a:ext cx="3330328" cy="3809999"/>
          </a:xfrm>
        </p:spPr>
        <p:txBody>
          <a:bodyPr>
            <a:normAutofit/>
          </a:bodyPr>
          <a:lstStyle/>
          <a:p>
            <a:r>
              <a:rPr lang="en-US" dirty="0"/>
              <a:t>We have found that using value of k as 5 is giving optimum result. </a:t>
            </a:r>
          </a:p>
          <a:p>
            <a:endParaRPr lang="en-US" dirty="0"/>
          </a:p>
        </p:txBody>
      </p:sp>
    </p:spTree>
    <p:extLst>
      <p:ext uri="{BB962C8B-B14F-4D97-AF65-F5344CB8AC3E}">
        <p14:creationId xmlns:p14="http://schemas.microsoft.com/office/powerpoint/2010/main" val="15081069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TotalTime>
  <Words>592</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vt:lpstr>
      <vt:lpstr>Identifying Medical Supply Zones in Delhi </vt:lpstr>
      <vt:lpstr>INTRODUCTION</vt:lpstr>
      <vt:lpstr>Target Audience: Government, medical agencies, NGOs and all related to COVID-19 </vt:lpstr>
      <vt:lpstr>Description of data: </vt:lpstr>
      <vt:lpstr>Approach to solve this problem:</vt:lpstr>
      <vt:lpstr>Exploratory Analysis: Coordinates</vt:lpstr>
      <vt:lpstr>Relation between all features</vt:lpstr>
      <vt:lpstr>Code for KMeans Cluster Algorithm</vt:lpstr>
      <vt:lpstr>Mapping of clusters using Folium</vt:lpstr>
      <vt:lpstr>Below are the results which we have observed: </vt:lpstr>
      <vt:lpstr>Few recommendations: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Medical Supply Zones in Delhi </dc:title>
  <dc:creator>Somesh Sharma</dc:creator>
  <cp:lastModifiedBy>Somesh Sharma</cp:lastModifiedBy>
  <cp:revision>4</cp:revision>
  <dcterms:created xsi:type="dcterms:W3CDTF">2020-05-14T21:31:04Z</dcterms:created>
  <dcterms:modified xsi:type="dcterms:W3CDTF">2020-05-14T21:33:12Z</dcterms:modified>
</cp:coreProperties>
</file>