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92ACD-C971-4563-BD0A-FC7F8494E35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F650-069C-4914-8ECF-B070D131D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8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9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5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CE0AB9-1206-45B2-A8D6-94CE6B0037C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1A0DB1-ADB0-473F-BF00-6313D0A7C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7F7A-2832-ECCA-D36F-D8CE67EDD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95" y="129208"/>
            <a:ext cx="8597348" cy="944733"/>
          </a:xfrm>
        </p:spPr>
        <p:txBody>
          <a:bodyPr>
            <a:noAutofit/>
          </a:bodyPr>
          <a:lstStyle/>
          <a:p>
            <a:pPr>
              <a:tabLst>
                <a:tab pos="357188" algn="l"/>
              </a:tabLst>
            </a:pPr>
            <a:r>
              <a:rPr lang="en-US" sz="320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Sales Data Analysis and Reporting for a Retail Chain Project PPT </a:t>
            </a:r>
            <a:endParaRPr lang="en-IN" sz="320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C34DF-7FE5-FF1D-E0E5-C092837719BA}"/>
              </a:ext>
            </a:extLst>
          </p:cNvPr>
          <p:cNvSpPr txBox="1"/>
          <p:nvPr/>
        </p:nvSpPr>
        <p:spPr>
          <a:xfrm>
            <a:off x="357810" y="1580322"/>
            <a:ext cx="11439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Project Plan: This project aims to use Python, SQL, and Excel to analyze sales data and generate meaningful reports for a retail chain.</a:t>
            </a: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🚀 Presenting my internship's final project 🚀 Retail Chain Sales Analysis using Python, SQL, and Excel and Power BI Dynamic Excel and Power BI dashboard offers actionable insights, aiding efficient data-driven decisions. Python's versatility and SQL's data access enriched analysis. A compelling showcase of applied technical skills⚡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C3A2F-47DA-810C-FECA-8A6967B2EA17}"/>
              </a:ext>
            </a:extLst>
          </p:cNvPr>
          <p:cNvSpPr txBox="1"/>
          <p:nvPr/>
        </p:nvSpPr>
        <p:spPr>
          <a:xfrm>
            <a:off x="0" y="89453"/>
            <a:ext cx="462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🚀 </a:t>
            </a:r>
            <a:r>
              <a:rPr lang="en-US" sz="3200">
                <a:latin typeface="Bahnschrift SemiBold Condensed" panose="020B0502040204020203" pitchFamily="34" charset="0"/>
              </a:rPr>
              <a:t>Key Findings:</a:t>
            </a:r>
            <a:endParaRPr lang="en-IN" sz="3200"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C0EC6-E7FE-E7F6-3785-5BB464F562A9}"/>
              </a:ext>
            </a:extLst>
          </p:cNvPr>
          <p:cNvSpPr txBox="1"/>
          <p:nvPr/>
        </p:nvSpPr>
        <p:spPr>
          <a:xfrm>
            <a:off x="0" y="759716"/>
            <a:ext cx="11738113" cy="553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/>
              <a:t> </a:t>
            </a:r>
            <a:r>
              <a:rPr lang="en-US"/>
              <a:t>Total Sales: The total sales revenue for the project period amounted to $8,122,378.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Top Customers: The top 5 customers, based on sales performance, are CS4424, CS4320,      CS5752, CS4660, and CS3799.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Highest Sales in 2013 : The highest sales value recorded in a single period was $2137140 in 2013.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Lowest Sales: The lowest sales figure observed to date occurred in 2015, with a value of $435175.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Customer Recency: In the year 2015, the customer with the highest recency. while the  customer with the lowest recency was recorded in the year 2013.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Segment Analysis: The P0 segment exhibited a significantly higher monetary value, accounting for 80% of the total sales, whereas the P2 segment contributed a lower proportion of 20%.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Top Customer Responses: CS1580 and CS4320 were the top two customers with the most substantial response to the sales efforts.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 Monetary Distribution: The highest monetary distribution by frequency was observed at the frequency point of 21, with a corresponding monetary value of $682,911.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3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8B17E-5F37-2BE1-B59F-FFF6C38B1076}"/>
              </a:ext>
            </a:extLst>
          </p:cNvPr>
          <p:cNvSpPr txBox="1"/>
          <p:nvPr/>
        </p:nvSpPr>
        <p:spPr>
          <a:xfrm>
            <a:off x="109331" y="69574"/>
            <a:ext cx="330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Bahnschrift SemiBold Condensed" panose="020B0502040204020203" pitchFamily="34" charset="0"/>
              </a:rPr>
              <a:t>📌 Final conclusions to improve Sales: -</a:t>
            </a:r>
            <a:endParaRPr lang="en-IN" sz="2400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E8367-CC83-4645-07DA-CED7DAAC6024}"/>
              </a:ext>
            </a:extLst>
          </p:cNvPr>
          <p:cNvSpPr txBox="1"/>
          <p:nvPr/>
        </p:nvSpPr>
        <p:spPr>
          <a:xfrm>
            <a:off x="109331" y="1119233"/>
            <a:ext cx="122648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1. Strengthen Relationships with Top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Focus on Key Accounts</a:t>
            </a:r>
            <a:r>
              <a:rPr lang="en-US" sz="2000"/>
              <a:t>: Prioritize building and maintaining strong relationships with top customers (CS4424, CS4320, CS5752, CS4660, CS3799) to drive sustained sales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Targeted Strategies</a:t>
            </a:r>
            <a:r>
              <a:rPr lang="en-US" sz="2000"/>
              <a:t>: Implement personalized strategies such as customized offers, dedicated account managers, and exclusive deals for these key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2. Replicate 2013 Success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Historical Success Analysis</a:t>
            </a:r>
            <a:r>
              <a:rPr lang="en-US" sz="2000"/>
              <a:t>: Analyze the factors that led to the success in 2013, including product offerings, pricing strategies, and promotional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Strategic Implementation</a:t>
            </a:r>
            <a:r>
              <a:rPr lang="en-US" sz="2000"/>
              <a:t>: Apply these insights to current strategies, adapting them to the present market landscape to replicate past success.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3. Mitigate Low Sales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Sales Dip Investigation</a:t>
            </a:r>
            <a:r>
              <a:rPr lang="en-US" sz="2000"/>
              <a:t>: Conduct a thorough analysis of periods with low sales to understand underlying causes, whether they are market-related, seasonal, or internal.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Proactive Measures</a:t>
            </a:r>
            <a:r>
              <a:rPr lang="en-US" sz="2000"/>
              <a:t>: Develop strategies to prevent future dips, such as diversified product offerings, targeted marketing during slow periods, or optimizing inventory levels.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AA112-02F1-63B0-F464-963863F10B3A}"/>
              </a:ext>
            </a:extLst>
          </p:cNvPr>
          <p:cNvSpPr txBox="1"/>
          <p:nvPr/>
        </p:nvSpPr>
        <p:spPr>
          <a:xfrm>
            <a:off x="139148" y="427383"/>
            <a:ext cx="120528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Improve Customer Retention and Recency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Encourage Repeat Purchases</a:t>
            </a:r>
            <a:r>
              <a:rPr lang="en-US"/>
              <a:t>: Implement strategies like personalized follow-ups, targeted promotions, and customer loyalty programs to encourage repeat purchases among customers with low recency.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Retention Focus</a:t>
            </a:r>
            <a:r>
              <a:rPr lang="en-US"/>
              <a:t>: Identify at-risk customers and engage them with tailored retention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5. Optimize Customer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Target High-Value Segments</a:t>
            </a:r>
            <a:r>
              <a:rPr lang="en-US"/>
              <a:t>: Focus on the P0 segment with customized strategies to maximize revenue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Explore Growth in P2 Segment</a:t>
            </a:r>
            <a:r>
              <a:rPr lang="en-US"/>
              <a:t>: Identify opportunities for growth within the P2 segment and tailor marketing and sales efforts to expand this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6. Align Resource Allocation with Monetary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Monetary Distribution Analysis</a:t>
            </a:r>
            <a:r>
              <a:rPr lang="en-US"/>
              <a:t>: Analyze the concentration of high monetary value at frequency point 21 to understand its significance.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Resource Optimization</a:t>
            </a:r>
            <a:r>
              <a:rPr lang="en-US"/>
              <a:t>: Use this analysis to guide the allocation of resources, ensuring they are aligned with the most profitable customer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7. Leverage Data-Driven Decision 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Continuous Data Analysis</a:t>
            </a:r>
            <a:r>
              <a:rPr lang="en-US"/>
              <a:t>: Foster a culture of continuous data analysis to drive informed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Sales Growth Strategy</a:t>
            </a:r>
            <a:r>
              <a:rPr lang="en-US"/>
              <a:t>: Use insights from ongoing data analysis to refine sales strategies and enhance overall growth.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89766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6FB-FE18-5546-EAA7-E55989562C21}"/>
              </a:ext>
            </a:extLst>
          </p:cNvPr>
          <p:cNvSpPr txBox="1"/>
          <p:nvPr/>
        </p:nvSpPr>
        <p:spPr>
          <a:xfrm>
            <a:off x="0" y="149087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1. Prioritize Top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Nurture High-Value Relationships</a:t>
            </a:r>
            <a:r>
              <a:rPr lang="en-US" sz="2000"/>
              <a:t>: Focus on deepening relationships with your most valuable customers by providing personalized experiences, exclusive offers, and proactive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2. Learn from High Sales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Replicate Peak Strategies</a:t>
            </a:r>
            <a:r>
              <a:rPr lang="en-US" sz="2000"/>
              <a:t>: Identify and analyze the successful strategies from peak sales periods in the past. Apply these insights to current efforts to drive similar success.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3. Address Low Sales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Counteract Declines</a:t>
            </a:r>
            <a:r>
              <a:rPr lang="en-US" sz="2000"/>
              <a:t>: Investigate the causes behind sales declines and develop targeted strategies to prevent future dips, such as adjusting marketing efforts, improving product offerings, or refining pricing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4. Enhance Customer Recency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Boost Repeat Purchases</a:t>
            </a:r>
            <a:r>
              <a:rPr lang="en-US" sz="2000"/>
              <a:t>: Implement targeted marketing campaigns and loyalty programs to encourage customers with low recency to make repeat purchases, enhancing overall customer retention.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5. Optimize Segment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Invest in High-Value Segments</a:t>
            </a:r>
            <a:r>
              <a:rPr lang="en-US" sz="2000"/>
              <a:t>: Focus resources on the P0 segment to maximize revenue while also exploring opportunities to increase engagement and growth within the P2 segment.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51844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338E8-73E7-0D3C-15D6-B47CD7B0530A}"/>
              </a:ext>
            </a:extLst>
          </p:cNvPr>
          <p:cNvSpPr txBox="1"/>
          <p:nvPr/>
        </p:nvSpPr>
        <p:spPr>
          <a:xfrm>
            <a:off x="115957" y="427383"/>
            <a:ext cx="119667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6. Learn from Top Customer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Engage </a:t>
            </a:r>
            <a:r>
              <a:rPr lang="en-US" sz="2000" b="1"/>
              <a:t>High-Potential</a:t>
            </a:r>
            <a:r>
              <a:rPr lang="en-US" b="1"/>
              <a:t> Customers</a:t>
            </a:r>
            <a:r>
              <a:rPr lang="en-US"/>
              <a:t>: Study the behaviors and preferences of your top customers to develop strategies for effectively engaging similar high-potential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7. Utilize Monetary Distribution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Refine Pricing and Promotions</a:t>
            </a:r>
            <a:r>
              <a:rPr lang="en-US"/>
              <a:t>: Leverage insights from high-value monetary distributions to optimize pricing strategies and tailor promotions, ensuring they resonate with the most profitable customer segments.</a:t>
            </a: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45D7E-F495-DCBF-7B50-F9E2D3FD302A}"/>
              </a:ext>
            </a:extLst>
          </p:cNvPr>
          <p:cNvSpPr txBox="1"/>
          <p:nvPr/>
        </p:nvSpPr>
        <p:spPr>
          <a:xfrm>
            <a:off x="424897" y="4860957"/>
            <a:ext cx="117671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Bahnschrift SemiBold Condensed" panose="020B0502040204020203" pitchFamily="34" charset="0"/>
              </a:rPr>
              <a:t>Implementing these actions can lead to improved customer retention and overall sales performance. Stay adaptable and responsive to market trends for sustained growth. </a:t>
            </a:r>
            <a:endParaRPr lang="en-IN" sz="320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8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2BFD9-0DB3-8D4E-45B3-6EC0B976AD16}"/>
              </a:ext>
            </a:extLst>
          </p:cNvPr>
          <p:cNvSpPr txBox="1"/>
          <p:nvPr/>
        </p:nvSpPr>
        <p:spPr>
          <a:xfrm>
            <a:off x="268356" y="2286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Deeply grateful for this amazing internship opportunity. </a:t>
            </a:r>
          </a:p>
          <a:p>
            <a:r>
              <a:rPr lang="en-US" sz="3600" b="1"/>
              <a:t>Thank you! Internship Studio </a:t>
            </a:r>
          </a:p>
          <a:p>
            <a:r>
              <a:rPr lang="en-US" sz="3600" b="1"/>
              <a:t>Your student: Somesh Mahesh Chaware </a:t>
            </a:r>
            <a:endParaRPr lang="en-IN" sz="3600" b="1"/>
          </a:p>
        </p:txBody>
      </p:sp>
    </p:spTree>
    <p:extLst>
      <p:ext uri="{BB962C8B-B14F-4D97-AF65-F5344CB8AC3E}">
        <p14:creationId xmlns:p14="http://schemas.microsoft.com/office/powerpoint/2010/main" val="25401877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947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 Condensed</vt:lpstr>
      <vt:lpstr>Bahnschrift SemiBold SemiConden</vt:lpstr>
      <vt:lpstr>Calibri</vt:lpstr>
      <vt:lpstr>Gill Sans MT</vt:lpstr>
      <vt:lpstr>Parcel</vt:lpstr>
      <vt:lpstr>Sales Data Analysis and Reporting for a Retail Chain Project PPT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somesh chaure</dc:creator>
  <cp:lastModifiedBy>somesh chaure</cp:lastModifiedBy>
  <cp:revision>1</cp:revision>
  <dcterms:created xsi:type="dcterms:W3CDTF">2024-08-26T16:31:04Z</dcterms:created>
  <dcterms:modified xsi:type="dcterms:W3CDTF">2024-08-26T17:03:30Z</dcterms:modified>
</cp:coreProperties>
</file>