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Lst>
  <p:sldSz cx="12192000" cy="6858000"/>
  <p:notesSz cx="6858000" cy="9144000"/>
  <p:embeddedFontLst>
    <p:embeddedFont>
      <p:font typeface="Inter" panose="020B0604020202020204" charset="0"/>
      <p:regular r:id="rId19"/>
      <p:bold r:id="rId20"/>
    </p:embeddedFont>
    <p:embeddedFont>
      <p:font typeface="Lato" panose="020F0502020204030203" pitchFamily="34" charset="0"/>
      <p:regular r:id="rId21"/>
      <p:bold r:id="rId22"/>
      <p:italic r:id="rId23"/>
      <p:boldItalic r:id="rId24"/>
    </p:embeddedFont>
    <p:embeddedFont>
      <p:font typeface="Libre Franklin" pitchFamily="2" charset="0"/>
      <p:regular r:id="rId25"/>
      <p:bold r:id="rId26"/>
      <p:italic r:id="rId27"/>
      <p:boldItalic r:id="rId28"/>
    </p:embeddedFont>
    <p:embeddedFont>
      <p:font typeface="Libre Franklin Medium" pitchFamily="2" charset="0"/>
      <p:regular r:id="rId29"/>
      <p:bold r:id="rId30"/>
      <p:italic r:id="rId31"/>
      <p:bold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583C3A-CFBC-40E5-9F32-5A08F3D46042}">
  <a:tblStyle styleId="{06583C3A-CFBC-40E5-9F32-5A08F3D46042}"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5" name="Google Shape;15;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9" name="Google Shape;29;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7" name="Google Shape;37;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8" name="Google Shape;38;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9" name="Google Shape;39;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6" name="Google Shape;46;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3" name="Google Shape;53;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7" name="Google Shape;67;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68" name="Google Shape;68;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9" name="Google Shape;69;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2" name="Google Shape;72;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p:nvPr/>
        </p:nvSpPr>
        <p:spPr>
          <a:xfrm>
            <a:off x="139147" y="96224"/>
            <a:ext cx="1241397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sng" strike="noStrike" cap="none">
                <a:solidFill>
                  <a:schemeClr val="bg2"/>
                </a:solidFill>
                <a:latin typeface="Libre Franklin"/>
                <a:ea typeface="Libre Franklin"/>
                <a:cs typeface="Libre Franklin"/>
                <a:sym typeface="Libre Franklin"/>
              </a:rPr>
              <a:t>Data Visualization of Bird Strikes between 2000-2011</a:t>
            </a:r>
            <a:endParaRPr sz="3600" b="1" u="sng">
              <a:solidFill>
                <a:schemeClr val="bg2"/>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6FFD5E7E-7453-AE6D-1DB8-D3C7F33AC528}"/>
              </a:ext>
            </a:extLst>
          </p:cNvPr>
          <p:cNvPicPr>
            <a:picLocks noChangeAspect="1"/>
          </p:cNvPicPr>
          <p:nvPr/>
        </p:nvPicPr>
        <p:blipFill>
          <a:blip r:embed="rId3"/>
          <a:stretch>
            <a:fillRect/>
          </a:stretch>
        </p:blipFill>
        <p:spPr>
          <a:xfrm>
            <a:off x="516836" y="957882"/>
            <a:ext cx="10923104" cy="55522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p:nvPr/>
        </p:nvSpPr>
        <p:spPr>
          <a:xfrm>
            <a:off x="3153334" y="140675"/>
            <a:ext cx="6153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Phase of Flight at the time of strike</a:t>
            </a:r>
            <a:endParaRPr sz="2400" b="1" u="sng">
              <a:solidFill>
                <a:schemeClr val="bg2"/>
              </a:solidFill>
              <a:latin typeface="Libre Franklin"/>
              <a:ea typeface="Libre Franklin"/>
              <a:cs typeface="Libre Franklin"/>
              <a:sym typeface="Libre Franklin"/>
            </a:endParaRPr>
          </a:p>
        </p:txBody>
      </p:sp>
      <p:pic>
        <p:nvPicPr>
          <p:cNvPr id="148" name="Google Shape;148;p22"/>
          <p:cNvPicPr preferRelativeResize="0"/>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a:stretch/>
        </p:blipFill>
        <p:spPr>
          <a:xfrm>
            <a:off x="1450306" y="1195754"/>
            <a:ext cx="8915400" cy="5662246"/>
          </a:xfrm>
          <a:prstGeom prst="rect">
            <a:avLst/>
          </a:prstGeom>
          <a:noFill/>
          <a:ln>
            <a:noFill/>
          </a:ln>
        </p:spPr>
      </p:pic>
      <p:sp>
        <p:nvSpPr>
          <p:cNvPr id="149" name="Google Shape;149;p22"/>
          <p:cNvSpPr txBox="1"/>
          <p:nvPr/>
        </p:nvSpPr>
        <p:spPr>
          <a:xfrm>
            <a:off x="1718274" y="602375"/>
            <a:ext cx="902342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bg2"/>
                </a:solidFill>
                <a:latin typeface="Libre Franklin"/>
                <a:ea typeface="Libre Franklin"/>
                <a:cs typeface="Libre Franklin"/>
                <a:sym typeface="Libre Franklin"/>
              </a:rPr>
              <a:t>Highest number of strikes during Approach followed by Landing Roll and Take-off run</a:t>
            </a:r>
            <a:endParaRPr sz="1800">
              <a:solidFill>
                <a:schemeClr val="bg2"/>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4397335" y="77072"/>
            <a:ext cx="4214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Impact on Flights</a:t>
            </a:r>
            <a:endParaRPr sz="2400" b="1" u="sng">
              <a:solidFill>
                <a:schemeClr val="bg2"/>
              </a:solidFill>
              <a:latin typeface="Libre Franklin"/>
              <a:ea typeface="Libre Franklin"/>
              <a:cs typeface="Libre Franklin"/>
              <a:sym typeface="Libre Franklin"/>
            </a:endParaRPr>
          </a:p>
        </p:txBody>
      </p:sp>
      <p:pic>
        <p:nvPicPr>
          <p:cNvPr id="155" name="Google Shape;155;p23"/>
          <p:cNvPicPr preferRelativeResize="0"/>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a:stretch/>
        </p:blipFill>
        <p:spPr>
          <a:xfrm>
            <a:off x="1528969" y="1229215"/>
            <a:ext cx="8915400" cy="5551713"/>
          </a:xfrm>
          <a:prstGeom prst="rect">
            <a:avLst/>
          </a:prstGeom>
          <a:noFill/>
          <a:ln>
            <a:noFill/>
          </a:ln>
        </p:spPr>
      </p:pic>
      <p:sp>
        <p:nvSpPr>
          <p:cNvPr id="156" name="Google Shape;156;p23"/>
          <p:cNvSpPr txBox="1"/>
          <p:nvPr/>
        </p:nvSpPr>
        <p:spPr>
          <a:xfrm>
            <a:off x="2946051" y="737863"/>
            <a:ext cx="62998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a:solidFill>
                  <a:schemeClr val="bg2"/>
                </a:solidFill>
                <a:latin typeface="Libre Franklin"/>
                <a:ea typeface="Libre Franklin"/>
                <a:cs typeface="Libre Franklin"/>
                <a:sym typeface="Libre Franklin"/>
              </a:rPr>
              <a:t>91.83% incidents where there was no impact on flights</a:t>
            </a:r>
            <a:endParaRPr>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1917600" y="70525"/>
            <a:ext cx="8507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Does prior warning reduces the effect of damage?</a:t>
            </a:r>
            <a:endParaRPr sz="2400" b="1" u="sng">
              <a:solidFill>
                <a:schemeClr val="bg2"/>
              </a:solidFill>
              <a:latin typeface="Libre Franklin"/>
              <a:ea typeface="Libre Franklin"/>
              <a:cs typeface="Libre Franklin"/>
              <a:sym typeface="Libre Franklin"/>
            </a:endParaRPr>
          </a:p>
        </p:txBody>
      </p:sp>
      <p:pic>
        <p:nvPicPr>
          <p:cNvPr id="162" name="Google Shape;162;p24"/>
          <p:cNvPicPr preferRelativeResize="0"/>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a:stretch/>
        </p:blipFill>
        <p:spPr>
          <a:xfrm>
            <a:off x="1638299" y="1386672"/>
            <a:ext cx="8915400" cy="5471327"/>
          </a:xfrm>
          <a:prstGeom prst="rect">
            <a:avLst/>
          </a:prstGeom>
          <a:noFill/>
          <a:ln>
            <a:noFill/>
          </a:ln>
        </p:spPr>
      </p:pic>
      <p:sp>
        <p:nvSpPr>
          <p:cNvPr id="163" name="Google Shape;163;p24"/>
          <p:cNvSpPr txBox="1"/>
          <p:nvPr/>
        </p:nvSpPr>
        <p:spPr>
          <a:xfrm>
            <a:off x="1713453" y="636283"/>
            <a:ext cx="87650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bg2"/>
                </a:solidFill>
                <a:latin typeface="Libre Franklin"/>
                <a:ea typeface="Libre Franklin"/>
                <a:cs typeface="Libre Franklin"/>
                <a:sym typeface="Libre Franklin"/>
              </a:rPr>
              <a:t>Prior warning to the pilot reduces the effect of damage to the aeroplane. In 80%  of the incidents, there was no damage to the aeroplane.</a:t>
            </a:r>
            <a:endParaRPr sz="1800">
              <a:solidFill>
                <a:schemeClr val="bg2"/>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2482E-01CE-AFDE-D46F-B2FC0FA7F0B7}"/>
              </a:ext>
            </a:extLst>
          </p:cNvPr>
          <p:cNvSpPr txBox="1"/>
          <p:nvPr/>
        </p:nvSpPr>
        <p:spPr>
          <a:xfrm>
            <a:off x="0" y="0"/>
            <a:ext cx="12264887" cy="6838860"/>
          </a:xfrm>
          <a:prstGeom prst="rect">
            <a:avLst/>
          </a:prstGeom>
          <a:noFill/>
        </p:spPr>
        <p:txBody>
          <a:bodyPr wrap="square">
            <a:spAutoFit/>
          </a:bodyPr>
          <a:lstStyle/>
          <a:p>
            <a:pPr>
              <a:lnSpc>
                <a:spcPct val="150000"/>
              </a:lnSpc>
            </a:pPr>
            <a:r>
              <a:rPr lang="en-US" sz="2800" b="1" u="sng">
                <a:latin typeface="Libre Franklin" pitchFamily="2" charset="0"/>
              </a:rPr>
              <a:t>Key Metrics and Insights</a:t>
            </a:r>
          </a:p>
          <a:p>
            <a:pPr>
              <a:lnSpc>
                <a:spcPct val="150000"/>
              </a:lnSpc>
            </a:pPr>
            <a:endParaRPr lang="en-US" sz="2800" b="1" u="sng">
              <a:latin typeface="Libre Franklin" pitchFamily="2" charset="0"/>
            </a:endParaRPr>
          </a:p>
          <a:p>
            <a:pPr>
              <a:lnSpc>
                <a:spcPct val="150000"/>
              </a:lnSpc>
            </a:pPr>
            <a:r>
              <a:rPr lang="en-US" b="1">
                <a:latin typeface="Libre Franklin" pitchFamily="2" charset="0"/>
              </a:rPr>
              <a:t>1</a:t>
            </a:r>
            <a:r>
              <a:rPr lang="en-US" sz="1600" b="1">
                <a:latin typeface="Libre Franklin" pitchFamily="2" charset="0"/>
              </a:rPr>
              <a:t>. Timeline of Bird Strikes:</a:t>
            </a:r>
          </a:p>
          <a:p>
            <a:pPr>
              <a:lnSpc>
                <a:spcPct val="150000"/>
              </a:lnSpc>
              <a:buFont typeface="Arial" panose="020B0604020202020204" pitchFamily="34" charset="0"/>
              <a:buChar char="•"/>
            </a:pPr>
            <a:r>
              <a:rPr lang="en-US" sz="1600">
                <a:latin typeface="Libre Franklin" pitchFamily="2" charset="0"/>
              </a:rPr>
              <a:t>The number of bird strikes increased significantly over the years, starting from 1,367 in 2000 and peaking at 3,012 in 2011.</a:t>
            </a:r>
          </a:p>
          <a:p>
            <a:pPr>
              <a:lnSpc>
                <a:spcPct val="150000"/>
              </a:lnSpc>
              <a:buFont typeface="Arial" panose="020B0604020202020204" pitchFamily="34" charset="0"/>
              <a:buChar char="•"/>
            </a:pPr>
            <a:r>
              <a:rPr lang="en-US" sz="1600">
                <a:latin typeface="Libre Franklin" pitchFamily="2" charset="0"/>
              </a:rPr>
              <a:t>Notable spikes in incidents were observed in 2006, 2008, and 2011, suggesting possible changes in reporting procedures, migration patterns, or environmental factors during these years.</a:t>
            </a:r>
          </a:p>
          <a:p>
            <a:pPr>
              <a:lnSpc>
                <a:spcPct val="150000"/>
              </a:lnSpc>
              <a:buFont typeface="Arial" panose="020B0604020202020204" pitchFamily="34" charset="0"/>
              <a:buChar char="•"/>
            </a:pPr>
            <a:endParaRPr lang="en-US" sz="1600">
              <a:latin typeface="Libre Franklin" pitchFamily="2" charset="0"/>
            </a:endParaRPr>
          </a:p>
          <a:p>
            <a:pPr>
              <a:lnSpc>
                <a:spcPct val="150000"/>
              </a:lnSpc>
            </a:pPr>
            <a:r>
              <a:rPr lang="en-US" sz="1600" b="1">
                <a:latin typeface="Libre Franklin" pitchFamily="2" charset="0"/>
              </a:rPr>
              <a:t>2. Top States with Bird Strikes:</a:t>
            </a:r>
          </a:p>
          <a:p>
            <a:pPr>
              <a:lnSpc>
                <a:spcPct val="150000"/>
              </a:lnSpc>
              <a:buFont typeface="Arial" panose="020B0604020202020204" pitchFamily="34" charset="0"/>
              <a:buChar char="•"/>
            </a:pPr>
            <a:r>
              <a:rPr lang="en-US" sz="1600" b="1">
                <a:latin typeface="Libre Franklin" pitchFamily="2" charset="0"/>
              </a:rPr>
              <a:t>Texas, Florida, California, and New York</a:t>
            </a:r>
            <a:r>
              <a:rPr lang="en-US" sz="1600">
                <a:latin typeface="Libre Franklin" pitchFamily="2" charset="0"/>
              </a:rPr>
              <a:t> had the highest number of bird strike incidents.</a:t>
            </a:r>
          </a:p>
          <a:p>
            <a:pPr>
              <a:lnSpc>
                <a:spcPct val="150000"/>
              </a:lnSpc>
              <a:buFont typeface="Arial" panose="020B0604020202020204" pitchFamily="34" charset="0"/>
              <a:buChar char="•"/>
            </a:pPr>
            <a:r>
              <a:rPr lang="en-US" sz="1600" b="1">
                <a:latin typeface="Libre Franklin" pitchFamily="2" charset="0"/>
              </a:rPr>
              <a:t>Factors like geography, proximity to bird migration routes, and weather patterns</a:t>
            </a:r>
            <a:r>
              <a:rPr lang="en-US" sz="1600">
                <a:latin typeface="Libre Franklin" pitchFamily="2" charset="0"/>
              </a:rPr>
              <a:t> likely contribute to the high numbers in these states.</a:t>
            </a:r>
          </a:p>
          <a:p>
            <a:pPr>
              <a:lnSpc>
                <a:spcPct val="150000"/>
              </a:lnSpc>
              <a:buFont typeface="Arial" panose="020B0604020202020204" pitchFamily="34" charset="0"/>
              <a:buChar char="•"/>
            </a:pPr>
            <a:endParaRPr lang="en-US" sz="1600">
              <a:latin typeface="Libre Franklin" pitchFamily="2" charset="0"/>
            </a:endParaRPr>
          </a:p>
          <a:p>
            <a:pPr>
              <a:lnSpc>
                <a:spcPct val="150000"/>
              </a:lnSpc>
            </a:pPr>
            <a:r>
              <a:rPr lang="en-US" sz="1600" b="1">
                <a:latin typeface="Libre Franklin" pitchFamily="2" charset="0"/>
              </a:rPr>
              <a:t>3. Altitude Distribution:</a:t>
            </a:r>
          </a:p>
          <a:p>
            <a:pPr>
              <a:lnSpc>
                <a:spcPct val="150000"/>
              </a:lnSpc>
              <a:buFont typeface="Arial" panose="020B0604020202020204" pitchFamily="34" charset="0"/>
              <a:buChar char="•"/>
            </a:pPr>
            <a:r>
              <a:rPr lang="en-US" sz="1600">
                <a:latin typeface="Libre Franklin" pitchFamily="2" charset="0"/>
              </a:rPr>
              <a:t>The majority (80.84%) of bird strikes occurred </a:t>
            </a:r>
            <a:r>
              <a:rPr lang="en-US" sz="1600" b="1">
                <a:latin typeface="Libre Franklin" pitchFamily="2" charset="0"/>
              </a:rPr>
              <a:t>below 1,000 feet</a:t>
            </a:r>
            <a:r>
              <a:rPr lang="en-US" sz="1600">
                <a:latin typeface="Libre Franklin" pitchFamily="2" charset="0"/>
              </a:rPr>
              <a:t>, indicating that strikes are most common during takeoff and landing.</a:t>
            </a:r>
          </a:p>
          <a:p>
            <a:pPr>
              <a:lnSpc>
                <a:spcPct val="150000"/>
              </a:lnSpc>
              <a:buFont typeface="Arial" panose="020B0604020202020204" pitchFamily="34" charset="0"/>
              <a:buChar char="•"/>
            </a:pPr>
            <a:r>
              <a:rPr lang="en-US" sz="1600">
                <a:latin typeface="Libre Franklin" pitchFamily="2" charset="0"/>
              </a:rPr>
              <a:t>A smaller portion (19.16%) occurred </a:t>
            </a:r>
            <a:r>
              <a:rPr lang="en-US" sz="1600" b="1">
                <a:latin typeface="Libre Franklin" pitchFamily="2" charset="0"/>
              </a:rPr>
              <a:t>above 1,000 feet</a:t>
            </a:r>
            <a:r>
              <a:rPr lang="en-US" sz="1600">
                <a:latin typeface="Libre Franklin" pitchFamily="2" charset="0"/>
              </a:rPr>
              <a:t>, which is more typical of the cruise or climb phases of flight.</a:t>
            </a:r>
          </a:p>
          <a:p>
            <a:pPr>
              <a:lnSpc>
                <a:spcPct val="150000"/>
              </a:lnSpc>
            </a:pPr>
            <a:endParaRPr lang="en-US" b="1"/>
          </a:p>
        </p:txBody>
      </p:sp>
    </p:spTree>
    <p:extLst>
      <p:ext uri="{BB962C8B-B14F-4D97-AF65-F5344CB8AC3E}">
        <p14:creationId xmlns:p14="http://schemas.microsoft.com/office/powerpoint/2010/main" val="125740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959730-C4D3-6D23-66A4-D1F22C9C3D6D}"/>
              </a:ext>
            </a:extLst>
          </p:cNvPr>
          <p:cNvSpPr txBox="1"/>
          <p:nvPr/>
        </p:nvSpPr>
        <p:spPr>
          <a:xfrm>
            <a:off x="0" y="-135734"/>
            <a:ext cx="12192000" cy="7381316"/>
          </a:xfrm>
          <a:prstGeom prst="rect">
            <a:avLst/>
          </a:prstGeom>
          <a:noFill/>
        </p:spPr>
        <p:txBody>
          <a:bodyPr wrap="square">
            <a:spAutoFit/>
          </a:bodyPr>
          <a:lstStyle/>
          <a:p>
            <a:pPr>
              <a:lnSpc>
                <a:spcPct val="200000"/>
              </a:lnSpc>
            </a:pPr>
            <a:r>
              <a:rPr lang="en-US" sz="1500" b="1">
                <a:latin typeface="Libre Franklin" pitchFamily="2" charset="0"/>
              </a:rPr>
              <a:t>4. Wildlife Size:</a:t>
            </a:r>
          </a:p>
          <a:p>
            <a:pPr>
              <a:lnSpc>
                <a:spcPct val="150000"/>
              </a:lnSpc>
              <a:buFont typeface="Arial" panose="020B0604020202020204" pitchFamily="34" charset="0"/>
              <a:buChar char="•"/>
            </a:pPr>
            <a:r>
              <a:rPr lang="en-US" sz="1500" b="1">
                <a:latin typeface="Libre Franklin" pitchFamily="2" charset="0"/>
              </a:rPr>
              <a:t>Small birds</a:t>
            </a:r>
            <a:r>
              <a:rPr lang="en-US" sz="1500">
                <a:latin typeface="Libre Franklin" pitchFamily="2" charset="0"/>
              </a:rPr>
              <a:t> accounted for 68.47% of incidents, medium birds 23.35%, and large birds 8.18%.</a:t>
            </a:r>
          </a:p>
          <a:p>
            <a:pPr>
              <a:lnSpc>
                <a:spcPct val="150000"/>
              </a:lnSpc>
              <a:buFont typeface="Arial" panose="020B0604020202020204" pitchFamily="34" charset="0"/>
              <a:buChar char="•"/>
            </a:pPr>
            <a:r>
              <a:rPr lang="en-US" sz="1500">
                <a:latin typeface="Libre Franklin" pitchFamily="2" charset="0"/>
              </a:rPr>
              <a:t>Certain airports near forests or water bodies are more prone to larger bird strikes, which pose greater risks.</a:t>
            </a:r>
          </a:p>
          <a:p>
            <a:pPr>
              <a:lnSpc>
                <a:spcPct val="200000"/>
              </a:lnSpc>
              <a:buFont typeface="Arial" panose="020B0604020202020204" pitchFamily="34" charset="0"/>
              <a:buChar char="•"/>
            </a:pPr>
            <a:endParaRPr lang="en-US" sz="1500">
              <a:latin typeface="Libre Franklin" pitchFamily="2" charset="0"/>
            </a:endParaRPr>
          </a:p>
          <a:p>
            <a:pPr>
              <a:lnSpc>
                <a:spcPct val="200000"/>
              </a:lnSpc>
            </a:pPr>
            <a:r>
              <a:rPr lang="en-US" sz="1500" b="1">
                <a:latin typeface="Libre Franklin" pitchFamily="2" charset="0"/>
              </a:rPr>
              <a:t>5. Communication and Pilot Awareness:</a:t>
            </a:r>
          </a:p>
          <a:p>
            <a:pPr>
              <a:lnSpc>
                <a:spcPct val="150000"/>
              </a:lnSpc>
              <a:buFont typeface="Arial" panose="020B0604020202020204" pitchFamily="34" charset="0"/>
              <a:buChar char="•"/>
            </a:pPr>
            <a:r>
              <a:rPr lang="en-US" sz="1500">
                <a:latin typeface="Libre Franklin" pitchFamily="2" charset="0"/>
              </a:rPr>
              <a:t>In </a:t>
            </a:r>
            <a:r>
              <a:rPr lang="en-US" sz="1500" b="1">
                <a:latin typeface="Libre Franklin" pitchFamily="2" charset="0"/>
              </a:rPr>
              <a:t>57.28%</a:t>
            </a:r>
            <a:r>
              <a:rPr lang="en-US" sz="1500">
                <a:latin typeface="Libre Franklin" pitchFamily="2" charset="0"/>
              </a:rPr>
              <a:t> of the incidents, pilots were not informed about the potential for a bird strike.</a:t>
            </a:r>
          </a:p>
          <a:p>
            <a:pPr>
              <a:lnSpc>
                <a:spcPct val="150000"/>
              </a:lnSpc>
              <a:buFont typeface="Arial" panose="020B0604020202020204" pitchFamily="34" charset="0"/>
              <a:buChar char="•"/>
            </a:pPr>
            <a:r>
              <a:rPr lang="en-US" sz="1500">
                <a:latin typeface="Libre Franklin" pitchFamily="2" charset="0"/>
              </a:rPr>
              <a:t>In contrast, </a:t>
            </a:r>
            <a:r>
              <a:rPr lang="en-US" sz="1500" b="1">
                <a:latin typeface="Libre Franklin" pitchFamily="2" charset="0"/>
              </a:rPr>
              <a:t>42.72%</a:t>
            </a:r>
            <a:r>
              <a:rPr lang="en-US" sz="1500">
                <a:latin typeface="Libre Franklin" pitchFamily="2" charset="0"/>
              </a:rPr>
              <a:t> of the incidents involved prior warnings, highlighting potential communication gaps that could be addressed to mitigate risks.</a:t>
            </a:r>
          </a:p>
          <a:p>
            <a:pPr>
              <a:lnSpc>
                <a:spcPct val="200000"/>
              </a:lnSpc>
              <a:buFont typeface="Arial" panose="020B0604020202020204" pitchFamily="34" charset="0"/>
              <a:buChar char="•"/>
            </a:pPr>
            <a:endParaRPr lang="en-US" sz="1500">
              <a:latin typeface="Libre Franklin" pitchFamily="2" charset="0"/>
            </a:endParaRPr>
          </a:p>
          <a:p>
            <a:pPr>
              <a:lnSpc>
                <a:spcPct val="200000"/>
              </a:lnSpc>
            </a:pPr>
            <a:r>
              <a:rPr lang="en-US" sz="1500" b="1">
                <a:latin typeface="Libre Franklin" pitchFamily="2" charset="0"/>
              </a:rPr>
              <a:t>6. Impact on Flights:</a:t>
            </a:r>
          </a:p>
          <a:p>
            <a:pPr>
              <a:lnSpc>
                <a:spcPct val="150000"/>
              </a:lnSpc>
              <a:buFont typeface="Arial" panose="020B0604020202020204" pitchFamily="34" charset="0"/>
              <a:buChar char="•"/>
            </a:pPr>
            <a:r>
              <a:rPr lang="en-US" sz="1500" b="1">
                <a:latin typeface="Libre Franklin" pitchFamily="2" charset="0"/>
              </a:rPr>
              <a:t>91.83%</a:t>
            </a:r>
            <a:r>
              <a:rPr lang="en-US" sz="1500">
                <a:latin typeface="Libre Franklin" pitchFamily="2" charset="0"/>
              </a:rPr>
              <a:t> of the bird strikes had no effect on flight operations, but </a:t>
            </a:r>
            <a:r>
              <a:rPr lang="en-US" sz="1500" b="1">
                <a:latin typeface="Libre Franklin" pitchFamily="2" charset="0"/>
              </a:rPr>
              <a:t>4.41%</a:t>
            </a:r>
            <a:r>
              <a:rPr lang="en-US" sz="1500">
                <a:latin typeface="Libre Franklin" pitchFamily="2" charset="0"/>
              </a:rPr>
              <a:t> led to precautionary landings, and </a:t>
            </a:r>
            <a:r>
              <a:rPr lang="en-US" sz="1500" b="1">
                <a:latin typeface="Libre Franklin" pitchFamily="2" charset="0"/>
              </a:rPr>
              <a:t>3.76%</a:t>
            </a:r>
            <a:r>
              <a:rPr lang="en-US" sz="1500">
                <a:latin typeface="Libre Franklin" pitchFamily="2" charset="0"/>
              </a:rPr>
              <a:t> had minor effects (e.g., damage to the aircraft but no safety risk).</a:t>
            </a:r>
          </a:p>
          <a:p>
            <a:pPr>
              <a:lnSpc>
                <a:spcPct val="150000"/>
              </a:lnSpc>
              <a:buFont typeface="Arial" panose="020B0604020202020204" pitchFamily="34" charset="0"/>
              <a:buChar char="•"/>
            </a:pPr>
            <a:r>
              <a:rPr lang="en-US" sz="1500">
                <a:latin typeface="Libre Franklin" pitchFamily="2" charset="0"/>
              </a:rPr>
              <a:t>A deeper analysis into the strikes that affected flights could help design </a:t>
            </a:r>
            <a:r>
              <a:rPr lang="en-US" sz="1500" b="1">
                <a:latin typeface="Libre Franklin" pitchFamily="2" charset="0"/>
              </a:rPr>
              <a:t>specific intervention strategies</a:t>
            </a:r>
            <a:r>
              <a:rPr lang="en-US" sz="1500">
                <a:latin typeface="Libre Franklin" pitchFamily="2" charset="0"/>
              </a:rPr>
              <a:t>.</a:t>
            </a:r>
          </a:p>
          <a:p>
            <a:pPr>
              <a:lnSpc>
                <a:spcPct val="150000"/>
              </a:lnSpc>
              <a:buFont typeface="Arial" panose="020B0604020202020204" pitchFamily="34" charset="0"/>
              <a:buChar char="•"/>
            </a:pPr>
            <a:endParaRPr lang="en-US" sz="1500">
              <a:latin typeface="Libre Franklin" pitchFamily="2" charset="0"/>
            </a:endParaRPr>
          </a:p>
          <a:p>
            <a:pPr>
              <a:lnSpc>
                <a:spcPct val="200000"/>
              </a:lnSpc>
            </a:pPr>
            <a:r>
              <a:rPr lang="en-US" sz="1500" b="1">
                <a:latin typeface="Libre Franklin" pitchFamily="2" charset="0"/>
              </a:rPr>
              <a:t>7. Airline Operators:</a:t>
            </a:r>
          </a:p>
          <a:p>
            <a:pPr>
              <a:lnSpc>
                <a:spcPct val="150000"/>
              </a:lnSpc>
              <a:buFont typeface="Arial" panose="020B0604020202020204" pitchFamily="34" charset="0"/>
              <a:buChar char="•"/>
            </a:pPr>
            <a:r>
              <a:rPr lang="en-US" sz="1500" b="1">
                <a:latin typeface="Libre Franklin" pitchFamily="2" charset="0"/>
              </a:rPr>
              <a:t>Southwest Airlines</a:t>
            </a:r>
            <a:r>
              <a:rPr lang="en-US" sz="1500">
                <a:latin typeface="Libre Franklin" pitchFamily="2" charset="0"/>
              </a:rPr>
              <a:t> encountered the highest number of bird strikes with </a:t>
            </a:r>
            <a:r>
              <a:rPr lang="en-US" sz="1500" b="1">
                <a:latin typeface="Libre Franklin" pitchFamily="2" charset="0"/>
              </a:rPr>
              <a:t>4,028</a:t>
            </a:r>
            <a:r>
              <a:rPr lang="en-US" sz="1500">
                <a:latin typeface="Libre Franklin" pitchFamily="2" charset="0"/>
              </a:rPr>
              <a:t>, followed by Business Airlines (</a:t>
            </a:r>
            <a:r>
              <a:rPr lang="en-US" sz="1500" b="1">
                <a:latin typeface="Libre Franklin" pitchFamily="2" charset="0"/>
              </a:rPr>
              <a:t>3,074</a:t>
            </a:r>
            <a:r>
              <a:rPr lang="en-US" sz="1500">
                <a:latin typeface="Libre Franklin" pitchFamily="2" charset="0"/>
              </a:rPr>
              <a:t>), </a:t>
            </a:r>
            <a:r>
              <a:rPr lang="en-US" sz="1500" b="1">
                <a:latin typeface="Libre Franklin" pitchFamily="2" charset="0"/>
              </a:rPr>
              <a:t>American Airlines</a:t>
            </a:r>
            <a:r>
              <a:rPr lang="en-US" sz="1500">
                <a:latin typeface="Libre Franklin" pitchFamily="2" charset="0"/>
              </a:rPr>
              <a:t> (</a:t>
            </a:r>
            <a:r>
              <a:rPr lang="en-US" sz="1500" b="1">
                <a:latin typeface="Libre Franklin" pitchFamily="2" charset="0"/>
              </a:rPr>
              <a:t>2,058</a:t>
            </a:r>
            <a:r>
              <a:rPr lang="en-US" sz="1500">
                <a:latin typeface="Libre Franklin" pitchFamily="2" charset="0"/>
              </a:rPr>
              <a:t>), and </a:t>
            </a:r>
            <a:r>
              <a:rPr lang="en-US" sz="1500" b="1">
                <a:latin typeface="Libre Franklin" pitchFamily="2" charset="0"/>
              </a:rPr>
              <a:t>Delta Air Lines</a:t>
            </a:r>
            <a:r>
              <a:rPr lang="en-US" sz="1500">
                <a:latin typeface="Libre Franklin" pitchFamily="2" charset="0"/>
              </a:rPr>
              <a:t> (</a:t>
            </a:r>
            <a:r>
              <a:rPr lang="en-US" sz="1500" b="1">
                <a:latin typeface="Libre Franklin" pitchFamily="2" charset="0"/>
              </a:rPr>
              <a:t>1,349</a:t>
            </a:r>
            <a:r>
              <a:rPr lang="en-US" sz="1500">
                <a:latin typeface="Libre Franklin" pitchFamily="2" charset="0"/>
              </a:rPr>
              <a:t>).</a:t>
            </a:r>
          </a:p>
          <a:p>
            <a:pPr>
              <a:lnSpc>
                <a:spcPct val="150000"/>
              </a:lnSpc>
              <a:buFont typeface="Arial" panose="020B0604020202020204" pitchFamily="34" charset="0"/>
              <a:buChar char="•"/>
            </a:pPr>
            <a:r>
              <a:rPr lang="en-US" sz="1500">
                <a:latin typeface="Libre Franklin" pitchFamily="2" charset="0"/>
              </a:rPr>
              <a:t>These airlines, especially those with larger flight volumes, may need targeted wildlife management strategies to reduce risks.</a:t>
            </a:r>
          </a:p>
          <a:p>
            <a:pPr>
              <a:lnSpc>
                <a:spcPct val="200000"/>
              </a:lnSpc>
            </a:pPr>
            <a:endParaRPr lang="en-IN"/>
          </a:p>
        </p:txBody>
      </p:sp>
    </p:spTree>
    <p:extLst>
      <p:ext uri="{BB962C8B-B14F-4D97-AF65-F5344CB8AC3E}">
        <p14:creationId xmlns:p14="http://schemas.microsoft.com/office/powerpoint/2010/main" val="252376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15DD8-405A-57F8-8597-7DBA222476B8}"/>
              </a:ext>
            </a:extLst>
          </p:cNvPr>
          <p:cNvSpPr txBox="1"/>
          <p:nvPr/>
        </p:nvSpPr>
        <p:spPr>
          <a:xfrm>
            <a:off x="57978" y="183230"/>
            <a:ext cx="12076043" cy="3989490"/>
          </a:xfrm>
          <a:prstGeom prst="rect">
            <a:avLst/>
          </a:prstGeom>
          <a:noFill/>
        </p:spPr>
        <p:txBody>
          <a:bodyPr wrap="square">
            <a:spAutoFit/>
          </a:bodyPr>
          <a:lstStyle/>
          <a:p>
            <a:pPr>
              <a:lnSpc>
                <a:spcPct val="150000"/>
              </a:lnSpc>
            </a:pPr>
            <a:r>
              <a:rPr lang="en-US" sz="1600" b="1">
                <a:latin typeface="Libre Franklin" pitchFamily="2" charset="0"/>
              </a:rPr>
              <a:t>8. Airports Most Affected:</a:t>
            </a:r>
          </a:p>
          <a:p>
            <a:pPr>
              <a:lnSpc>
                <a:spcPct val="150000"/>
              </a:lnSpc>
              <a:buFont typeface="Arial" panose="020B0604020202020204" pitchFamily="34" charset="0"/>
              <a:buChar char="•"/>
            </a:pPr>
            <a:r>
              <a:rPr lang="en-US" sz="1600" b="1">
                <a:latin typeface="Libre Franklin" pitchFamily="2" charset="0"/>
              </a:rPr>
              <a:t>Dallas/Fort Worth International Airport</a:t>
            </a:r>
            <a:r>
              <a:rPr lang="en-US" sz="1600">
                <a:latin typeface="Libre Franklin" pitchFamily="2" charset="0"/>
              </a:rPr>
              <a:t> saw the highest number of bird strikes (</a:t>
            </a:r>
            <a:r>
              <a:rPr lang="en-US" sz="1600" b="1">
                <a:latin typeface="Libre Franklin" pitchFamily="2" charset="0"/>
              </a:rPr>
              <a:t>803</a:t>
            </a:r>
            <a:r>
              <a:rPr lang="en-US" sz="1600">
                <a:latin typeface="Libre Franklin" pitchFamily="2" charset="0"/>
              </a:rPr>
              <a:t>), with other notable airports including </a:t>
            </a:r>
            <a:r>
              <a:rPr lang="en-US" sz="1600" b="1">
                <a:latin typeface="Libre Franklin" pitchFamily="2" charset="0"/>
              </a:rPr>
              <a:t>Sacramento International</a:t>
            </a:r>
            <a:r>
              <a:rPr lang="en-US" sz="1600">
                <a:latin typeface="Libre Franklin" pitchFamily="2" charset="0"/>
              </a:rPr>
              <a:t> (</a:t>
            </a:r>
            <a:r>
              <a:rPr lang="en-US" sz="1600" b="1">
                <a:latin typeface="Libre Franklin" pitchFamily="2" charset="0"/>
              </a:rPr>
              <a:t>676</a:t>
            </a:r>
            <a:r>
              <a:rPr lang="en-US" sz="1600">
                <a:latin typeface="Libre Franklin" pitchFamily="2" charset="0"/>
              </a:rPr>
              <a:t>), </a:t>
            </a:r>
            <a:r>
              <a:rPr lang="en-US" sz="1600" b="1">
                <a:latin typeface="Libre Franklin" pitchFamily="2" charset="0"/>
              </a:rPr>
              <a:t>Salt Lake City International</a:t>
            </a:r>
            <a:r>
              <a:rPr lang="en-US" sz="1600">
                <a:latin typeface="Libre Franklin" pitchFamily="2" charset="0"/>
              </a:rPr>
              <a:t> (</a:t>
            </a:r>
            <a:r>
              <a:rPr lang="en-US" sz="1600" b="1">
                <a:latin typeface="Libre Franklin" pitchFamily="2" charset="0"/>
              </a:rPr>
              <a:t>479</a:t>
            </a:r>
            <a:r>
              <a:rPr lang="en-US" sz="1600">
                <a:latin typeface="Libre Franklin" pitchFamily="2" charset="0"/>
              </a:rPr>
              <a:t>), and </a:t>
            </a:r>
            <a:r>
              <a:rPr lang="en-US" sz="1600" b="1">
                <a:latin typeface="Libre Franklin" pitchFamily="2" charset="0"/>
              </a:rPr>
              <a:t>Denver International</a:t>
            </a:r>
            <a:r>
              <a:rPr lang="en-US" sz="1600">
                <a:latin typeface="Libre Franklin" pitchFamily="2" charset="0"/>
              </a:rPr>
              <a:t> (</a:t>
            </a:r>
            <a:r>
              <a:rPr lang="en-US" sz="1600" b="1">
                <a:latin typeface="Libre Franklin" pitchFamily="2" charset="0"/>
              </a:rPr>
              <a:t>476</a:t>
            </a:r>
            <a:r>
              <a:rPr lang="en-US" sz="1600">
                <a:latin typeface="Libre Franklin" pitchFamily="2" charset="0"/>
              </a:rPr>
              <a:t>).</a:t>
            </a:r>
          </a:p>
          <a:p>
            <a:pPr>
              <a:lnSpc>
                <a:spcPct val="150000"/>
              </a:lnSpc>
              <a:buFont typeface="Arial" panose="020B0604020202020204" pitchFamily="34" charset="0"/>
              <a:buChar char="•"/>
            </a:pPr>
            <a:r>
              <a:rPr lang="en-US" sz="1600">
                <a:latin typeface="Libre Franklin" pitchFamily="2" charset="0"/>
              </a:rPr>
              <a:t>Airports near wetlands or agricultural lands tend to have a higher risk of bird activity, which should be mitigated through effective wildlife control.</a:t>
            </a:r>
          </a:p>
          <a:p>
            <a:pPr>
              <a:buFont typeface="Arial" panose="020B0604020202020204" pitchFamily="34" charset="0"/>
              <a:buChar char="•"/>
            </a:pPr>
            <a:endParaRPr lang="en-US" sz="1600">
              <a:latin typeface="Libre Franklin" pitchFamily="2" charset="0"/>
            </a:endParaRPr>
          </a:p>
          <a:p>
            <a:pPr>
              <a:lnSpc>
                <a:spcPct val="150000"/>
              </a:lnSpc>
            </a:pPr>
            <a:r>
              <a:rPr lang="en-US" sz="1600" b="1">
                <a:latin typeface="Libre Franklin" pitchFamily="2" charset="0"/>
              </a:rPr>
              <a:t>9. Phase of Flight:</a:t>
            </a:r>
          </a:p>
          <a:p>
            <a:pPr>
              <a:lnSpc>
                <a:spcPct val="150000"/>
              </a:lnSpc>
              <a:buFont typeface="Arial" panose="020B0604020202020204" pitchFamily="34" charset="0"/>
              <a:buChar char="•"/>
            </a:pPr>
            <a:r>
              <a:rPr lang="en-US" sz="1600">
                <a:latin typeface="Libre Franklin" pitchFamily="2" charset="0"/>
              </a:rPr>
              <a:t>The </a:t>
            </a:r>
            <a:r>
              <a:rPr lang="en-US" sz="1600" b="1">
                <a:latin typeface="Libre Franklin" pitchFamily="2" charset="0"/>
              </a:rPr>
              <a:t>approach phase</a:t>
            </a:r>
            <a:r>
              <a:rPr lang="en-US" sz="1600">
                <a:latin typeface="Libre Franklin" pitchFamily="2" charset="0"/>
              </a:rPr>
              <a:t> saw the highest percentage of bird strikes (</a:t>
            </a:r>
            <a:r>
              <a:rPr lang="en-US" sz="1600" b="1">
                <a:latin typeface="Libre Franklin" pitchFamily="2" charset="0"/>
              </a:rPr>
              <a:t>40.83%</a:t>
            </a:r>
            <a:r>
              <a:rPr lang="en-US" sz="1600">
                <a:latin typeface="Libre Franklin" pitchFamily="2" charset="0"/>
              </a:rPr>
              <a:t>), followed by </a:t>
            </a:r>
            <a:r>
              <a:rPr lang="en-US" sz="1600" b="1">
                <a:latin typeface="Libre Franklin" pitchFamily="2" charset="0"/>
              </a:rPr>
              <a:t>landing roll</a:t>
            </a:r>
            <a:r>
              <a:rPr lang="en-US" sz="1600">
                <a:latin typeface="Libre Franklin" pitchFamily="2" charset="0"/>
              </a:rPr>
              <a:t> (</a:t>
            </a:r>
            <a:r>
              <a:rPr lang="en-US" sz="1600" b="1">
                <a:latin typeface="Libre Franklin" pitchFamily="2" charset="0"/>
              </a:rPr>
              <a:t>19.85%</a:t>
            </a:r>
            <a:r>
              <a:rPr lang="en-US" sz="1600">
                <a:latin typeface="Libre Franklin" pitchFamily="2" charset="0"/>
              </a:rPr>
              <a:t>), </a:t>
            </a:r>
            <a:r>
              <a:rPr lang="en-US" sz="1600" b="1">
                <a:latin typeface="Libre Franklin" pitchFamily="2" charset="0"/>
              </a:rPr>
              <a:t>take-off run</a:t>
            </a:r>
            <a:r>
              <a:rPr lang="en-US" sz="1600">
                <a:latin typeface="Libre Franklin" pitchFamily="2" charset="0"/>
              </a:rPr>
              <a:t> (</a:t>
            </a:r>
            <a:r>
              <a:rPr lang="en-US" sz="1600" b="1">
                <a:latin typeface="Libre Franklin" pitchFamily="2" charset="0"/>
              </a:rPr>
              <a:t>18.53%</a:t>
            </a:r>
            <a:r>
              <a:rPr lang="en-US" sz="1600">
                <a:latin typeface="Libre Franklin" pitchFamily="2" charset="0"/>
              </a:rPr>
              <a:t>), </a:t>
            </a:r>
            <a:r>
              <a:rPr lang="en-US" sz="1600" b="1">
                <a:latin typeface="Libre Franklin" pitchFamily="2" charset="0"/>
              </a:rPr>
              <a:t>climb</a:t>
            </a:r>
            <a:r>
              <a:rPr lang="en-US" sz="1600">
                <a:latin typeface="Libre Franklin" pitchFamily="2" charset="0"/>
              </a:rPr>
              <a:t> (</a:t>
            </a:r>
            <a:r>
              <a:rPr lang="en-US" sz="1600" b="1">
                <a:latin typeface="Libre Franklin" pitchFamily="2" charset="0"/>
              </a:rPr>
              <a:t>17.42%</a:t>
            </a:r>
            <a:r>
              <a:rPr lang="en-US" sz="1600">
                <a:latin typeface="Libre Franklin" pitchFamily="2" charset="0"/>
              </a:rPr>
              <a:t>), and </a:t>
            </a:r>
            <a:r>
              <a:rPr lang="en-US" sz="1600" b="1">
                <a:latin typeface="Libre Franklin" pitchFamily="2" charset="0"/>
              </a:rPr>
              <a:t>descent</a:t>
            </a:r>
            <a:r>
              <a:rPr lang="en-US" sz="1600">
                <a:latin typeface="Libre Franklin" pitchFamily="2" charset="0"/>
              </a:rPr>
              <a:t> (</a:t>
            </a:r>
            <a:r>
              <a:rPr lang="en-US" sz="1600" b="1">
                <a:latin typeface="Libre Franklin" pitchFamily="2" charset="0"/>
              </a:rPr>
              <a:t>3.05%</a:t>
            </a:r>
            <a:r>
              <a:rPr lang="en-US" sz="1600">
                <a:latin typeface="Libre Franklin" pitchFamily="2" charset="0"/>
              </a:rPr>
              <a:t>).</a:t>
            </a:r>
          </a:p>
          <a:p>
            <a:pPr>
              <a:lnSpc>
                <a:spcPct val="150000"/>
              </a:lnSpc>
              <a:buFont typeface="Arial" panose="020B0604020202020204" pitchFamily="34" charset="0"/>
              <a:buChar char="•"/>
            </a:pPr>
            <a:r>
              <a:rPr lang="en-US" sz="1600">
                <a:latin typeface="Libre Franklin" pitchFamily="2" charset="0"/>
              </a:rPr>
              <a:t>Bird strikes are especially dangerous during </a:t>
            </a:r>
            <a:r>
              <a:rPr lang="en-US" sz="1600" b="1">
                <a:latin typeface="Libre Franklin" pitchFamily="2" charset="0"/>
              </a:rPr>
              <a:t>critical phases</a:t>
            </a:r>
            <a:r>
              <a:rPr lang="en-US" sz="1600">
                <a:latin typeface="Libre Franklin" pitchFamily="2" charset="0"/>
              </a:rPr>
              <a:t> of flight like takeoff and landing, when pilots have less time to react.</a:t>
            </a:r>
          </a:p>
        </p:txBody>
      </p:sp>
    </p:spTree>
    <p:extLst>
      <p:ext uri="{BB962C8B-B14F-4D97-AF65-F5344CB8AC3E}">
        <p14:creationId xmlns:p14="http://schemas.microsoft.com/office/powerpoint/2010/main" val="172799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p:nvPr/>
        </p:nvSpPr>
        <p:spPr>
          <a:xfrm>
            <a:off x="991437" y="331596"/>
            <a:ext cx="10209125" cy="713433"/>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Libre Franklin"/>
                <a:ea typeface="Libre Franklin"/>
                <a:cs typeface="Libre Franklin"/>
                <a:sym typeface="Libre Franklin"/>
              </a:rPr>
              <a:t>Conclusion</a:t>
            </a:r>
            <a:endParaRPr sz="3600">
              <a:solidFill>
                <a:schemeClr val="lt1"/>
              </a:solidFill>
              <a:latin typeface="Libre Franklin"/>
              <a:ea typeface="Libre Franklin"/>
              <a:cs typeface="Libre Franklin"/>
              <a:sym typeface="Libre Franklin"/>
            </a:endParaRPr>
          </a:p>
        </p:txBody>
      </p:sp>
      <p:sp>
        <p:nvSpPr>
          <p:cNvPr id="169" name="Google Shape;169;p25"/>
          <p:cNvSpPr txBox="1"/>
          <p:nvPr/>
        </p:nvSpPr>
        <p:spPr>
          <a:xfrm>
            <a:off x="1165609" y="1225689"/>
            <a:ext cx="9827288" cy="538604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1"/>
              </a:buClr>
              <a:buSzPts val="2000"/>
              <a:buFont typeface="Noto Sans Symbols"/>
              <a:buChar char="❑"/>
            </a:pPr>
            <a:r>
              <a:rPr lang="en-US" sz="2000" i="0">
                <a:solidFill>
                  <a:schemeClr val="bg2"/>
                </a:solidFill>
                <a:latin typeface="Libre Franklin"/>
                <a:ea typeface="Libre Franklin"/>
                <a:cs typeface="Libre Franklin"/>
                <a:sym typeface="Libre Franklin"/>
              </a:rPr>
              <a:t>42.72% incidents where the pilot was warned about the birds</a:t>
            </a:r>
            <a:endParaRPr>
              <a:solidFill>
                <a:schemeClr val="bg2"/>
              </a:solidFill>
            </a:endParaRPr>
          </a:p>
          <a:p>
            <a:pPr marL="0" marR="0" lvl="0" indent="0" algn="l" rtl="0">
              <a:spcBef>
                <a:spcPts val="0"/>
              </a:spcBef>
              <a:spcAft>
                <a:spcPts val="0"/>
              </a:spcAft>
              <a:buNone/>
            </a:pPr>
            <a:endParaRPr sz="2400">
              <a:solidFill>
                <a:schemeClr val="bg2"/>
              </a:solidFill>
              <a:latin typeface="Libre Franklin"/>
              <a:ea typeface="Libre Franklin"/>
              <a:cs typeface="Libre Franklin"/>
              <a:sym typeface="Libre Franklin"/>
            </a:endParaRPr>
          </a:p>
          <a:p>
            <a:pPr marL="342900" marR="0" lvl="0" indent="-342900" algn="l" rtl="0">
              <a:spcBef>
                <a:spcPts val="0"/>
              </a:spcBef>
              <a:spcAft>
                <a:spcPts val="0"/>
              </a:spcAft>
              <a:buClr>
                <a:schemeClr val="accent1"/>
              </a:buClr>
              <a:buSzPts val="2000"/>
              <a:buFont typeface="Noto Sans Symbols"/>
              <a:buChar char="❑"/>
            </a:pPr>
            <a:r>
              <a:rPr lang="en-US" sz="2000">
                <a:solidFill>
                  <a:schemeClr val="bg2"/>
                </a:solidFill>
                <a:latin typeface="Libre Franklin"/>
                <a:ea typeface="Libre Franklin"/>
                <a:cs typeface="Libre Franklin"/>
                <a:sym typeface="Libre Franklin"/>
              </a:rPr>
              <a:t>Prior warning to the pilot reduces the risk of damage to the aircraft</a:t>
            </a:r>
            <a:endParaRPr>
              <a:solidFill>
                <a:schemeClr val="bg2"/>
              </a:solidFill>
            </a:endParaRPr>
          </a:p>
          <a:p>
            <a:pPr marL="0" marR="0" lvl="0" indent="0" algn="l" rtl="0">
              <a:spcBef>
                <a:spcPts val="0"/>
              </a:spcBef>
              <a:spcAft>
                <a:spcPts val="0"/>
              </a:spcAft>
              <a:buNone/>
            </a:pPr>
            <a:endParaRPr sz="2400">
              <a:solidFill>
                <a:schemeClr val="bg2"/>
              </a:solidFill>
              <a:latin typeface="Libre Franklin"/>
              <a:ea typeface="Libre Franklin"/>
              <a:cs typeface="Libre Franklin"/>
              <a:sym typeface="Libre Franklin"/>
            </a:endParaRPr>
          </a:p>
          <a:p>
            <a:pPr marL="342900" marR="0" lvl="0" indent="-342900" algn="l" rtl="0">
              <a:spcBef>
                <a:spcPts val="0"/>
              </a:spcBef>
              <a:spcAft>
                <a:spcPts val="0"/>
              </a:spcAft>
              <a:buClr>
                <a:schemeClr val="accent1"/>
              </a:buClr>
              <a:buSzPts val="2000"/>
              <a:buFont typeface="Noto Sans Symbols"/>
              <a:buChar char="❑"/>
            </a:pPr>
            <a:r>
              <a:rPr lang="en-US" sz="2000">
                <a:solidFill>
                  <a:schemeClr val="bg2"/>
                </a:solidFill>
                <a:latin typeface="Libre Franklin"/>
                <a:ea typeface="Libre Franklin"/>
                <a:cs typeface="Libre Franklin"/>
                <a:sym typeface="Libre Franklin"/>
              </a:rPr>
              <a:t> </a:t>
            </a:r>
            <a:r>
              <a:rPr lang="en-US" sz="2000" i="0">
                <a:solidFill>
                  <a:schemeClr val="bg2"/>
                </a:solidFill>
                <a:latin typeface="Libre Franklin"/>
                <a:ea typeface="Libre Franklin"/>
                <a:cs typeface="Libre Franklin"/>
                <a:sym typeface="Libre Franklin"/>
              </a:rPr>
              <a:t>52.78% of incidents have happened due to some small unknown bird</a:t>
            </a:r>
            <a:r>
              <a:rPr lang="en-US" sz="2400" b="1" i="0">
                <a:solidFill>
                  <a:schemeClr val="bg2"/>
                </a:solidFill>
                <a:latin typeface="Libre Franklin"/>
                <a:ea typeface="Libre Franklin"/>
                <a:cs typeface="Libre Franklin"/>
                <a:sym typeface="Libre Franklin"/>
              </a:rPr>
              <a:t>.</a:t>
            </a:r>
            <a:endParaRPr>
              <a:solidFill>
                <a:schemeClr val="bg2"/>
              </a:solidFill>
            </a:endParaRPr>
          </a:p>
          <a:p>
            <a:pPr marL="0" marR="0" lvl="0" indent="0" algn="l" rtl="0">
              <a:spcBef>
                <a:spcPts val="0"/>
              </a:spcBef>
              <a:spcAft>
                <a:spcPts val="0"/>
              </a:spcAft>
              <a:buNone/>
            </a:pPr>
            <a:endParaRPr sz="2400" b="1" i="0">
              <a:solidFill>
                <a:schemeClr val="bg2"/>
              </a:solidFill>
              <a:latin typeface="Libre Franklin"/>
              <a:ea typeface="Libre Franklin"/>
              <a:cs typeface="Libre Franklin"/>
              <a:sym typeface="Libre Franklin"/>
            </a:endParaRPr>
          </a:p>
          <a:p>
            <a:pPr marL="342900" marR="0" lvl="0" indent="-342900" algn="l" rtl="0">
              <a:spcBef>
                <a:spcPts val="0"/>
              </a:spcBef>
              <a:spcAft>
                <a:spcPts val="0"/>
              </a:spcAft>
              <a:buClr>
                <a:schemeClr val="accent1"/>
              </a:buClr>
              <a:buSzPts val="2000"/>
              <a:buFont typeface="Noto Sans Symbols"/>
              <a:buChar char="❑"/>
            </a:pPr>
            <a:r>
              <a:rPr lang="en-US" sz="2000" b="1">
                <a:solidFill>
                  <a:schemeClr val="bg2"/>
                </a:solidFill>
                <a:latin typeface="Libre Franklin"/>
                <a:ea typeface="Libre Franklin"/>
                <a:cs typeface="Libre Franklin"/>
                <a:sym typeface="Libre Franklin"/>
              </a:rPr>
              <a:t> </a:t>
            </a:r>
            <a:r>
              <a:rPr lang="en-US" sz="2000" i="0">
                <a:solidFill>
                  <a:schemeClr val="bg2"/>
                </a:solidFill>
                <a:latin typeface="Libre Franklin"/>
                <a:ea typeface="Libre Franklin"/>
                <a:cs typeface="Libre Franklin"/>
                <a:sym typeface="Libre Franklin"/>
              </a:rPr>
              <a:t>72.9% of incidents have happened when there is 1 bird/wildlife is struck in the aeroplane and caused damage</a:t>
            </a:r>
            <a:r>
              <a:rPr lang="en-US" sz="2000" b="1" i="0">
                <a:solidFill>
                  <a:schemeClr val="bg2"/>
                </a:solidFill>
                <a:latin typeface="Libre Franklin"/>
                <a:ea typeface="Libre Franklin"/>
                <a:cs typeface="Libre Franklin"/>
                <a:sym typeface="Libre Franklin"/>
              </a:rPr>
              <a:t>.</a:t>
            </a:r>
            <a:endParaRPr>
              <a:solidFill>
                <a:schemeClr val="bg2"/>
              </a:solidFill>
            </a:endParaRPr>
          </a:p>
          <a:p>
            <a:pPr marL="342900" marR="0" lvl="0" indent="-190500" algn="l" rtl="0">
              <a:spcBef>
                <a:spcPts val="0"/>
              </a:spcBef>
              <a:spcAft>
                <a:spcPts val="0"/>
              </a:spcAft>
              <a:buClr>
                <a:schemeClr val="accent1"/>
              </a:buClr>
              <a:buSzPts val="2400"/>
              <a:buFont typeface="Noto Sans Symbols"/>
              <a:buNone/>
            </a:pPr>
            <a:endParaRPr sz="2400" b="1">
              <a:solidFill>
                <a:schemeClr val="bg2"/>
              </a:solidFill>
              <a:latin typeface="Libre Franklin"/>
              <a:ea typeface="Libre Franklin"/>
              <a:cs typeface="Libre Franklin"/>
              <a:sym typeface="Libre Franklin"/>
            </a:endParaRPr>
          </a:p>
          <a:p>
            <a:pPr marL="342900" marR="0" lvl="0" indent="-342900" algn="l" rtl="0">
              <a:spcBef>
                <a:spcPts val="0"/>
              </a:spcBef>
              <a:spcAft>
                <a:spcPts val="0"/>
              </a:spcAft>
              <a:buClr>
                <a:schemeClr val="accent1"/>
              </a:buClr>
              <a:buSzPts val="2000"/>
              <a:buFont typeface="Noto Sans Symbols"/>
              <a:buChar char="❑"/>
            </a:pPr>
            <a:r>
              <a:rPr lang="en-US" sz="2000" i="0">
                <a:solidFill>
                  <a:schemeClr val="bg2"/>
                </a:solidFill>
                <a:latin typeface="Libre Franklin"/>
                <a:ea typeface="Libre Franklin"/>
                <a:cs typeface="Libre Franklin"/>
                <a:sym typeface="Libre Franklin"/>
              </a:rPr>
              <a:t>90.31% of incidents caused no damage while 9.69% of incidents caused damage</a:t>
            </a:r>
            <a:endParaRPr>
              <a:solidFill>
                <a:schemeClr val="bg2"/>
              </a:solidFill>
            </a:endParaRPr>
          </a:p>
          <a:p>
            <a:pPr marL="342900" marR="0" lvl="0" indent="-190500" algn="l" rtl="0">
              <a:spcBef>
                <a:spcPts val="0"/>
              </a:spcBef>
              <a:spcAft>
                <a:spcPts val="0"/>
              </a:spcAft>
              <a:buClr>
                <a:schemeClr val="accent1"/>
              </a:buClr>
              <a:buSzPts val="2400"/>
              <a:buFont typeface="Noto Sans Symbols"/>
              <a:buNone/>
            </a:pPr>
            <a:endParaRPr sz="2400">
              <a:solidFill>
                <a:schemeClr val="bg2"/>
              </a:solidFill>
              <a:latin typeface="Libre Franklin"/>
              <a:ea typeface="Libre Franklin"/>
              <a:cs typeface="Libre Franklin"/>
              <a:sym typeface="Libre Franklin"/>
            </a:endParaRPr>
          </a:p>
          <a:p>
            <a:pPr marL="342900" marR="0" lvl="0" indent="-342900" algn="l" rtl="0">
              <a:spcBef>
                <a:spcPts val="0"/>
              </a:spcBef>
              <a:spcAft>
                <a:spcPts val="0"/>
              </a:spcAft>
              <a:buClr>
                <a:schemeClr val="accent1"/>
              </a:buClr>
              <a:buSzPts val="2000"/>
              <a:buFont typeface="Noto Sans Symbols"/>
              <a:buChar char="❑"/>
            </a:pPr>
            <a:r>
              <a:rPr lang="en-US" sz="2000" i="0">
                <a:solidFill>
                  <a:schemeClr val="bg2"/>
                </a:solidFill>
                <a:latin typeface="Libre Franklin"/>
                <a:ea typeface="Libre Franklin"/>
                <a:cs typeface="Libre Franklin"/>
                <a:sym typeface="Libre Franklin"/>
              </a:rPr>
              <a:t>80.84% of bird strike incidents have happened when the altitude of airplane was &lt;1000 ft and 19.16% have happened when the altitude was &gt;1000 ft</a:t>
            </a:r>
            <a:r>
              <a:rPr lang="en-US" sz="2000" b="1" i="0">
                <a:solidFill>
                  <a:schemeClr val="bg2"/>
                </a:solidFill>
                <a:latin typeface="Inter"/>
                <a:ea typeface="Inter"/>
                <a:cs typeface="Inter"/>
                <a:sym typeface="Inter"/>
              </a:rPr>
              <a:t>.</a:t>
            </a:r>
            <a:endParaRPr>
              <a:solidFill>
                <a:schemeClr val="bg2"/>
              </a:solidFill>
            </a:endParaRPr>
          </a:p>
          <a:p>
            <a:pPr marL="342900" marR="0" lvl="0" indent="-215900" algn="l" rtl="0">
              <a:spcBef>
                <a:spcPts val="0"/>
              </a:spcBef>
              <a:spcAft>
                <a:spcPts val="0"/>
              </a:spcAft>
              <a:buClr>
                <a:schemeClr val="accent1"/>
              </a:buClr>
              <a:buSzPts val="2000"/>
              <a:buFont typeface="Noto Sans Symbols"/>
              <a:buNone/>
            </a:pPr>
            <a:endParaRPr sz="2000" b="1">
              <a:solidFill>
                <a:schemeClr val="bg2"/>
              </a:solidFill>
              <a:latin typeface="Inter"/>
              <a:ea typeface="Inter"/>
              <a:cs typeface="Inter"/>
              <a:sym typeface="Inter"/>
            </a:endParaRPr>
          </a:p>
          <a:p>
            <a:pPr marL="342900" marR="0" lvl="0" indent="-342900" algn="l" rtl="0">
              <a:spcBef>
                <a:spcPts val="0"/>
              </a:spcBef>
              <a:spcAft>
                <a:spcPts val="0"/>
              </a:spcAft>
              <a:buClr>
                <a:schemeClr val="accent1"/>
              </a:buClr>
              <a:buSzPts val="2000"/>
              <a:buFont typeface="Noto Sans Symbols"/>
              <a:buChar char="❑"/>
            </a:pPr>
            <a:r>
              <a:rPr lang="en-US" sz="2000" b="0" i="0">
                <a:solidFill>
                  <a:schemeClr val="bg2"/>
                </a:solidFill>
                <a:latin typeface="Inter"/>
                <a:ea typeface="Inter"/>
                <a:cs typeface="Inter"/>
                <a:sym typeface="Inter"/>
              </a:rPr>
              <a:t> </a:t>
            </a:r>
            <a:r>
              <a:rPr lang="en-US" sz="2000" i="0">
                <a:solidFill>
                  <a:schemeClr val="bg2"/>
                </a:solidFill>
                <a:latin typeface="Libre Franklin"/>
                <a:ea typeface="Libre Franklin"/>
                <a:cs typeface="Libre Franklin"/>
                <a:sym typeface="Libre Franklin"/>
              </a:rPr>
              <a:t>Most of the incidents have happened when there is no cloud in each year</a:t>
            </a:r>
            <a:endParaRPr>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494044" y="401933"/>
            <a:ext cx="11203912" cy="813917"/>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Libre Franklin"/>
                <a:ea typeface="Libre Franklin"/>
                <a:cs typeface="Libre Franklin"/>
                <a:sym typeface="Libre Franklin"/>
              </a:rPr>
              <a:t>Project Detail</a:t>
            </a:r>
            <a:endParaRPr sz="3600">
              <a:solidFill>
                <a:schemeClr val="lt1"/>
              </a:solidFill>
              <a:latin typeface="Libre Franklin"/>
              <a:ea typeface="Libre Franklin"/>
              <a:cs typeface="Libre Franklin"/>
              <a:sym typeface="Libre Franklin"/>
            </a:endParaRPr>
          </a:p>
        </p:txBody>
      </p:sp>
      <p:graphicFrame>
        <p:nvGraphicFramePr>
          <p:cNvPr id="93" name="Google Shape;93;p14"/>
          <p:cNvGraphicFramePr/>
          <p:nvPr>
            <p:extLst>
              <p:ext uri="{D42A27DB-BD31-4B8C-83A1-F6EECF244321}">
                <p14:modId xmlns:p14="http://schemas.microsoft.com/office/powerpoint/2010/main" val="4005085967"/>
              </p:ext>
            </p:extLst>
          </p:nvPr>
        </p:nvGraphicFramePr>
        <p:xfrm>
          <a:off x="1562157" y="1760874"/>
          <a:ext cx="9067685" cy="4272178"/>
        </p:xfrm>
        <a:graphic>
          <a:graphicData uri="http://schemas.openxmlformats.org/drawingml/2006/table">
            <a:tbl>
              <a:tblPr firstRow="1" bandRow="1">
                <a:tableStyleId>{3C2FFA5D-87B4-456A-9821-1D502468CF0F}</a:tableStyleId>
              </a:tblPr>
              <a:tblGrid>
                <a:gridCol w="4501229">
                  <a:extLst>
                    <a:ext uri="{9D8B030D-6E8A-4147-A177-3AD203B41FA5}">
                      <a16:colId xmlns:a16="http://schemas.microsoft.com/office/drawing/2014/main" val="20000"/>
                    </a:ext>
                  </a:extLst>
                </a:gridCol>
                <a:gridCol w="4566456">
                  <a:extLst>
                    <a:ext uri="{9D8B030D-6E8A-4147-A177-3AD203B41FA5}">
                      <a16:colId xmlns:a16="http://schemas.microsoft.com/office/drawing/2014/main" val="20001"/>
                    </a:ext>
                  </a:extLst>
                </a:gridCol>
              </a:tblGrid>
              <a:tr h="741738">
                <a:tc>
                  <a:txBody>
                    <a:bodyPr/>
                    <a:lstStyle/>
                    <a:p>
                      <a:pPr marL="0" marR="0" lvl="0" indent="0" algn="l" rtl="0">
                        <a:spcBef>
                          <a:spcPts val="0"/>
                        </a:spcBef>
                        <a:spcAft>
                          <a:spcPts val="0"/>
                        </a:spcAft>
                        <a:buNone/>
                      </a:pPr>
                      <a:r>
                        <a:rPr lang="en-US" sz="1800" u="none" strike="noStrike" cap="none">
                          <a:sym typeface="Libre Franklin Medium"/>
                        </a:rPr>
                        <a:t>Project Title</a:t>
                      </a:r>
                      <a:endParaRPr sz="1800" u="none" strike="noStrike" cap="none">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u="none" strike="noStrike" cap="none">
                          <a:sym typeface="Libre Franklin Medium"/>
                        </a:rPr>
                        <a:t>Data Visualization of Bird Strikes between 2000-2011</a:t>
                      </a:r>
                      <a:endParaRPr sz="1800">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0"/>
                  </a:ext>
                </a:extLst>
              </a:tr>
              <a:tr h="706088">
                <a:tc>
                  <a:txBody>
                    <a:bodyPr/>
                    <a:lstStyle/>
                    <a:p>
                      <a:pPr marL="0" marR="0" lvl="0" indent="0" algn="l" rtl="0">
                        <a:spcBef>
                          <a:spcPts val="0"/>
                        </a:spcBef>
                        <a:spcAft>
                          <a:spcPts val="0"/>
                        </a:spcAft>
                        <a:buNone/>
                      </a:pPr>
                      <a:r>
                        <a:rPr lang="en-US" sz="1800">
                          <a:solidFill>
                            <a:schemeClr val="bg2"/>
                          </a:solidFill>
                          <a:sym typeface="Libre Franklin Medium"/>
                        </a:rPr>
                        <a:t>Technology</a:t>
                      </a:r>
                      <a:endParaRPr sz="1800">
                        <a:solidFill>
                          <a:schemeClr val="bg2"/>
                        </a:solidFill>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a:solidFill>
                            <a:schemeClr val="bg2"/>
                          </a:solidFill>
                          <a:sym typeface="Libre Franklin Medium"/>
                        </a:rPr>
                        <a:t>Business Intelligence</a:t>
                      </a:r>
                      <a:endParaRPr sz="1800">
                        <a:solidFill>
                          <a:schemeClr val="bg2"/>
                        </a:solidFill>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1"/>
                  </a:ext>
                </a:extLst>
              </a:tr>
              <a:tr h="706088">
                <a:tc>
                  <a:txBody>
                    <a:bodyPr/>
                    <a:lstStyle/>
                    <a:p>
                      <a:pPr marL="0" marR="0" lvl="0" indent="0" algn="l" rtl="0">
                        <a:spcBef>
                          <a:spcPts val="0"/>
                        </a:spcBef>
                        <a:spcAft>
                          <a:spcPts val="0"/>
                        </a:spcAft>
                        <a:buNone/>
                      </a:pPr>
                      <a:r>
                        <a:rPr lang="en-US" sz="1800">
                          <a:solidFill>
                            <a:schemeClr val="bg2"/>
                          </a:solidFill>
                          <a:sym typeface="Libre Franklin Medium"/>
                        </a:rPr>
                        <a:t>Domain</a:t>
                      </a:r>
                      <a:endParaRPr sz="1800">
                        <a:solidFill>
                          <a:schemeClr val="bg2"/>
                        </a:solidFill>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a:solidFill>
                            <a:schemeClr val="bg2"/>
                          </a:solidFill>
                          <a:sym typeface="Libre Franklin Medium"/>
                        </a:rPr>
                        <a:t>Transportation and Communication</a:t>
                      </a:r>
                      <a:endParaRPr sz="1800">
                        <a:solidFill>
                          <a:schemeClr val="bg2"/>
                        </a:solidFill>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2"/>
                  </a:ext>
                </a:extLst>
              </a:tr>
              <a:tr h="706088">
                <a:tc>
                  <a:txBody>
                    <a:bodyPr/>
                    <a:lstStyle/>
                    <a:p>
                      <a:pPr marL="0" marR="0" lvl="0" indent="0" algn="l" rtl="0">
                        <a:spcBef>
                          <a:spcPts val="0"/>
                        </a:spcBef>
                        <a:spcAft>
                          <a:spcPts val="0"/>
                        </a:spcAft>
                        <a:buNone/>
                      </a:pPr>
                      <a:r>
                        <a:rPr lang="en-US" sz="1800">
                          <a:solidFill>
                            <a:schemeClr val="bg2"/>
                          </a:solidFill>
                          <a:sym typeface="Libre Franklin Medium"/>
                        </a:rPr>
                        <a:t>Project Difficulty Level</a:t>
                      </a:r>
                      <a:endParaRPr sz="1800">
                        <a:solidFill>
                          <a:schemeClr val="bg2"/>
                        </a:solidFill>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a:solidFill>
                            <a:schemeClr val="bg2"/>
                          </a:solidFill>
                          <a:sym typeface="Libre Franklin Medium"/>
                        </a:rPr>
                        <a:t>Advanced</a:t>
                      </a:r>
                      <a:endParaRPr sz="1800">
                        <a:solidFill>
                          <a:schemeClr val="bg2"/>
                        </a:solidFill>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3"/>
                  </a:ext>
                </a:extLst>
              </a:tr>
              <a:tr h="706088">
                <a:tc>
                  <a:txBody>
                    <a:bodyPr/>
                    <a:lstStyle/>
                    <a:p>
                      <a:pPr marL="0" marR="0" lvl="0" indent="0" algn="l" rtl="0">
                        <a:spcBef>
                          <a:spcPts val="0"/>
                        </a:spcBef>
                        <a:spcAft>
                          <a:spcPts val="0"/>
                        </a:spcAft>
                        <a:buNone/>
                      </a:pPr>
                      <a:r>
                        <a:rPr lang="en-US" sz="1800">
                          <a:solidFill>
                            <a:schemeClr val="bg2"/>
                          </a:solidFill>
                          <a:sym typeface="Libre Franklin Medium"/>
                        </a:rPr>
                        <a:t>Programming Language Used</a:t>
                      </a:r>
                      <a:endParaRPr sz="1800">
                        <a:solidFill>
                          <a:schemeClr val="bg2"/>
                        </a:solidFill>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a:solidFill>
                            <a:schemeClr val="bg2"/>
                          </a:solidFill>
                          <a:sym typeface="Libre Franklin Medium"/>
                        </a:rPr>
                        <a:t>R Programming</a:t>
                      </a:r>
                      <a:endParaRPr sz="1800">
                        <a:solidFill>
                          <a:schemeClr val="bg2"/>
                        </a:solidFill>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4"/>
                  </a:ext>
                </a:extLst>
              </a:tr>
              <a:tr h="706088">
                <a:tc>
                  <a:txBody>
                    <a:bodyPr/>
                    <a:lstStyle/>
                    <a:p>
                      <a:pPr marL="0" marR="0" lvl="0" indent="0" algn="l" rtl="0">
                        <a:spcBef>
                          <a:spcPts val="0"/>
                        </a:spcBef>
                        <a:spcAft>
                          <a:spcPts val="0"/>
                        </a:spcAft>
                        <a:buNone/>
                      </a:pPr>
                      <a:r>
                        <a:rPr lang="en-US" sz="1800">
                          <a:solidFill>
                            <a:schemeClr val="bg2"/>
                          </a:solidFill>
                          <a:sym typeface="Libre Franklin Medium"/>
                        </a:rPr>
                        <a:t>Tools used</a:t>
                      </a:r>
                      <a:endParaRPr sz="1800">
                        <a:solidFill>
                          <a:schemeClr val="bg2"/>
                        </a:solidFill>
                        <a:latin typeface="Libre Franklin Medium"/>
                        <a:ea typeface="Libre Franklin Medium"/>
                        <a:cs typeface="Libre Franklin Medium"/>
                        <a:sym typeface="Libre Franklin Medium"/>
                      </a:endParaRPr>
                    </a:p>
                  </a:txBody>
                  <a:tcPr marL="91450" marR="91450" marT="45725" marB="45725"/>
                </a:tc>
                <a:tc>
                  <a:txBody>
                    <a:bodyPr/>
                    <a:lstStyle/>
                    <a:p>
                      <a:pPr marL="0" marR="0" lvl="0" indent="0" algn="l" rtl="0">
                        <a:spcBef>
                          <a:spcPts val="0"/>
                        </a:spcBef>
                        <a:spcAft>
                          <a:spcPts val="0"/>
                        </a:spcAft>
                        <a:buNone/>
                      </a:pPr>
                      <a:r>
                        <a:rPr lang="en-US" sz="1800">
                          <a:solidFill>
                            <a:schemeClr val="bg2"/>
                          </a:solidFill>
                          <a:sym typeface="Libre Franklin Medium"/>
                        </a:rPr>
                        <a:t>Jupyter Notebook, MS-Excel, MS-PowerBI</a:t>
                      </a:r>
                      <a:endParaRPr sz="1800">
                        <a:solidFill>
                          <a:schemeClr val="bg2"/>
                        </a:solidFill>
                        <a:latin typeface="Libre Franklin Medium"/>
                        <a:ea typeface="Libre Franklin Medium"/>
                        <a:cs typeface="Libre Franklin Medium"/>
                        <a:sym typeface="Libre Franklin Medium"/>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p:nvPr/>
        </p:nvSpPr>
        <p:spPr>
          <a:xfrm>
            <a:off x="634721" y="371789"/>
            <a:ext cx="10922558" cy="733529"/>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Libre Franklin"/>
                <a:ea typeface="Libre Franklin"/>
                <a:cs typeface="Libre Franklin"/>
                <a:sym typeface="Libre Franklin"/>
              </a:rPr>
              <a:t>Objective</a:t>
            </a:r>
            <a:endParaRPr sz="3600">
              <a:solidFill>
                <a:schemeClr val="lt1"/>
              </a:solidFill>
              <a:latin typeface="Libre Franklin"/>
              <a:ea typeface="Libre Franklin"/>
              <a:cs typeface="Libre Franklin"/>
              <a:sym typeface="Libre Franklin"/>
            </a:endParaRPr>
          </a:p>
        </p:txBody>
      </p:sp>
      <p:sp>
        <p:nvSpPr>
          <p:cNvPr id="99" name="Google Shape;99;p15"/>
          <p:cNvSpPr txBox="1"/>
          <p:nvPr/>
        </p:nvSpPr>
        <p:spPr>
          <a:xfrm>
            <a:off x="1135464" y="1567543"/>
            <a:ext cx="993782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rgbClr val="000000"/>
                </a:solidFill>
                <a:latin typeface="Libre Franklin"/>
                <a:ea typeface="Libre Franklin"/>
                <a:cs typeface="Libre Franklin"/>
                <a:sym typeface="Libre Franklin"/>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endParaRPr/>
          </a:p>
          <a:p>
            <a:pPr marL="0" marR="0" lvl="0" indent="0" algn="l" rtl="0">
              <a:spcBef>
                <a:spcPts val="0"/>
              </a:spcBef>
              <a:spcAft>
                <a:spcPts val="0"/>
              </a:spcAft>
              <a:buNone/>
            </a:pPr>
            <a:endParaRPr sz="180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endParaRPr sz="1800" b="0" i="0" u="none" strike="noStrike">
              <a:solidFill>
                <a:srgbClr val="000000"/>
              </a:solidFill>
              <a:latin typeface="Arial"/>
              <a:ea typeface="Arial"/>
              <a:cs typeface="Arial"/>
              <a:sym typeface="Arial"/>
            </a:endParaRPr>
          </a:p>
          <a:p>
            <a:pPr marL="0" marR="0" lvl="0" indent="0" algn="l" rtl="0">
              <a:spcBef>
                <a:spcPts val="0"/>
              </a:spcBef>
              <a:spcAft>
                <a:spcPts val="0"/>
              </a:spcAft>
              <a:buNone/>
            </a:pPr>
            <a:r>
              <a:rPr lang="en-US" sz="1800" b="0" i="0" u="none" strike="noStrike">
                <a:solidFill>
                  <a:srgbClr val="000000"/>
                </a:solidFill>
                <a:latin typeface="Arial"/>
                <a:ea typeface="Arial"/>
                <a:cs typeface="Arial"/>
                <a:sym typeface="Arial"/>
              </a:rPr>
              <a:t> </a:t>
            </a:r>
            <a:r>
              <a:rPr lang="en-US" sz="1800" b="0" i="0" u="none" strike="noStrike">
                <a:solidFill>
                  <a:srgbClr val="000000"/>
                </a:solidFill>
                <a:latin typeface="Libre Franklin"/>
                <a:ea typeface="Libre Franklin"/>
                <a:cs typeface="Libre Franklin"/>
                <a:sym typeface="Libre Franklin"/>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p:nvPr/>
        </p:nvSpPr>
        <p:spPr>
          <a:xfrm>
            <a:off x="720132" y="411982"/>
            <a:ext cx="10751736" cy="713433"/>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Libre Franklin"/>
                <a:ea typeface="Libre Franklin"/>
                <a:cs typeface="Libre Franklin"/>
                <a:sym typeface="Libre Franklin"/>
              </a:rPr>
              <a:t>Problem Statement</a:t>
            </a:r>
            <a:endParaRPr sz="3600">
              <a:solidFill>
                <a:schemeClr val="lt1"/>
              </a:solidFill>
              <a:latin typeface="Libre Franklin"/>
              <a:ea typeface="Libre Franklin"/>
              <a:cs typeface="Libre Franklin"/>
              <a:sym typeface="Libre Franklin"/>
            </a:endParaRPr>
          </a:p>
        </p:txBody>
      </p:sp>
      <p:sp>
        <p:nvSpPr>
          <p:cNvPr id="105" name="Google Shape;105;p16"/>
          <p:cNvSpPr txBox="1"/>
          <p:nvPr/>
        </p:nvSpPr>
        <p:spPr>
          <a:xfrm>
            <a:off x="1004835" y="1929284"/>
            <a:ext cx="1000815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24292F"/>
                </a:solidFill>
                <a:latin typeface="Libre Franklin"/>
                <a:ea typeface="Libre Franklin"/>
                <a:cs typeface="Libre Franklin"/>
                <a:sym typeface="Libre Franklin"/>
              </a:rPr>
              <a:t>The goal of this project is to analyse the bird strike incidents happened between 2000-2011. To achieve the goal, we used a data set </a:t>
            </a:r>
            <a:r>
              <a:rPr lang="en-US" sz="2400">
                <a:solidFill>
                  <a:srgbClr val="000000"/>
                </a:solidFill>
                <a:latin typeface="Libre Franklin"/>
                <a:ea typeface="Libre Franklin"/>
                <a:cs typeface="Libre Franklin"/>
                <a:sym typeface="Libre Franklin"/>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6" descr="Airplane with solid fill"/>
          <p:cNvPicPr preferRelativeResize="0"/>
          <p:nvPr/>
        </p:nvPicPr>
        <p:blipFill rotWithShape="1">
          <a:blip r:embed="rId3">
            <a:alphaModFix/>
          </a:blip>
          <a:srcRect/>
          <a:stretch/>
        </p:blipFill>
        <p:spPr>
          <a:xfrm rot="-3618828">
            <a:off x="9547608" y="4247939"/>
            <a:ext cx="1113693" cy="11136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p:nvPr/>
        </p:nvSpPr>
        <p:spPr>
          <a:xfrm>
            <a:off x="619648" y="310384"/>
            <a:ext cx="10952703" cy="703384"/>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Libre Franklin"/>
                <a:ea typeface="Libre Franklin"/>
                <a:cs typeface="Libre Franklin"/>
                <a:sym typeface="Libre Franklin"/>
              </a:rPr>
              <a:t>Insights</a:t>
            </a:r>
            <a:endParaRPr sz="3600">
              <a:solidFill>
                <a:schemeClr val="lt1"/>
              </a:solidFill>
              <a:latin typeface="Libre Franklin"/>
              <a:ea typeface="Libre Franklin"/>
              <a:cs typeface="Libre Franklin"/>
              <a:sym typeface="Libre Franklin"/>
            </a:endParaRPr>
          </a:p>
        </p:txBody>
      </p:sp>
      <p:pic>
        <p:nvPicPr>
          <p:cNvPr id="112" name="Google Shape;112;p17"/>
          <p:cNvPicPr preferRelativeResize="0"/>
          <p:nvPr/>
        </p:nvPicPr>
        <p:blipFill rotWithShape="1">
          <a:blip r:embed="rId3">
            <a:alphaModFix/>
          </a:blip>
          <a:srcRect/>
          <a:stretch/>
        </p:blipFill>
        <p:spPr>
          <a:xfrm>
            <a:off x="1972062" y="2305622"/>
            <a:ext cx="8072176" cy="4441372"/>
          </a:xfrm>
          <a:prstGeom prst="rect">
            <a:avLst/>
          </a:prstGeom>
          <a:noFill/>
          <a:ln>
            <a:noFill/>
          </a:ln>
        </p:spPr>
      </p:pic>
      <p:sp>
        <p:nvSpPr>
          <p:cNvPr id="113" name="Google Shape;113;p17"/>
          <p:cNvSpPr txBox="1"/>
          <p:nvPr/>
        </p:nvSpPr>
        <p:spPr>
          <a:xfrm>
            <a:off x="2405237" y="1104400"/>
            <a:ext cx="7381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bg2"/>
                </a:solidFill>
                <a:latin typeface="Libre Franklin"/>
                <a:ea typeface="Libre Franklin"/>
                <a:cs typeface="Libre Franklin"/>
                <a:sym typeface="Libre Franklin"/>
              </a:rPr>
              <a:t>Total Number of Bird Strikes Incidents per Year</a:t>
            </a:r>
            <a:endParaRPr sz="2400">
              <a:solidFill>
                <a:schemeClr val="bg2"/>
              </a:solidFill>
              <a:latin typeface="Libre Franklin"/>
              <a:ea typeface="Libre Franklin"/>
              <a:cs typeface="Libre Franklin"/>
              <a:sym typeface="Libre Franklin"/>
            </a:endParaRPr>
          </a:p>
        </p:txBody>
      </p:sp>
      <p:sp>
        <p:nvSpPr>
          <p:cNvPr id="114" name="Google Shape;114;p17"/>
          <p:cNvSpPr txBox="1"/>
          <p:nvPr/>
        </p:nvSpPr>
        <p:spPr>
          <a:xfrm>
            <a:off x="3002527" y="1566100"/>
            <a:ext cx="94956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bg2"/>
                </a:solidFill>
                <a:latin typeface="Libre Franklin"/>
                <a:ea typeface="Libre Franklin"/>
                <a:cs typeface="Libre Franklin"/>
                <a:sym typeface="Libre Franklin"/>
              </a:rPr>
              <a:t>We can see that Bird Strikes Incidents have an upward trend</a:t>
            </a:r>
            <a:endParaRPr>
              <a:solidFill>
                <a:schemeClr val="bg2"/>
              </a:solidFill>
            </a:endParaRPr>
          </a:p>
          <a:p>
            <a:pPr marL="0" marR="0" lvl="0" indent="0" algn="l" rtl="0">
              <a:spcBef>
                <a:spcPts val="0"/>
              </a:spcBef>
              <a:spcAft>
                <a:spcPts val="0"/>
              </a:spcAft>
              <a:buNone/>
            </a:pPr>
            <a:r>
              <a:rPr lang="en-US" sz="1800">
                <a:solidFill>
                  <a:schemeClr val="bg2"/>
                </a:solidFill>
                <a:latin typeface="Libre Franklin"/>
                <a:ea typeface="Libre Franklin"/>
                <a:cs typeface="Libre Franklin"/>
                <a:sym typeface="Libre Franklin"/>
              </a:rPr>
              <a:t>2009 has the highest number of incidents.</a:t>
            </a:r>
            <a:endParaRPr sz="1800">
              <a:solidFill>
                <a:schemeClr val="bg2"/>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3785174" y="154000"/>
            <a:ext cx="4936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Bird Strikes Incidents in US</a:t>
            </a:r>
            <a:endParaRPr sz="2400" b="1" u="sng">
              <a:solidFill>
                <a:schemeClr val="bg2"/>
              </a:solidFill>
              <a:latin typeface="Libre Franklin"/>
              <a:ea typeface="Libre Franklin"/>
              <a:cs typeface="Libre Franklin"/>
              <a:sym typeface="Libre Franklin"/>
            </a:endParaRPr>
          </a:p>
        </p:txBody>
      </p:sp>
      <p:pic>
        <p:nvPicPr>
          <p:cNvPr id="120" name="Google Shape;120;p18"/>
          <p:cNvPicPr preferRelativeResize="0"/>
          <p:nvPr/>
        </p:nvPicPr>
        <p:blipFill rotWithShape="1">
          <a:blip r:embed="rId3">
            <a:alphaModFix/>
            <a:duotone>
              <a:schemeClr val="bg2">
                <a:shade val="45000"/>
                <a:satMod val="135000"/>
              </a:schemeClr>
              <a:prstClr val="white"/>
            </a:duotone>
          </a:blip>
          <a:srcRect/>
          <a:stretch/>
        </p:blipFill>
        <p:spPr>
          <a:xfrm>
            <a:off x="2227384" y="1366577"/>
            <a:ext cx="8052080" cy="5491423"/>
          </a:xfrm>
          <a:prstGeom prst="rect">
            <a:avLst/>
          </a:prstGeom>
          <a:noFill/>
          <a:ln>
            <a:noFill/>
          </a:ln>
        </p:spPr>
      </p:pic>
      <p:sp>
        <p:nvSpPr>
          <p:cNvPr id="121" name="Google Shape;121;p18"/>
          <p:cNvSpPr txBox="1"/>
          <p:nvPr/>
        </p:nvSpPr>
        <p:spPr>
          <a:xfrm>
            <a:off x="2332966" y="836283"/>
            <a:ext cx="825974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chemeClr val="bg2"/>
                </a:solidFill>
                <a:latin typeface="Libre Franklin"/>
                <a:ea typeface="Libre Franklin"/>
                <a:cs typeface="Libre Franklin"/>
                <a:sym typeface="Libre Franklin"/>
              </a:rPr>
              <a:t>California, Texas and Florida has the highest number of bird strike incidents.</a:t>
            </a:r>
            <a:endParaRPr sz="2000">
              <a:solidFill>
                <a:schemeClr val="bg2"/>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p:nvPr/>
        </p:nvSpPr>
        <p:spPr>
          <a:xfrm>
            <a:off x="2180492" y="73016"/>
            <a:ext cx="1007849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Top 10 Airlines having encountered most number of bird strikes</a:t>
            </a:r>
            <a:endParaRPr sz="2400" b="1" u="sng">
              <a:solidFill>
                <a:schemeClr val="bg2"/>
              </a:solidFill>
              <a:latin typeface="Libre Franklin"/>
              <a:ea typeface="Libre Franklin"/>
              <a:cs typeface="Libre Franklin"/>
              <a:sym typeface="Libre Franklin"/>
            </a:endParaRPr>
          </a:p>
        </p:txBody>
      </p:sp>
      <p:pic>
        <p:nvPicPr>
          <p:cNvPr id="127" name="Google Shape;127;p19"/>
          <p:cNvPicPr preferRelativeResize="0"/>
          <p:nvPr/>
        </p:nvPicPr>
        <p:blipFill rotWithShape="1">
          <a:blip r:embed="rId3">
            <a:alphaModFix/>
            <a:extLst>
              <a:ext uri="{BEBA8EAE-BF5A-486C-A8C5-ECC9F3942E4B}">
                <a14:imgProps xmlns:a14="http://schemas.microsoft.com/office/drawing/2010/main">
                  <a14:imgLayer r:embed="rId4">
                    <a14:imgEffect>
                      <a14:saturation sat="33000"/>
                    </a14:imgEffect>
                  </a14:imgLayer>
                </a14:imgProps>
              </a:ext>
            </a:extLst>
          </a:blip>
          <a:srcRect/>
          <a:stretch/>
        </p:blipFill>
        <p:spPr>
          <a:xfrm>
            <a:off x="2180491" y="1436914"/>
            <a:ext cx="8098971" cy="5300505"/>
          </a:xfrm>
          <a:prstGeom prst="rect">
            <a:avLst/>
          </a:prstGeom>
          <a:noFill/>
          <a:ln>
            <a:noFill/>
          </a:ln>
        </p:spPr>
      </p:pic>
      <p:sp>
        <p:nvSpPr>
          <p:cNvPr id="128" name="Google Shape;128;p19"/>
          <p:cNvSpPr txBox="1"/>
          <p:nvPr/>
        </p:nvSpPr>
        <p:spPr>
          <a:xfrm>
            <a:off x="2180492" y="544170"/>
            <a:ext cx="809897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bg2"/>
                </a:solidFill>
                <a:latin typeface="Libre Franklin"/>
                <a:ea typeface="Libre Franklin"/>
                <a:cs typeface="Libre Franklin"/>
                <a:sym typeface="Libre Franklin"/>
              </a:rPr>
              <a:t>Southwest airlines has encountered most number of bird strike followed by business and American airlines</a:t>
            </a:r>
            <a:endParaRPr sz="1800">
              <a:solidFill>
                <a:schemeClr val="bg2"/>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2697150" y="82786"/>
            <a:ext cx="6797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bg2"/>
                </a:solidFill>
                <a:latin typeface="Libre Franklin"/>
                <a:ea typeface="Libre Franklin"/>
                <a:cs typeface="Libre Franklin"/>
                <a:sym typeface="Libre Franklin"/>
              </a:rPr>
              <a:t>When do most bird strike incidents occur?</a:t>
            </a:r>
            <a:endParaRPr sz="2400" b="1" u="sng">
              <a:solidFill>
                <a:schemeClr val="bg2"/>
              </a:solidFill>
              <a:latin typeface="Libre Franklin"/>
              <a:ea typeface="Libre Franklin"/>
              <a:cs typeface="Libre Franklin"/>
              <a:sym typeface="Libre Franklin"/>
            </a:endParaRPr>
          </a:p>
        </p:txBody>
      </p:sp>
      <p:pic>
        <p:nvPicPr>
          <p:cNvPr id="134" name="Google Shape;134;p20"/>
          <p:cNvPicPr preferRelativeResize="0"/>
          <p:nvPr/>
        </p:nvPicPr>
        <p:blipFill rotWithShape="1">
          <a:blip r:embed="rId3">
            <a:alphaModFix/>
          </a:blip>
          <a:srcRect/>
          <a:stretch/>
        </p:blipFill>
        <p:spPr>
          <a:xfrm>
            <a:off x="2049463" y="1353446"/>
            <a:ext cx="8470760" cy="5310554"/>
          </a:xfrm>
          <a:prstGeom prst="rect">
            <a:avLst/>
          </a:prstGeom>
          <a:noFill/>
          <a:ln>
            <a:noFill/>
          </a:ln>
        </p:spPr>
      </p:pic>
      <p:sp>
        <p:nvSpPr>
          <p:cNvPr id="135" name="Google Shape;135;p20"/>
          <p:cNvSpPr txBox="1"/>
          <p:nvPr/>
        </p:nvSpPr>
        <p:spPr>
          <a:xfrm>
            <a:off x="2176707" y="764300"/>
            <a:ext cx="847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chemeClr val="dk1"/>
                </a:solidFill>
                <a:latin typeface="Inter"/>
                <a:ea typeface="Inter"/>
                <a:cs typeface="Inter"/>
                <a:sym typeface="Inter"/>
              </a:rPr>
              <a:t> </a:t>
            </a:r>
            <a:r>
              <a:rPr lang="en-US" sz="1800" i="0">
                <a:solidFill>
                  <a:schemeClr val="bg2"/>
                </a:solidFill>
                <a:latin typeface="Libre Franklin"/>
                <a:ea typeface="Libre Franklin"/>
                <a:cs typeface="Libre Franklin"/>
                <a:sym typeface="Libre Franklin"/>
              </a:rPr>
              <a:t>Most of the incidents have happened when there </a:t>
            </a:r>
            <a:r>
              <a:rPr lang="en-US" sz="1800">
                <a:solidFill>
                  <a:schemeClr val="bg2"/>
                </a:solidFill>
                <a:latin typeface="Libre Franklin"/>
                <a:ea typeface="Libre Franklin"/>
                <a:cs typeface="Libre Franklin"/>
                <a:sym typeface="Libre Franklin"/>
              </a:rPr>
              <a:t>was</a:t>
            </a:r>
            <a:r>
              <a:rPr lang="en-US" sz="1800" i="0">
                <a:solidFill>
                  <a:schemeClr val="bg2"/>
                </a:solidFill>
                <a:latin typeface="Libre Franklin"/>
                <a:ea typeface="Libre Franklin"/>
                <a:cs typeface="Libre Franklin"/>
                <a:sym typeface="Libre Franklin"/>
              </a:rPr>
              <a:t> no cloud in each year</a:t>
            </a:r>
            <a:endParaRPr sz="1800">
              <a:solidFill>
                <a:schemeClr val="bg2"/>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2822424" y="115450"/>
            <a:ext cx="6915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sng">
                <a:solidFill>
                  <a:srgbClr val="000000"/>
                </a:solidFill>
                <a:latin typeface="Libre Franklin"/>
                <a:ea typeface="Libre Franklin"/>
                <a:cs typeface="Libre Franklin"/>
                <a:sym typeface="Libre Franklin"/>
              </a:rPr>
              <a:t>Altitude of Airplane at the time of bird strike</a:t>
            </a:r>
            <a:endParaRPr b="1" u="sng"/>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21"/>
          <p:cNvPicPr preferRelativeResize="0"/>
          <p:nvPr/>
        </p:nvPicPr>
        <p:blipFill rotWithShape="1">
          <a:blip r:embed="rId3">
            <a:alphaModFix/>
            <a:grayscl/>
          </a:blip>
          <a:srcRect/>
          <a:stretch/>
        </p:blipFill>
        <p:spPr>
          <a:xfrm>
            <a:off x="1638300" y="1547446"/>
            <a:ext cx="8915400" cy="5310553"/>
          </a:xfrm>
          <a:prstGeom prst="rect">
            <a:avLst/>
          </a:prstGeom>
          <a:noFill/>
          <a:ln>
            <a:noFill/>
          </a:ln>
        </p:spPr>
      </p:pic>
      <p:sp>
        <p:nvSpPr>
          <p:cNvPr id="142" name="Google Shape;142;p21"/>
          <p:cNvSpPr txBox="1"/>
          <p:nvPr/>
        </p:nvSpPr>
        <p:spPr>
          <a:xfrm>
            <a:off x="1537398" y="643094"/>
            <a:ext cx="94856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a:solidFill>
                  <a:schemeClr val="bg2"/>
                </a:solidFill>
                <a:latin typeface="Libre Franklin"/>
                <a:ea typeface="Libre Franklin"/>
                <a:cs typeface="Libre Franklin"/>
                <a:sym typeface="Libre Franklin"/>
              </a:rPr>
              <a:t>80.84% of bird strike incidents have happened when the altitude of airplane was &lt;1000 ft and 19.16% have happened when altitude was &gt;1000 ft</a:t>
            </a:r>
            <a:r>
              <a:rPr lang="en-US" sz="1800" b="1" i="0">
                <a:solidFill>
                  <a:schemeClr val="bg2"/>
                </a:solidFill>
                <a:latin typeface="Inter"/>
                <a:ea typeface="Inter"/>
                <a:cs typeface="Inter"/>
                <a:sym typeface="Inter"/>
              </a:rPr>
              <a:t>.</a:t>
            </a:r>
            <a:endParaRPr sz="1800">
              <a:solidFill>
                <a:schemeClr val="bg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1197</Words>
  <Application>Microsoft Office PowerPoint</Application>
  <PresentationFormat>Widescreen</PresentationFormat>
  <Paragraphs>88</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Libre Franklin Medium</vt:lpstr>
      <vt:lpstr>Noto Sans Symbols</vt:lpstr>
      <vt:lpstr>Arial</vt:lpstr>
      <vt:lpstr>Raleway</vt:lpstr>
      <vt:lpstr>Inter</vt:lpstr>
      <vt:lpstr>Calibri</vt:lpstr>
      <vt:lpstr>Libre Franklin</vt:lpstr>
      <vt:lpstr>Lato</vt:lpstr>
      <vt:lpstr>Streamline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somesh chaure</dc:creator>
  <cp:lastModifiedBy>somesh chaure</cp:lastModifiedBy>
  <cp:revision>2</cp:revision>
  <dcterms:modified xsi:type="dcterms:W3CDTF">2024-09-12T05:22:13Z</dcterms:modified>
</cp:coreProperties>
</file>