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0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59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61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5455"/>
          </a:bodyPr>
          <a:lstStyle/>
          <a:p>
            <a:r>
              <a:rPr b="1"/>
              <a:t>Lumeo Air Pointer - A Motion-Controlled Air Mouse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3750"/>
          </a:bodyPr>
          <a:lstStyle/>
          <a:p>
            <a:r>
              <a:rPr>
                <a:solidFill>
                  <a:srgbClr val="C00000"/>
                </a:solidFill>
              </a:rPr>
              <a:t>A Wireless Gesture-Based Input Device</a:t>
            </a:r>
          </a:p>
          <a:p>
            <a:r>
              <a:rPr>
                <a:solidFill>
                  <a:srgbClr val="C00000"/>
                </a:solidFill>
              </a:rPr>
              <a:t>Prepared by: Somesh Ranjan Sahu &amp; Team</a:t>
            </a:r>
          </a:p>
        </p:txBody>
      </p:sp>
      <p:pic>
        <p:nvPicPr>
          <p:cNvPr id="4" name="Picture 3" descr="A hand touching a glowing button&#10;&#10;AI-generated content may be incorrect.">
            <a:extLst>
              <a:ext uri="{FF2B5EF4-FFF2-40B4-BE49-F238E27FC236}">
                <a16:creationId xmlns:a16="http://schemas.microsoft.com/office/drawing/2014/main" id="{7409E625-0401-3221-F2B9-BBE00F468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1143000"/>
          </a:xfrm>
        </p:spPr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29936" y="1667018"/>
            <a:ext cx="8229600" cy="4692218"/>
          </a:xfrm>
        </p:spPr>
        <p:txBody>
          <a:bodyPr>
            <a:normAutofit fontScale="96875"/>
          </a:bodyPr>
          <a:lstStyle/>
          <a:p>
            <a:r>
              <a:rPr dirty="0"/>
              <a:t>The </a:t>
            </a:r>
            <a:r>
              <a:rPr dirty="0" err="1"/>
              <a:t>Lumeo</a:t>
            </a:r>
            <a:r>
              <a:rPr dirty="0"/>
              <a:t> Air Pointer is a wireless motion-controlled input device using an Arduino Nano, MPU6050 IMU. It tracks hand movements to enable gesture-based cursor control . </a:t>
            </a:r>
            <a:endParaRPr lang="en-IN" dirty="0"/>
          </a:p>
          <a:p>
            <a:r>
              <a:rPr dirty="0"/>
              <a:t>This technology enhances user experience by allowing seamless, hands-free interaction.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198421" y="1101703"/>
            <a:ext cx="8229600" cy="1143000"/>
          </a:xfrm>
        </p:spPr>
        <p:txBody>
          <a:bodyPr/>
          <a:lstStyle/>
          <a:p>
            <a:r>
              <a:rPr b="1"/>
              <a:t>Key Components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529934" y="2317441"/>
            <a:ext cx="8229600" cy="3332926"/>
          </a:xfrm>
        </p:spPr>
        <p:txBody>
          <a:bodyPr>
            <a:normAutofit fontScale="96875"/>
          </a:bodyPr>
          <a:lstStyle/>
          <a:p>
            <a:r>
              <a:rPr dirty="0"/>
              <a:t>1. Microcontroller: Arduino Nano - Handles sensor data &amp; communication.</a:t>
            </a:r>
          </a:p>
          <a:p>
            <a:r>
              <a:rPr dirty="0"/>
              <a:t>2. Motion Sensor: MPU6050 (6-axis IMU) - Tracks motion &amp; gestures.</a:t>
            </a:r>
          </a:p>
          <a:p>
            <a:r>
              <a:rPr dirty="0"/>
              <a:t>3. Click Buttons: Two tactile push buttons for left &amp; right clicks.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60ED1-8461-2D93-65F3-9C6B410E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>
            <a:extLst>
              <a:ext uri="{FF2B5EF4-FFF2-40B4-BE49-F238E27FC236}">
                <a16:creationId xmlns:a16="http://schemas.microsoft.com/office/drawing/2014/main" id="{6483FE9F-8B21-F10E-BF8B-F35E872C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1" y="1101703"/>
            <a:ext cx="8229600" cy="1143000"/>
          </a:xfrm>
        </p:spPr>
        <p:txBody>
          <a:bodyPr/>
          <a:lstStyle/>
          <a:p>
            <a:r>
              <a:rPr lang="en-GB" b="1" dirty="0"/>
              <a:t>WORKING 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8596" name="Content Placeholder 2">
                <a:extLst>
                  <a:ext uri="{FF2B5EF4-FFF2-40B4-BE49-F238E27FC236}">
                    <a16:creationId xmlns:a16="http://schemas.microsoft.com/office/drawing/2014/main" id="{181CB61E-7170-6564-79DD-721706FDB8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934" y="2317441"/>
                <a:ext cx="8229600" cy="3332926"/>
              </a:xfrm>
            </p:spPr>
            <p:txBody>
              <a:bodyPr>
                <a:normAutofit fontScale="74375" lnSpcReduction="20000"/>
              </a:bodyPr>
              <a:lstStyle/>
              <a:p>
                <a:r>
                  <a:rPr lang="en-GB" altLang="zh-CN" dirty="0"/>
                  <a:t>The Air Pointer uses an MPU6050 to detect motion, with an Arduino Nano reading gyroscope data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GB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altLang="zh-CN" dirty="0"/>
                  <a:t>C.</a:t>
                </a:r>
              </a:p>
              <a:p>
                <a:r>
                  <a:rPr lang="en-GB" altLang="zh-CN" dirty="0"/>
                  <a:t> The Arduino processes this data and transmits it to a computer via USB (Serial Communication).</a:t>
                </a:r>
              </a:p>
              <a:p>
                <a:r>
                  <a:rPr lang="en-GB" altLang="zh-CN" dirty="0"/>
                  <a:t> A Python script on the PC reads the incoming data and maps it to cursor movement using the </a:t>
                </a:r>
                <a:r>
                  <a:rPr lang="en-GB" altLang="zh-CN" dirty="0" err="1"/>
                  <a:t>pyautogui</a:t>
                </a:r>
                <a:r>
                  <a:rPr lang="en-GB" altLang="zh-CN" dirty="0"/>
                  <a:t> library, allowing the user to control the mouse by tilting or rotating the device. </a:t>
                </a:r>
              </a:p>
              <a:p>
                <a:r>
                  <a:rPr lang="en-GB" altLang="zh-CN" dirty="0"/>
                  <a:t>This setup enables real-time cursor movement, making it a simple and responsive motion-controlled pointer.</a:t>
                </a:r>
                <a:endParaRPr lang="zh-CN" altLang="en-US" dirty="0"/>
              </a:p>
            </p:txBody>
          </p:sp>
        </mc:Choice>
        <mc:Fallback>
          <p:sp>
            <p:nvSpPr>
              <p:cNvPr id="1048596" name="Content Placeholder 2">
                <a:extLst>
                  <a:ext uri="{FF2B5EF4-FFF2-40B4-BE49-F238E27FC236}">
                    <a16:creationId xmlns:a16="http://schemas.microsoft.com/office/drawing/2014/main" id="{181CB61E-7170-6564-79DD-721706FDB8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934" y="2317441"/>
                <a:ext cx="8229600" cy="3332926"/>
              </a:xfrm>
              <a:blipFill>
                <a:blip r:embed="rId3"/>
                <a:stretch>
                  <a:fillRect l="-1037" t="-3473" r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5013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1048599"/>
          <p:cNvSpPr txBox="1"/>
          <p:nvPr/>
        </p:nvSpPr>
        <p:spPr>
          <a:xfrm rot="20793">
            <a:off x="1286724" y="2123249"/>
            <a:ext cx="7706031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en-GB" sz="2400" dirty="0">
                <a:solidFill>
                  <a:srgbClr val="000000"/>
                </a:solidFill>
              </a:rPr>
              <a:t>1. Enhanced Motion Sensing &amp; Accuracy</a:t>
            </a:r>
            <a:endParaRPr lang="en-GB" sz="2800" dirty="0">
              <a:solidFill>
                <a:srgbClr val="000000"/>
              </a:solidFill>
            </a:endParaRPr>
          </a:p>
          <a:p>
            <a:r>
              <a:rPr lang="en-US" altLang="en-GB" sz="2400" dirty="0">
                <a:solidFill>
                  <a:srgbClr val="000000"/>
                </a:solidFill>
              </a:rPr>
              <a:t>IMU Fusion Algorithms: More advanced sensor fusion using Kalman filters and AI-based algorithms could improve motion tracking accuracy.</a:t>
            </a:r>
            <a:endParaRPr lang="en-GB" sz="2800" dirty="0">
              <a:solidFill>
                <a:srgbClr val="000000"/>
              </a:solidFill>
            </a:endParaRPr>
          </a:p>
          <a:p>
            <a:endParaRPr lang="en-GB" sz="2400" dirty="0">
              <a:solidFill>
                <a:srgbClr val="000000"/>
              </a:solidFill>
            </a:endParaRPr>
          </a:p>
          <a:p>
            <a:r>
              <a:rPr lang="en-US" altLang="en-GB" sz="2400" dirty="0">
                <a:solidFill>
                  <a:srgbClr val="000000"/>
                </a:solidFill>
              </a:rPr>
              <a:t>2. AI-Based Gesture Recognition</a:t>
            </a:r>
            <a:endParaRPr lang="en-GB" sz="2800" dirty="0">
              <a:solidFill>
                <a:srgbClr val="000000"/>
              </a:solidFill>
            </a:endParaRPr>
          </a:p>
          <a:p>
            <a:r>
              <a:rPr lang="en-US" altLang="en-GB" sz="2400" dirty="0">
                <a:solidFill>
                  <a:srgbClr val="000000"/>
                </a:solidFill>
              </a:rPr>
              <a:t>Machine Learning (ML) Integration: AI could enhance gesture recognition, allowing the air pointer to adapt to a user's natural movements.</a:t>
            </a:r>
            <a:endParaRPr lang="en-GB" sz="2800" dirty="0">
              <a:solidFill>
                <a:srgbClr val="000000"/>
              </a:solidFill>
            </a:endParaRPr>
          </a:p>
          <a:p>
            <a:r>
              <a:rPr lang="en-US" altLang="en-GB" sz="2400" dirty="0">
                <a:solidFill>
                  <a:srgbClr val="000000"/>
                </a:solidFill>
              </a:rPr>
              <a:t>Context-Aware Gestures: The pointer could understand complex gestures (e.g., drawing in 3D space) using AI. </a:t>
            </a:r>
            <a:endParaRPr lang="en-GB" sz="2800" dirty="0">
              <a:solidFill>
                <a:srgbClr val="000000"/>
              </a:solidFill>
            </a:endParaRPr>
          </a:p>
        </p:txBody>
      </p:sp>
      <p:sp>
        <p:nvSpPr>
          <p:cNvPr id="1048601" name="TextBox 1048600"/>
          <p:cNvSpPr txBox="1"/>
          <p:nvPr/>
        </p:nvSpPr>
        <p:spPr>
          <a:xfrm>
            <a:off x="1601752" y="1258871"/>
            <a:ext cx="5734230" cy="646331"/>
          </a:xfrm>
          <a:prstGeom prst="rect">
            <a:avLst/>
          </a:prstGeom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en-GB" sz="3600" b="1" u="sng" dirty="0">
                <a:solidFill>
                  <a:srgbClr val="000000"/>
                </a:solidFill>
              </a:rPr>
              <a:t>Future implementation</a:t>
            </a:r>
            <a:r>
              <a:rPr lang="en-US" altLang="en-GB" sz="2000" b="1" u="sng" dirty="0">
                <a:solidFill>
                  <a:srgbClr val="000000"/>
                </a:solidFill>
              </a:rPr>
              <a:t> </a:t>
            </a:r>
            <a:endParaRPr lang="en-GB" sz="2000" b="1" u="sng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0" y="660721"/>
            <a:ext cx="8229600" cy="1143000"/>
          </a:xfrm>
        </p:spPr>
        <p:txBody>
          <a:bodyPr/>
          <a:lstStyle/>
          <a:p>
            <a:r>
              <a:rPr b="1"/>
              <a:t>Conclusion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914400" y="1803721"/>
            <a:ext cx="8229600" cy="4525963"/>
          </a:xfrm>
        </p:spPr>
        <p:txBody>
          <a:bodyPr/>
          <a:lstStyle/>
          <a:p>
            <a:r>
              <a:rPr dirty="0"/>
              <a:t>The </a:t>
            </a:r>
            <a:r>
              <a:rPr dirty="0" err="1"/>
              <a:t>Lumeo</a:t>
            </a:r>
            <a:r>
              <a:rPr dirty="0"/>
              <a:t> Air Pointer represents the future of gesture-based interaction. It provides a intuitive alternative to traditional input devices. With advancements in AI, motion tracking, and AR, the technology could integrate seamlessly into smart environments and next-gen computing platforms.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284727" y="1189037"/>
            <a:ext cx="8229600" cy="1143000"/>
          </a:xfrm>
        </p:spPr>
        <p:txBody>
          <a:bodyPr/>
          <a:lstStyle/>
          <a:p>
            <a:r>
              <a:t>Prepared By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716973" y="2332037"/>
            <a:ext cx="8229600" cy="4525963"/>
          </a:xfrm>
        </p:spPr>
        <p:txBody>
          <a:bodyPr/>
          <a:lstStyle/>
          <a:p>
            <a:r>
              <a:rPr dirty="0"/>
              <a:t> Somesh Ranjan Sahu (F22008007029)</a:t>
            </a:r>
          </a:p>
          <a:p>
            <a:r>
              <a:rPr dirty="0"/>
              <a:t> Abhilash Kumar Sahu (F22008007001)</a:t>
            </a:r>
          </a:p>
          <a:p>
            <a:r>
              <a:rPr dirty="0"/>
              <a:t> Manash </a:t>
            </a:r>
            <a:r>
              <a:rPr dirty="0" err="1"/>
              <a:t>Podh</a:t>
            </a:r>
            <a:r>
              <a:rPr dirty="0"/>
              <a:t> (F22008007011)</a:t>
            </a:r>
          </a:p>
          <a:p>
            <a:r>
              <a:rPr dirty="0"/>
              <a:t> Sandhya Rani Suna (F2200800702)</a:t>
            </a:r>
          </a:p>
          <a:p>
            <a:r>
              <a:rPr dirty="0"/>
              <a:t> Rahul Chouhan (F22008007021)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362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Lumeo Air Pointer - A Motion-Controlled Air Mouse</vt:lpstr>
      <vt:lpstr>Abstract</vt:lpstr>
      <vt:lpstr>Key Components</vt:lpstr>
      <vt:lpstr>WORKING </vt:lpstr>
      <vt:lpstr>PowerPoint Presentation</vt:lpstr>
      <vt:lpstr>Conclusion</vt:lpstr>
      <vt:lpstr>Prepared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CPH2495</dc:creator>
  <cp:lastModifiedBy>Somesh Sahu</cp:lastModifiedBy>
  <cp:revision>2</cp:revision>
  <dcterms:created xsi:type="dcterms:W3CDTF">2013-01-26T11:14:16Z</dcterms:created>
  <dcterms:modified xsi:type="dcterms:W3CDTF">2025-03-25T02:48:36Z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bb40777abe704c9a802539bc280faabc</vt:lpwstr>
  </property>
</Properties>
</file>