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6"/>
  </p:notesMasterIdLst>
  <p:sldIdLst>
    <p:sldId id="256" r:id="rId5"/>
    <p:sldId id="257" r:id="rId6"/>
    <p:sldId id="258" r:id="rId7"/>
    <p:sldId id="259" r:id="rId8"/>
    <p:sldId id="276" r:id="rId9"/>
    <p:sldId id="277" r:id="rId10"/>
    <p:sldId id="280" r:id="rId11"/>
    <p:sldId id="279" r:id="rId12"/>
    <p:sldId id="282" r:id="rId13"/>
    <p:sldId id="283" r:id="rId14"/>
    <p:sldId id="281" r:id="rId15"/>
    <p:sldId id="260" r:id="rId16"/>
    <p:sldId id="284" r:id="rId17"/>
    <p:sldId id="285" r:id="rId18"/>
    <p:sldId id="286" r:id="rId19"/>
    <p:sldId id="287" r:id="rId20"/>
    <p:sldId id="289" r:id="rId21"/>
    <p:sldId id="290" r:id="rId22"/>
    <p:sldId id="291" r:id="rId23"/>
    <p:sldId id="292" r:id="rId24"/>
    <p:sldId id="293" r:id="rId25"/>
    <p:sldId id="294" r:id="rId26"/>
    <p:sldId id="265" r:id="rId27"/>
    <p:sldId id="295" r:id="rId28"/>
    <p:sldId id="296" r:id="rId29"/>
    <p:sldId id="297" r:id="rId30"/>
    <p:sldId id="298" r:id="rId31"/>
    <p:sldId id="300" r:id="rId32"/>
    <p:sldId id="299" r:id="rId33"/>
    <p:sldId id="267" r:id="rId34"/>
    <p:sldId id="27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13" autoAdjust="0"/>
    <p:restoredTop sz="72680" autoAdjust="0"/>
  </p:normalViewPr>
  <p:slideViewPr>
    <p:cSldViewPr snapToGrid="0">
      <p:cViewPr varScale="1">
        <p:scale>
          <a:sx n="56" d="100"/>
          <a:sy n="56" d="100"/>
        </p:scale>
        <p:origin x="1459" y="53"/>
      </p:cViewPr>
      <p:guideLst/>
    </p:cSldViewPr>
  </p:slideViewPr>
  <p:notesTextViewPr>
    <p:cViewPr>
      <p:scale>
        <a:sx n="75" d="100"/>
        <a:sy n="75" d="100"/>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55A83D-6BC6-4C94-90C3-AE74C569E4E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79D7B02-8B61-452F-88F2-A0C03FA38A95}">
      <dgm:prSet phldrT="[Text]"/>
      <dgm:spPr/>
      <dgm:t>
        <a:bodyPr/>
        <a:lstStyle/>
        <a:p>
          <a:r>
            <a:rPr lang="en-US" dirty="0"/>
            <a:t>What is the working architecture of orchestration tools?</a:t>
          </a:r>
          <a:endParaRPr lang="en-IN" dirty="0"/>
        </a:p>
      </dgm:t>
    </dgm:pt>
    <dgm:pt modelId="{52A28664-FE29-4296-A1C1-A80E84555D42}" type="parTrans" cxnId="{0C8A165D-CBF6-44FB-99AE-C394F224E96C}">
      <dgm:prSet/>
      <dgm:spPr/>
      <dgm:t>
        <a:bodyPr/>
        <a:lstStyle/>
        <a:p>
          <a:endParaRPr lang="en-IN"/>
        </a:p>
      </dgm:t>
    </dgm:pt>
    <dgm:pt modelId="{714DB8FB-9FC7-4C7D-9AF7-3146A15A1C29}" type="sibTrans" cxnId="{0C8A165D-CBF6-44FB-99AE-C394F224E96C}">
      <dgm:prSet/>
      <dgm:spPr/>
      <dgm:t>
        <a:bodyPr/>
        <a:lstStyle/>
        <a:p>
          <a:endParaRPr lang="en-IN"/>
        </a:p>
      </dgm:t>
    </dgm:pt>
    <dgm:pt modelId="{9EACE475-B90E-4B98-BF2D-9EE009AF8825}">
      <dgm:prSet phldrT="[Text]"/>
      <dgm:spPr/>
      <dgm:t>
        <a:bodyPr/>
        <a:lstStyle/>
        <a:p>
          <a:pPr>
            <a:buFont typeface="Arial" panose="020B0604020202020204" pitchFamily="34" charset="0"/>
            <a:buChar char="•"/>
          </a:pPr>
          <a:r>
            <a:rPr lang="en-US" dirty="0"/>
            <a:t>How can DevOps teams use these frameworks to ensure successful deployments of new software solutions?</a:t>
          </a:r>
          <a:endParaRPr lang="en-IN" dirty="0"/>
        </a:p>
      </dgm:t>
    </dgm:pt>
    <dgm:pt modelId="{379D7075-EE49-4DCE-8A84-87A042F6AD14}" type="parTrans" cxnId="{99615D2C-486E-48AA-AEF1-02E7FDFDF8FC}">
      <dgm:prSet/>
      <dgm:spPr/>
      <dgm:t>
        <a:bodyPr/>
        <a:lstStyle/>
        <a:p>
          <a:endParaRPr lang="en-IN"/>
        </a:p>
      </dgm:t>
    </dgm:pt>
    <dgm:pt modelId="{63305AA6-4A77-4B15-9AAE-34FD252F0ADB}" type="sibTrans" cxnId="{99615D2C-486E-48AA-AEF1-02E7FDFDF8FC}">
      <dgm:prSet/>
      <dgm:spPr/>
      <dgm:t>
        <a:bodyPr/>
        <a:lstStyle/>
        <a:p>
          <a:endParaRPr lang="en-IN"/>
        </a:p>
      </dgm:t>
    </dgm:pt>
    <dgm:pt modelId="{5022F5D2-924B-4EBB-A3BF-159AB49250E9}">
      <dgm:prSet phldrT="[Text]"/>
      <dgm:spPr/>
      <dgm:t>
        <a:bodyPr/>
        <a:lstStyle/>
        <a:p>
          <a:pPr>
            <a:buFont typeface="Arial" panose="020B0604020202020204" pitchFamily="34" charset="0"/>
            <a:buChar char="•"/>
          </a:pPr>
          <a:r>
            <a:rPr lang="en-US" dirty="0"/>
            <a:t>To perform a performance analysis to choose the optimum orchestration tool for quick deployment.</a:t>
          </a:r>
          <a:endParaRPr lang="en-IN" dirty="0"/>
        </a:p>
      </dgm:t>
    </dgm:pt>
    <dgm:pt modelId="{E75DAC03-776B-415A-AF16-205BB02DDCF0}" type="parTrans" cxnId="{B2CE1BD9-355D-42DF-B4E2-20855E0EC89D}">
      <dgm:prSet/>
      <dgm:spPr/>
      <dgm:t>
        <a:bodyPr/>
        <a:lstStyle/>
        <a:p>
          <a:endParaRPr lang="en-IN"/>
        </a:p>
      </dgm:t>
    </dgm:pt>
    <dgm:pt modelId="{54E01464-A585-4184-9667-C3C28EE124F8}" type="sibTrans" cxnId="{B2CE1BD9-355D-42DF-B4E2-20855E0EC89D}">
      <dgm:prSet/>
      <dgm:spPr/>
      <dgm:t>
        <a:bodyPr/>
        <a:lstStyle/>
        <a:p>
          <a:endParaRPr lang="en-IN"/>
        </a:p>
      </dgm:t>
    </dgm:pt>
    <dgm:pt modelId="{ECF9EAC2-AB22-405C-A86E-B3D20020F1F6}" type="pres">
      <dgm:prSet presAssocID="{9455A83D-6BC6-4C94-90C3-AE74C569E4E6}" presName="linear" presStyleCnt="0">
        <dgm:presLayoutVars>
          <dgm:animLvl val="lvl"/>
          <dgm:resizeHandles val="exact"/>
        </dgm:presLayoutVars>
      </dgm:prSet>
      <dgm:spPr/>
    </dgm:pt>
    <dgm:pt modelId="{7CEDDEEB-F2D8-4DB3-9BEE-2F170A7FFF30}" type="pres">
      <dgm:prSet presAssocID="{579D7B02-8B61-452F-88F2-A0C03FA38A95}" presName="parentText" presStyleLbl="node1" presStyleIdx="0" presStyleCnt="3">
        <dgm:presLayoutVars>
          <dgm:chMax val="0"/>
          <dgm:bulletEnabled val="1"/>
        </dgm:presLayoutVars>
      </dgm:prSet>
      <dgm:spPr/>
    </dgm:pt>
    <dgm:pt modelId="{C11F112C-FF03-4054-AB14-6D48E23F1AA5}" type="pres">
      <dgm:prSet presAssocID="{714DB8FB-9FC7-4C7D-9AF7-3146A15A1C29}" presName="spacer" presStyleCnt="0"/>
      <dgm:spPr/>
    </dgm:pt>
    <dgm:pt modelId="{1E83C625-8582-47EC-9ECB-8B5DC7B930F2}" type="pres">
      <dgm:prSet presAssocID="{9EACE475-B90E-4B98-BF2D-9EE009AF8825}" presName="parentText" presStyleLbl="node1" presStyleIdx="1" presStyleCnt="3">
        <dgm:presLayoutVars>
          <dgm:chMax val="0"/>
          <dgm:bulletEnabled val="1"/>
        </dgm:presLayoutVars>
      </dgm:prSet>
      <dgm:spPr/>
    </dgm:pt>
    <dgm:pt modelId="{13296807-6CF2-4B5D-B12F-1102FA485DD5}" type="pres">
      <dgm:prSet presAssocID="{63305AA6-4A77-4B15-9AAE-34FD252F0ADB}" presName="spacer" presStyleCnt="0"/>
      <dgm:spPr/>
    </dgm:pt>
    <dgm:pt modelId="{72BD5B11-55A9-4447-BE39-AF96F8B6F2BA}" type="pres">
      <dgm:prSet presAssocID="{5022F5D2-924B-4EBB-A3BF-159AB49250E9}" presName="parentText" presStyleLbl="node1" presStyleIdx="2" presStyleCnt="3">
        <dgm:presLayoutVars>
          <dgm:chMax val="0"/>
          <dgm:bulletEnabled val="1"/>
        </dgm:presLayoutVars>
      </dgm:prSet>
      <dgm:spPr/>
    </dgm:pt>
  </dgm:ptLst>
  <dgm:cxnLst>
    <dgm:cxn modelId="{99615D2C-486E-48AA-AEF1-02E7FDFDF8FC}" srcId="{9455A83D-6BC6-4C94-90C3-AE74C569E4E6}" destId="{9EACE475-B90E-4B98-BF2D-9EE009AF8825}" srcOrd="1" destOrd="0" parTransId="{379D7075-EE49-4DCE-8A84-87A042F6AD14}" sibTransId="{63305AA6-4A77-4B15-9AAE-34FD252F0ADB}"/>
    <dgm:cxn modelId="{3FCACB2C-553B-4752-BE77-03A565FE6D65}" type="presOf" srcId="{9EACE475-B90E-4B98-BF2D-9EE009AF8825}" destId="{1E83C625-8582-47EC-9ECB-8B5DC7B930F2}" srcOrd="0" destOrd="0" presId="urn:microsoft.com/office/officeart/2005/8/layout/vList2"/>
    <dgm:cxn modelId="{0C8A165D-CBF6-44FB-99AE-C394F224E96C}" srcId="{9455A83D-6BC6-4C94-90C3-AE74C569E4E6}" destId="{579D7B02-8B61-452F-88F2-A0C03FA38A95}" srcOrd="0" destOrd="0" parTransId="{52A28664-FE29-4296-A1C1-A80E84555D42}" sibTransId="{714DB8FB-9FC7-4C7D-9AF7-3146A15A1C29}"/>
    <dgm:cxn modelId="{C7107D6F-B980-4CB9-A8DE-BBAEE8061FE4}" type="presOf" srcId="{5022F5D2-924B-4EBB-A3BF-159AB49250E9}" destId="{72BD5B11-55A9-4447-BE39-AF96F8B6F2BA}" srcOrd="0" destOrd="0" presId="urn:microsoft.com/office/officeart/2005/8/layout/vList2"/>
    <dgm:cxn modelId="{F166D1B8-7687-4988-A5C6-657D2A863DF7}" type="presOf" srcId="{9455A83D-6BC6-4C94-90C3-AE74C569E4E6}" destId="{ECF9EAC2-AB22-405C-A86E-B3D20020F1F6}" srcOrd="0" destOrd="0" presId="urn:microsoft.com/office/officeart/2005/8/layout/vList2"/>
    <dgm:cxn modelId="{B2CE1BD9-355D-42DF-B4E2-20855E0EC89D}" srcId="{9455A83D-6BC6-4C94-90C3-AE74C569E4E6}" destId="{5022F5D2-924B-4EBB-A3BF-159AB49250E9}" srcOrd="2" destOrd="0" parTransId="{E75DAC03-776B-415A-AF16-205BB02DDCF0}" sibTransId="{54E01464-A585-4184-9667-C3C28EE124F8}"/>
    <dgm:cxn modelId="{8826B1EB-1DA5-4573-B777-98DB05ABDEF3}" type="presOf" srcId="{579D7B02-8B61-452F-88F2-A0C03FA38A95}" destId="{7CEDDEEB-F2D8-4DB3-9BEE-2F170A7FFF30}" srcOrd="0" destOrd="0" presId="urn:microsoft.com/office/officeart/2005/8/layout/vList2"/>
    <dgm:cxn modelId="{75F3C759-7C96-46DB-9582-3E5F09B831CE}" type="presParOf" srcId="{ECF9EAC2-AB22-405C-A86E-B3D20020F1F6}" destId="{7CEDDEEB-F2D8-4DB3-9BEE-2F170A7FFF30}" srcOrd="0" destOrd="0" presId="urn:microsoft.com/office/officeart/2005/8/layout/vList2"/>
    <dgm:cxn modelId="{2D89405D-69B6-493B-8427-0E92C6F917DE}" type="presParOf" srcId="{ECF9EAC2-AB22-405C-A86E-B3D20020F1F6}" destId="{C11F112C-FF03-4054-AB14-6D48E23F1AA5}" srcOrd="1" destOrd="0" presId="urn:microsoft.com/office/officeart/2005/8/layout/vList2"/>
    <dgm:cxn modelId="{7D7333A3-6871-40FB-A7AB-2BC7598B3D28}" type="presParOf" srcId="{ECF9EAC2-AB22-405C-A86E-B3D20020F1F6}" destId="{1E83C625-8582-47EC-9ECB-8B5DC7B930F2}" srcOrd="2" destOrd="0" presId="urn:microsoft.com/office/officeart/2005/8/layout/vList2"/>
    <dgm:cxn modelId="{D2018B60-C8EA-4FE5-AA56-55D755665FE6}" type="presParOf" srcId="{ECF9EAC2-AB22-405C-A86E-B3D20020F1F6}" destId="{13296807-6CF2-4B5D-B12F-1102FA485DD5}" srcOrd="3" destOrd="0" presId="urn:microsoft.com/office/officeart/2005/8/layout/vList2"/>
    <dgm:cxn modelId="{7B3FFD89-DAB8-424F-B85A-8F81F00F6D0D}" type="presParOf" srcId="{ECF9EAC2-AB22-405C-A86E-B3D20020F1F6}" destId="{72BD5B11-55A9-4447-BE39-AF96F8B6F2B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DDEEB-F2D8-4DB3-9BEE-2F170A7FFF30}">
      <dsp:nvSpPr>
        <dsp:cNvPr id="0" name=""/>
        <dsp:cNvSpPr/>
      </dsp:nvSpPr>
      <dsp:spPr>
        <a:xfrm>
          <a:off x="0" y="2597"/>
          <a:ext cx="9566770" cy="8184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What is the working architecture of orchestration tools?</a:t>
          </a:r>
          <a:endParaRPr lang="en-IN" sz="2100" kern="1200" dirty="0"/>
        </a:p>
      </dsp:txBody>
      <dsp:txXfrm>
        <a:off x="39955" y="42552"/>
        <a:ext cx="9486860" cy="738578"/>
      </dsp:txXfrm>
    </dsp:sp>
    <dsp:sp modelId="{1E83C625-8582-47EC-9ECB-8B5DC7B930F2}">
      <dsp:nvSpPr>
        <dsp:cNvPr id="0" name=""/>
        <dsp:cNvSpPr/>
      </dsp:nvSpPr>
      <dsp:spPr>
        <a:xfrm>
          <a:off x="0" y="881565"/>
          <a:ext cx="9566770" cy="8184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en-US" sz="2100" kern="1200" dirty="0"/>
            <a:t>How can DevOps teams use these frameworks to ensure successful deployments of new software solutions?</a:t>
          </a:r>
          <a:endParaRPr lang="en-IN" sz="2100" kern="1200" dirty="0"/>
        </a:p>
      </dsp:txBody>
      <dsp:txXfrm>
        <a:off x="39955" y="921520"/>
        <a:ext cx="9486860" cy="738578"/>
      </dsp:txXfrm>
    </dsp:sp>
    <dsp:sp modelId="{72BD5B11-55A9-4447-BE39-AF96F8B6F2BA}">
      <dsp:nvSpPr>
        <dsp:cNvPr id="0" name=""/>
        <dsp:cNvSpPr/>
      </dsp:nvSpPr>
      <dsp:spPr>
        <a:xfrm>
          <a:off x="0" y="1760534"/>
          <a:ext cx="9566770" cy="8184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en-US" sz="2100" kern="1200" dirty="0"/>
            <a:t>To perform a performance analysis to choose the optimum orchestration tool for quick deployment.</a:t>
          </a:r>
          <a:endParaRPr lang="en-IN" sz="2100" kern="1200" dirty="0"/>
        </a:p>
      </dsp:txBody>
      <dsp:txXfrm>
        <a:off x="39955" y="1800489"/>
        <a:ext cx="9486860" cy="7385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Additionally, while the study provides an overview of DevOps methodologies, it does not aim to provide an exhaustive analysis of all available methodologies.</a:t>
            </a:r>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983166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required to deploy container orchestration tools is depicted in this chart. The x-axis represents the amount of time these container orchestration tools are used for setup and deployment. Where Y-axis represents the tools.</a:t>
            </a:r>
          </a:p>
          <a:p>
            <a:endParaRPr lang="en-US" dirty="0"/>
          </a:p>
          <a:p>
            <a:pPr algn="l"/>
            <a:r>
              <a:rPr lang="en-US" dirty="0"/>
              <a:t>During my testing, I discovered that Docker Swarm with its less complexity and has managed to have less provisioning time in comparison to the other two tools. </a:t>
            </a:r>
          </a:p>
          <a:p>
            <a:pPr algn="l"/>
            <a:endParaRPr lang="en-US" dirty="0"/>
          </a:p>
          <a:p>
            <a:pPr algn="l"/>
            <a:r>
              <a:rPr lang="en-US" dirty="0"/>
              <a:t>This is </a:t>
            </a:r>
            <a:r>
              <a:rPr lang="en-US" sz="1800" b="0" i="0" u="none" strike="noStrike" baseline="0" dirty="0">
                <a:latin typeface="CIDFont+F2"/>
              </a:rPr>
              <a:t>Because the entire architecture is optimized here to execute deploying, the Docker swarm tool takes less time to deploy an application. Mesos framework takes longer than Docker Swarm, but it takes less time to deploy an application than Kubernetes.</a:t>
            </a:r>
          </a:p>
          <a:p>
            <a:pPr algn="l"/>
            <a:endParaRPr lang="en-US" sz="1800" b="0" i="0" u="none" strike="noStrike" baseline="0" dirty="0">
              <a:latin typeface="CIDFont+F2"/>
            </a:endParaRPr>
          </a:p>
          <a:p>
            <a:pPr algn="l"/>
            <a:r>
              <a:rPr lang="en-US" sz="1800" b="0" i="0" u="none" strike="noStrike" baseline="0" dirty="0">
                <a:latin typeface="CIDFont+F2"/>
              </a:rPr>
              <a:t>it can be concluded that Kubernetes requires a longer provisioning time than any other peer framework, this is because of its architecture, which is one of the most complicated in nature.</a:t>
            </a:r>
          </a:p>
          <a:p>
            <a:pPr algn="l"/>
            <a:endParaRPr lang="en-US" sz="1800" b="0" i="0" u="none" strike="noStrike" baseline="0" dirty="0">
              <a:latin typeface="CIDFont+F2"/>
            </a:endParaRPr>
          </a:p>
          <a:p>
            <a:pPr algn="l"/>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25</a:t>
            </a:fld>
            <a:endParaRPr lang="en-US" dirty="0"/>
          </a:p>
        </p:txBody>
      </p:sp>
    </p:spTree>
    <p:extLst>
      <p:ext uri="{BB962C8B-B14F-4D97-AF65-F5344CB8AC3E}">
        <p14:creationId xmlns:p14="http://schemas.microsoft.com/office/powerpoint/2010/main" val="2705569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28</a:t>
            </a:fld>
            <a:endParaRPr lang="en-US" dirty="0"/>
          </a:p>
        </p:txBody>
      </p:sp>
    </p:spTree>
    <p:extLst>
      <p:ext uri="{BB962C8B-B14F-4D97-AF65-F5344CB8AC3E}">
        <p14:creationId xmlns:p14="http://schemas.microsoft.com/office/powerpoint/2010/main" val="3851155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30</a:t>
            </a:fld>
            <a:endParaRPr lang="en-US" dirty="0"/>
          </a:p>
        </p:txBody>
      </p:sp>
    </p:spTree>
    <p:extLst>
      <p:ext uri="{BB962C8B-B14F-4D97-AF65-F5344CB8AC3E}">
        <p14:creationId xmlns:p14="http://schemas.microsoft.com/office/powerpoint/2010/main" val="1243636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service-level agreement (SLA) sets the expectations between the service provider and the customer and describes the products or services to be delivered, </a:t>
            </a:r>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2140857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Replicated : </a:t>
            </a:r>
            <a:r>
              <a:rPr lang="en-US" b="0" i="0" dirty="0">
                <a:solidFill>
                  <a:srgbClr val="273239"/>
                </a:solidFill>
                <a:effectLst/>
                <a:latin typeface="Nunito" pitchFamily="2" charset="0"/>
              </a:rPr>
              <a:t> If you required 3 replicas it will deploy the containers based on the node availability.</a:t>
            </a:r>
          </a:p>
          <a:p>
            <a:r>
              <a:rPr lang="en-US" b="0" i="0" dirty="0">
                <a:solidFill>
                  <a:srgbClr val="273239"/>
                </a:solidFill>
                <a:effectLst/>
                <a:latin typeface="Nunito" pitchFamily="2" charset="0"/>
              </a:rPr>
              <a:t>Global : Docker Swarm will maintain containers in all the slave nodes and master nodes. </a:t>
            </a:r>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521666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Swarm follows a master-worker architecture where the master node manages the worker nodes. </a:t>
            </a:r>
          </a:p>
          <a:p>
            <a:r>
              <a:rPr lang="en-US" dirty="0"/>
              <a:t>they k</a:t>
            </a:r>
            <a:r>
              <a:rPr lang="en-US" sz="1800" b="0" i="0" u="none" strike="noStrike" baseline="0" dirty="0">
                <a:latin typeface="CIDFont+F2"/>
              </a:rPr>
              <a:t>eep the cluster running and handle failover in the event </a:t>
            </a:r>
            <a:r>
              <a:rPr lang="en-IN" sz="1800" b="0" i="0" u="none" strike="noStrike" baseline="0" dirty="0">
                <a:latin typeface="CIDFont+F2"/>
              </a:rPr>
              <a:t>of a node failure.</a:t>
            </a:r>
          </a:p>
          <a:p>
            <a:endParaRPr lang="en-US" sz="1800" b="0" i="0" u="none" strike="noStrike" baseline="0" dirty="0">
              <a:latin typeface="CIDFont+F2"/>
            </a:endParaRPr>
          </a:p>
          <a:p>
            <a:r>
              <a:rPr lang="en-US" sz="1800" b="0" i="0" u="none" strike="noStrike" baseline="0" dirty="0">
                <a:latin typeface="CIDFont+F2"/>
              </a:rPr>
              <a:t>It is possible for the swarm architecture to have multiple manager nodes controlled by one manager node that is elected with the help of the Raft algorithm.</a:t>
            </a:r>
          </a:p>
          <a:p>
            <a:endParaRPr lang="en-US" sz="1800" b="0" i="0" u="none" strike="noStrike" baseline="0" dirty="0">
              <a:latin typeface="CIDFont+F2"/>
            </a:endParaRPr>
          </a:p>
          <a:p>
            <a:pPr marL="0" indent="0">
              <a:buFont typeface="Arial" panose="020B0604020202020204" pitchFamily="34" charset="0"/>
              <a:buNone/>
            </a:pPr>
            <a:r>
              <a:rPr lang="en-US" sz="1800" b="0" i="0" u="none" strike="noStrike" baseline="0" dirty="0">
                <a:latin typeface="CIDFont+F2"/>
              </a:rPr>
              <a:t>a manager node cannot be configured to work as both a manager and worker node at the same time.</a:t>
            </a:r>
          </a:p>
          <a:p>
            <a:endParaRPr lang="en-IN" sz="1800" b="0" i="0" u="none" strike="noStrike" baseline="0" dirty="0">
              <a:latin typeface="CIDFont+F2"/>
            </a:endParaRPr>
          </a:p>
          <a:p>
            <a:pPr algn="l"/>
            <a:r>
              <a:rPr lang="en-US" dirty="0"/>
              <a:t>Worker Nodes: These are the nodes that carry out the tasks that the manager node assigns to them. They oversee running the containers and supplying the resources required to operate the services.</a:t>
            </a:r>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Service discovery: </a:t>
            </a:r>
            <a:r>
              <a:rPr lang="en-US" b="0" i="0" dirty="0">
                <a:solidFill>
                  <a:srgbClr val="111111"/>
                </a:solidFill>
                <a:effectLst/>
                <a:latin typeface="-apple-system"/>
              </a:rPr>
              <a:t>In Docker Swarm, service discovery is the mechanism Docker uses to route a request from your service’s external clients to an individual swarm node, It’s like a layer of abstraction, the work gets done without the client needing to know how many nodes are participating in the service.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4238348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is the working architecture of Kubernetes. In the outer layer, we can see a master node and a worker node. </a:t>
            </a:r>
          </a:p>
          <a:p>
            <a:pPr marL="171450" indent="-171450">
              <a:buFont typeface="Arial" panose="020B0604020202020204" pitchFamily="34" charset="0"/>
              <a:buChar char="•"/>
            </a:pPr>
            <a:r>
              <a:rPr lang="en-US" dirty="0"/>
              <a:t>There are different ways to interact with the cluster that is through API calls either by GUI or CLI. </a:t>
            </a:r>
          </a:p>
          <a:p>
            <a:pPr marL="171450" indent="-171450">
              <a:buFont typeface="Arial" panose="020B0604020202020204" pitchFamily="34" charset="0"/>
              <a:buChar char="•"/>
            </a:pPr>
            <a:r>
              <a:rPr lang="en-US" dirty="0"/>
              <a:t>The architecture could be explained by explaining KUBLET, KUBE-PROXY, CONTROLER </a:t>
            </a:r>
            <a:r>
              <a:rPr lang="en-IN" sz="1800" b="0" i="0" u="none" strike="noStrike" baseline="0" dirty="0">
                <a:latin typeface="CIDFont+F2"/>
              </a:rPr>
              <a:t>Plane </a:t>
            </a:r>
            <a:r>
              <a:rPr lang="en-US" dirty="0"/>
              <a:t>AND POD.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 Let’s start with the Master Node. It </a:t>
            </a:r>
            <a:r>
              <a:rPr lang="en-US" sz="1800" b="0" i="0" u="none" strike="noStrike" baseline="0" dirty="0">
                <a:latin typeface="CIDFont+F2"/>
              </a:rPr>
              <a:t>is in charge of monitoring the Kubernetes cluster</a:t>
            </a:r>
            <a:endParaRPr lang="en-US" dirty="0"/>
          </a:p>
          <a:p>
            <a:pPr marL="171450" indent="-171450">
              <a:buFont typeface="Arial" panose="020B0604020202020204" pitchFamily="34" charset="0"/>
              <a:buChar char="•"/>
            </a:pPr>
            <a:r>
              <a:rPr lang="en-US" dirty="0"/>
              <a:t>The API server is the cluster's central control point for administering and controlling it. It makes the Kubernetes API available to users, allowing them to communicate with the cluster.</a:t>
            </a:r>
          </a:p>
          <a:p>
            <a:pPr marL="171450" indent="-171450">
              <a:buFont typeface="Arial" panose="020B0604020202020204" pitchFamily="34" charset="0"/>
              <a:buChar char="•"/>
            </a:pPr>
            <a:r>
              <a:rPr lang="en-US" dirty="0"/>
              <a:t>The Scheduler manages Workloads such as containers that are assigned to worker nodes. It does this based on resource availability, limitations, and other policies.</a:t>
            </a:r>
          </a:p>
          <a:p>
            <a:pPr marL="171450" indent="-171450">
              <a:buFont typeface="Arial" panose="020B0604020202020204" pitchFamily="34" charset="0"/>
              <a:buChar char="•"/>
            </a:pPr>
            <a:r>
              <a:rPr lang="en-US" dirty="0"/>
              <a:t>The controller manager to keep it simple about control manager it manages the cluster-level functions of node and pod lifecycle management, scaling, and monitoring.</a:t>
            </a:r>
          </a:p>
          <a:p>
            <a:pPr marL="171450" indent="-171450">
              <a:buFont typeface="Arial" panose="020B0604020202020204" pitchFamily="34" charset="0"/>
              <a:buChar char="•"/>
            </a:pPr>
            <a:r>
              <a:rPr lang="en-US" dirty="0"/>
              <a:t>Lastly, </a:t>
            </a:r>
            <a:r>
              <a:rPr lang="en-US" dirty="0" err="1"/>
              <a:t>etcd</a:t>
            </a:r>
            <a:r>
              <a:rPr lang="en-US" dirty="0"/>
              <a:t>: </a:t>
            </a:r>
            <a:r>
              <a:rPr lang="en-US" dirty="0" err="1"/>
              <a:t>etcd</a:t>
            </a:r>
            <a:r>
              <a:rPr lang="en-US" dirty="0"/>
              <a:t> is a distributed key-value store that serves as the data store for the cluster. It stores the cluster’s setup, state, and other metadata.</a:t>
            </a:r>
          </a:p>
          <a:p>
            <a:pPr marL="171450" indent="-171450">
              <a:buFont typeface="Arial" panose="020B0604020202020204" pitchFamily="34" charset="0"/>
              <a:buChar char="•"/>
            </a:pPr>
            <a:endParaRPr lang="en-US" dirty="0"/>
          </a:p>
          <a:p>
            <a:pPr algn="l"/>
            <a:r>
              <a:rPr lang="en-US" dirty="0"/>
              <a:t>Now The worker Node. These a</a:t>
            </a:r>
            <a:r>
              <a:rPr lang="en-IN" sz="1800" b="0" i="0" u="none" strike="noStrike" baseline="0" dirty="0">
                <a:latin typeface="CIDFont+F2"/>
              </a:rPr>
              <a:t>re the machines that deploy and run containers.</a:t>
            </a:r>
          </a:p>
          <a:p>
            <a:pPr marL="171450" indent="-171450" algn="l">
              <a:buFont typeface="Arial" panose="020B0604020202020204" pitchFamily="34" charset="0"/>
              <a:buChar char="•"/>
            </a:pPr>
            <a:r>
              <a:rPr lang="en-US" dirty="0"/>
              <a:t>A </a:t>
            </a:r>
            <a:r>
              <a:rPr lang="en-US" dirty="0" err="1"/>
              <a:t>kubelet</a:t>
            </a:r>
            <a:r>
              <a:rPr lang="en-US" dirty="0"/>
              <a:t> is a worker node agent that communicates with the master node. It is in charge of container management, initiating and stopping pods, and reporting the node's status.</a:t>
            </a:r>
          </a:p>
          <a:p>
            <a:pPr marL="171450" indent="-171450" algn="l">
              <a:buFont typeface="Arial" panose="020B0604020202020204" pitchFamily="34" charset="0"/>
              <a:buChar char="•"/>
            </a:pPr>
            <a:r>
              <a:rPr lang="en-US" sz="1800" b="0" i="0" u="none" strike="noStrike" baseline="0" dirty="0">
                <a:latin typeface="CIDFont+F2"/>
              </a:rPr>
              <a:t>Another interesting yet Important component in worker node is Container Runtime: Kubernetes supports many container runtimes, including Docker. The container runtime is in charge of fetching and running container images.</a:t>
            </a:r>
          </a:p>
          <a:p>
            <a:pPr marL="171450" indent="-171450" algn="l">
              <a:buFont typeface="Arial" panose="020B0604020202020204" pitchFamily="34" charset="0"/>
              <a:buChar char="•"/>
            </a:pPr>
            <a:r>
              <a:rPr lang="en-US" sz="1800" b="0" i="0" u="none" strike="noStrike" baseline="0" dirty="0">
                <a:latin typeface="CIDFont+F2"/>
              </a:rPr>
              <a:t>The component that handles the Network component in the cluster is </a:t>
            </a:r>
            <a:r>
              <a:rPr lang="en-US" sz="1800" b="0" i="0" u="none" strike="noStrike" baseline="0" dirty="0" err="1">
                <a:latin typeface="CIDFont+F2"/>
              </a:rPr>
              <a:t>kube</a:t>
            </a:r>
            <a:r>
              <a:rPr lang="en-US" sz="1800" b="0" i="0" u="none" strike="noStrike" baseline="0" dirty="0">
                <a:latin typeface="CIDFont+F2"/>
              </a:rPr>
              <a:t>-proxy it is in charge of network proxying and distributing load inside the cluster. It controls network rules and ensures service communication.</a:t>
            </a:r>
          </a:p>
          <a:p>
            <a:pPr marL="171450" indent="-171450" algn="l">
              <a:buFont typeface="Arial" panose="020B0604020202020204" pitchFamily="34" charset="0"/>
              <a:buChar char="•"/>
            </a:pPr>
            <a:r>
              <a:rPr lang="en-US" dirty="0"/>
              <a:t>Lastly, The smallest and most fundamental unit of Kubernetes is called a pod. A pod is a collection of one or more containers that are co-located and share resources such as network and storage.</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1555226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US" sz="1800" b="0" i="0" u="none" strike="noStrike" baseline="0" dirty="0">
                <a:latin typeface="CIDFont+F2"/>
              </a:rPr>
              <a:t>Kubernetes assigns each service a stable IP address and DNS name, allowing other services to discover and communicate with them. Along with that the Traffic is distributed across service replicas using the built-in load balancer</a:t>
            </a:r>
          </a:p>
          <a:p>
            <a:pPr marL="285750" indent="-285750" algn="l">
              <a:buFont typeface="Arial" panose="020B0604020202020204" pitchFamily="34" charset="0"/>
              <a:buChar char="•"/>
            </a:pPr>
            <a:r>
              <a:rPr lang="en-US" sz="1800" b="0" i="0" u="none" strike="noStrike" baseline="0" dirty="0">
                <a:latin typeface="CIDFont+F2"/>
              </a:rPr>
              <a:t>Kubernetes allows you to change containers and applications without downtime. It progressively swaps out old containers with new ones. In the event of a problem, Kubernetes allows for simple rollbacks to prior versions.</a:t>
            </a:r>
          </a:p>
          <a:p>
            <a:pPr marL="285750" indent="-285750" algn="l">
              <a:buFont typeface="Arial" panose="020B0604020202020204" pitchFamily="34" charset="0"/>
              <a:buChar char="•"/>
            </a:pPr>
            <a:r>
              <a:rPr lang="en-US" dirty="0"/>
              <a:t>To define the desired state of the system, Kubernetes uses declarative YAML or JSON configuration files. </a:t>
            </a:r>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dirty="0"/>
          </a:p>
        </p:txBody>
      </p:sp>
    </p:spTree>
    <p:extLst>
      <p:ext uri="{BB962C8B-B14F-4D97-AF65-F5344CB8AC3E}">
        <p14:creationId xmlns:p14="http://schemas.microsoft.com/office/powerpoint/2010/main" val="4043545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points on the screen)</a:t>
            </a:r>
          </a:p>
          <a:p>
            <a:r>
              <a:rPr lang="en-US" dirty="0"/>
              <a:t>Now you might think who will use Apache Mesos but There was a specific need for Mesos and that is: </a:t>
            </a:r>
          </a:p>
          <a:p>
            <a:endParaRPr lang="en-US" dirty="0"/>
          </a:p>
          <a:p>
            <a:r>
              <a:rPr lang="en-US" dirty="0"/>
              <a:t>Many resource manager exists today like Hadoop, batch scheduler(like Torque), and VM Scheduler (like Eucalyptus) but the problem with Hadoop-like workload is data locality, </a:t>
            </a:r>
            <a:br>
              <a:rPr lang="en-US" dirty="0"/>
            </a:br>
            <a:r>
              <a:rPr lang="en-US" dirty="0"/>
              <a:t>Data locality </a:t>
            </a:r>
            <a:r>
              <a:rPr lang="en-US" b="0" i="0" dirty="0">
                <a:solidFill>
                  <a:srgbClr val="444444"/>
                </a:solidFill>
                <a:effectLst/>
                <a:latin typeface="Georgia" panose="02040502050405020303" pitchFamily="18" charset="0"/>
              </a:rPr>
              <a:t>is the process of moving the computation close to where the actual data resides on the node, instead of moving large data to computation. This minimizes network congestion and increases the overall throughput of the system.</a:t>
            </a:r>
            <a:endParaRPr lang="en-US" dirty="0"/>
          </a:p>
          <a:p>
            <a:endParaRPr lang="en-US" dirty="0"/>
          </a:p>
          <a:p>
            <a:r>
              <a:rPr lang="en-US" dirty="0"/>
              <a:t>Data locality was compromised because of static partitioning of nodes in other orchestration tools and since the job holds nodes for a full duration of time, utilization of the system was affected. These drawbacks were solved in Mesos with the help of Fine-grained Sharing and Two-level scheduling.</a:t>
            </a:r>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dirty="0"/>
          </a:p>
        </p:txBody>
      </p:sp>
    </p:spTree>
    <p:extLst>
      <p:ext uri="{BB962C8B-B14F-4D97-AF65-F5344CB8AC3E}">
        <p14:creationId xmlns:p14="http://schemas.microsoft.com/office/powerpoint/2010/main" val="1765199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master node </a:t>
            </a:r>
            <a:r>
              <a:rPr lang="en-US" b="0" i="0" dirty="0">
                <a:solidFill>
                  <a:srgbClr val="444444"/>
                </a:solidFill>
                <a:effectLst/>
                <a:latin typeface="Georgia" panose="02040502050405020303" pitchFamily="18" charset="0"/>
              </a:rPr>
              <a:t>guarantees that the cluster will be highly available. It hosts the primary user interface that provides information about the resources available in the cluster.</a:t>
            </a:r>
          </a:p>
          <a:p>
            <a:r>
              <a:rPr lang="en-US" dirty="0"/>
              <a:t>The master is a central source of all running tasks, it stores in memory all the data related to the task.</a:t>
            </a:r>
          </a:p>
          <a:p>
            <a:endParaRPr lang="en-US" dirty="0"/>
          </a:p>
          <a:p>
            <a:r>
              <a:rPr lang="en-US" dirty="0"/>
              <a:t>Zookeeper is used for leader election and cluster state storage. It contributes to the Mesos master’s high availability and fault tolerance.</a:t>
            </a:r>
          </a:p>
          <a:p>
            <a:endParaRPr lang="en-US" dirty="0"/>
          </a:p>
          <a:p>
            <a:r>
              <a:rPr lang="en-US" dirty="0"/>
              <a:t>In its framework, there is a scheduler and executor. Where Schedulers register with the Mesos master to get resources and executors launch the program that runs tasks on the slaves.</a:t>
            </a:r>
          </a:p>
          <a:p>
            <a:endParaRPr lang="en-US" dirty="0"/>
          </a:p>
          <a:p>
            <a:r>
              <a:rPr lang="en-US" dirty="0"/>
              <a:t>The Mesos Agent holds and manages the container that hosts the executor. the agent acts as an intermediate between </a:t>
            </a:r>
            <a:r>
              <a:rPr lang="en-IN" b="0" i="0" dirty="0">
                <a:solidFill>
                  <a:srgbClr val="444444"/>
                </a:solidFill>
                <a:effectLst/>
                <a:latin typeface="Georgia" panose="02040502050405020303" pitchFamily="18" charset="0"/>
              </a:rPr>
              <a:t>executor and Mesos master.</a:t>
            </a:r>
          </a:p>
          <a:p>
            <a:r>
              <a:rPr lang="en-US" dirty="0"/>
              <a:t>It guarantees the delivery of status update of the tasks to the schedulers.</a:t>
            </a:r>
          </a:p>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20</a:t>
            </a:fld>
            <a:endParaRPr lang="en-US" dirty="0"/>
          </a:p>
        </p:txBody>
      </p:sp>
    </p:spTree>
    <p:extLst>
      <p:ext uri="{BB962C8B-B14F-4D97-AF65-F5344CB8AC3E}">
        <p14:creationId xmlns:p14="http://schemas.microsoft.com/office/powerpoint/2010/main" val="2708775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21</a:t>
            </a:fld>
            <a:endParaRPr lang="en-US" dirty="0"/>
          </a:p>
        </p:txBody>
      </p:sp>
    </p:spTree>
    <p:extLst>
      <p:ext uri="{BB962C8B-B14F-4D97-AF65-F5344CB8AC3E}">
        <p14:creationId xmlns:p14="http://schemas.microsoft.com/office/powerpoint/2010/main" val="3638057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0318D842-E035-4739-AF84-19E52CC61A96}" type="datetime1">
              <a:rPr lang="en-US" smtClean="0"/>
              <a:t>10/25/2023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A Comparative Study on Orchestration tools for DevOps</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E712B49E-E9F4-4460-9AD2-D7D5E12DE756}" type="datetime1">
              <a:rPr lang="en-US" smtClean="0"/>
              <a:t>10/25/2023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A Comparative Study on Orchestration tools for DevOps</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A00D8DD-2DED-4525-9CF0-202440FB75CC}" type="datetime1">
              <a:rPr lang="en-US" smtClean="0"/>
              <a:t>10/25/2023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A Comparative Study on Orchestration tools for DevOps</a:t>
            </a:r>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A08BC89-0DB5-4BD3-967F-5039A22A3D47}" type="datetime1">
              <a:rPr lang="en-US" smtClean="0"/>
              <a:t>10/25/2023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A Comparative Study on Orchestration tools for DevOps</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3852F34F-3E08-48B6-B74C-CCCB9B407C51}" type="datetime1">
              <a:rPr lang="en-US" smtClean="0"/>
              <a:t>10/25/2023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A Comparative Study on Orchestration tools for DevOps</a:t>
            </a:r>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ED0ED0C-ADD9-4A66-93C2-DC200CE58B1A}" type="datetime1">
              <a:rPr lang="en-US" smtClean="0"/>
              <a:t>10/25/2023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A Comparative Study on Orchestration tools for DevOps</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ABE2B81-BAF1-4133-948D-D576E3C92814}" type="datetime1">
              <a:rPr lang="en-US" smtClean="0"/>
              <a:t>10/25/2023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A Comparative Study on Orchestration tools for DevOps</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EBC16A0-682A-4FB7-8979-0E2CFC8F6051}" type="datetime1">
              <a:rPr lang="en-US" smtClean="0"/>
              <a:t>10/25/2023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A Comparative Study on Orchestration tools for DevOps</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7693D147-56A4-4FAC-A131-ABE2EE80C770}" type="datetime1">
              <a:rPr lang="en-US" smtClean="0"/>
              <a:t>10/25/2023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A Comparative Study on Orchestration tools for DevOps</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C050F313-2B49-4484-A92A-DFECA6BADFB9}" type="datetime1">
              <a:rPr lang="en-US" smtClean="0"/>
              <a:t>10/25/2023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A Comparative Study on Orchestration tools for DevOps</a:t>
            </a:r>
            <a:endParaRPr lang="en-US" dirty="0"/>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59733A0D-D37A-4DD3-9F8F-76ABA521DC39}" type="datetime1">
              <a:rPr lang="en-US" smtClean="0"/>
              <a:t>10/25/2023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A Comparative Study on Orchestration tools for DevOps</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microsoft.com/office/2007/relationships/hdphoto" Target="../media/hdphoto3.wd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928954" y="1341781"/>
            <a:ext cx="7096933" cy="2268419"/>
          </a:xfrm>
        </p:spPr>
        <p:txBody>
          <a:bodyPr/>
          <a:lstStyle/>
          <a:p>
            <a:r>
              <a:rPr lang="en-US" sz="5400" dirty="0"/>
              <a:t>A Comparative Study on Orchestration tools for DevOps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928954" y="3766084"/>
            <a:ext cx="9500507" cy="806675"/>
          </a:xfrm>
        </p:spPr>
        <p:txBody>
          <a:bodyPr/>
          <a:lstStyle/>
          <a:p>
            <a:r>
              <a:rPr lang="en-US" dirty="0"/>
              <a:t>Somesh Rao Coka</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1024-969D-97EF-009A-04CC275B3895}"/>
              </a:ext>
            </a:extLst>
          </p:cNvPr>
          <p:cNvSpPr>
            <a:spLocks noGrp="1"/>
          </p:cNvSpPr>
          <p:nvPr>
            <p:ph type="ctrTitle"/>
          </p:nvPr>
        </p:nvSpPr>
        <p:spPr/>
        <p:txBody>
          <a:bodyPr/>
          <a:lstStyle/>
          <a:p>
            <a:r>
              <a:rPr lang="en-IN" dirty="0"/>
              <a:t>Orchestration Tools</a:t>
            </a:r>
          </a:p>
        </p:txBody>
      </p:sp>
      <p:sp>
        <p:nvSpPr>
          <p:cNvPr id="3" name="Subtitle 2">
            <a:extLst>
              <a:ext uri="{FF2B5EF4-FFF2-40B4-BE49-F238E27FC236}">
                <a16:creationId xmlns:a16="http://schemas.microsoft.com/office/drawing/2014/main" id="{D5FA1F6A-F4B7-12B4-54A1-B17DBDEED07B}"/>
              </a:ext>
            </a:extLst>
          </p:cNvPr>
          <p:cNvSpPr>
            <a:spLocks noGrp="1"/>
          </p:cNvSpPr>
          <p:nvPr>
            <p:ph type="subTitle" idx="1"/>
          </p:nvPr>
        </p:nvSpPr>
        <p:spPr>
          <a:xfrm>
            <a:off x="1167494" y="3539075"/>
            <a:ext cx="6426002" cy="1406101"/>
          </a:xfrm>
        </p:spPr>
        <p:txBody>
          <a:bodyPr/>
          <a:lstStyle/>
          <a:p>
            <a:r>
              <a:rPr lang="en-US" sz="1800" dirty="0"/>
              <a:t>Frameworks designed to streamline and automate complex workflows </a:t>
            </a:r>
            <a:endParaRPr lang="en-IN" sz="1800" dirty="0"/>
          </a:p>
        </p:txBody>
      </p:sp>
    </p:spTree>
    <p:extLst>
      <p:ext uri="{BB962C8B-B14F-4D97-AF65-F5344CB8AC3E}">
        <p14:creationId xmlns:p14="http://schemas.microsoft.com/office/powerpoint/2010/main" val="3551185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FB7A-C635-4ACE-6B2C-E96D60E48F62}"/>
              </a:ext>
            </a:extLst>
          </p:cNvPr>
          <p:cNvSpPr>
            <a:spLocks noGrp="1"/>
          </p:cNvSpPr>
          <p:nvPr>
            <p:ph type="title"/>
          </p:nvPr>
        </p:nvSpPr>
        <p:spPr/>
        <p:txBody>
          <a:bodyPr/>
          <a:lstStyle/>
          <a:p>
            <a:r>
              <a:rPr lang="en-IN" dirty="0"/>
              <a:t>Orchestration Tools</a:t>
            </a:r>
          </a:p>
        </p:txBody>
      </p:sp>
      <p:sp>
        <p:nvSpPr>
          <p:cNvPr id="3" name="Content Placeholder 2">
            <a:extLst>
              <a:ext uri="{FF2B5EF4-FFF2-40B4-BE49-F238E27FC236}">
                <a16:creationId xmlns:a16="http://schemas.microsoft.com/office/drawing/2014/main" id="{AC547ACA-7EC1-5169-A86E-A8E5E49ADBC2}"/>
              </a:ext>
            </a:extLst>
          </p:cNvPr>
          <p:cNvSpPr>
            <a:spLocks noGrp="1"/>
          </p:cNvSpPr>
          <p:nvPr>
            <p:ph idx="1"/>
          </p:nvPr>
        </p:nvSpPr>
        <p:spPr>
          <a:xfrm>
            <a:off x="1093304" y="2526318"/>
            <a:ext cx="3292875" cy="2828613"/>
          </a:xfrm>
        </p:spPr>
        <p:txBody>
          <a:bodyPr/>
          <a:lstStyle/>
          <a:p>
            <a:r>
              <a:rPr lang="en-US" dirty="0"/>
              <a:t>Orchestration tools are pieces of software that automate the configuration, coordination, integration, and data management procedures for a variety of applications and systems.</a:t>
            </a:r>
            <a:endParaRPr lang="en-IN" dirty="0"/>
          </a:p>
        </p:txBody>
      </p:sp>
      <p:sp>
        <p:nvSpPr>
          <p:cNvPr id="4" name="Footer Placeholder 3">
            <a:extLst>
              <a:ext uri="{FF2B5EF4-FFF2-40B4-BE49-F238E27FC236}">
                <a16:creationId xmlns:a16="http://schemas.microsoft.com/office/drawing/2014/main" id="{3EE23B97-E128-75A6-9C23-3EB0B695319B}"/>
              </a:ext>
            </a:extLst>
          </p:cNvPr>
          <p:cNvSpPr>
            <a:spLocks noGrp="1"/>
          </p:cNvSpPr>
          <p:nvPr>
            <p:ph type="ftr" sz="quarter" idx="3"/>
          </p:nvPr>
        </p:nvSpPr>
        <p:spPr/>
        <p:txBody>
          <a:bodyPr/>
          <a:lstStyle/>
          <a:p>
            <a:r>
              <a:rPr lang="en-US"/>
              <a:t>A Comparative Study on Orchestration tools for DevOps</a:t>
            </a:r>
            <a:endParaRPr lang="en-US" dirty="0"/>
          </a:p>
        </p:txBody>
      </p:sp>
      <p:sp>
        <p:nvSpPr>
          <p:cNvPr id="5" name="Content Placeholder 4">
            <a:extLst>
              <a:ext uri="{FF2B5EF4-FFF2-40B4-BE49-F238E27FC236}">
                <a16:creationId xmlns:a16="http://schemas.microsoft.com/office/drawing/2014/main" id="{EBC9AD54-6ABC-3714-8939-A29FC77CB0AE}"/>
              </a:ext>
            </a:extLst>
          </p:cNvPr>
          <p:cNvSpPr>
            <a:spLocks noGrp="1"/>
          </p:cNvSpPr>
          <p:nvPr>
            <p:ph idx="10"/>
          </p:nvPr>
        </p:nvSpPr>
        <p:spPr>
          <a:xfrm>
            <a:off x="4683787" y="2526318"/>
            <a:ext cx="3173279" cy="3950682"/>
          </a:xfrm>
        </p:spPr>
        <p:txBody>
          <a:bodyPr/>
          <a:lstStyle/>
          <a:p>
            <a:pPr marL="342900" indent="-342900">
              <a:buFont typeface="Wingdings" panose="05000000000000000000" pitchFamily="2" charset="2"/>
              <a:buChar char="q"/>
            </a:pPr>
            <a:r>
              <a:rPr lang="en-US" dirty="0"/>
              <a:t>Supports a DevOps approach that allows teams to develop and deploy in rapid, iterative cycles.</a:t>
            </a:r>
          </a:p>
          <a:p>
            <a:pPr marL="342900" indent="-342900">
              <a:buFont typeface="Wingdings" panose="05000000000000000000" pitchFamily="2" charset="2"/>
              <a:buChar char="q"/>
            </a:pPr>
            <a:r>
              <a:rPr lang="en-US" dirty="0"/>
              <a:t>Ensures systems are always ready for new technologies.</a:t>
            </a:r>
          </a:p>
          <a:p>
            <a:pPr marL="342900" indent="-342900">
              <a:buFont typeface="Wingdings" panose="05000000000000000000" pitchFamily="2" charset="2"/>
              <a:buChar char="q"/>
            </a:pPr>
            <a:r>
              <a:rPr lang="en-IN" b="0" i="0" dirty="0">
                <a:solidFill>
                  <a:srgbClr val="111111"/>
                </a:solidFill>
                <a:effectLst/>
                <a:latin typeface="-apple-system"/>
              </a:rPr>
              <a:t>Improves Service Level Agreement execution.</a:t>
            </a:r>
          </a:p>
          <a:p>
            <a:pPr marL="342900" indent="-342900">
              <a:buFont typeface="Wingdings" panose="05000000000000000000" pitchFamily="2" charset="2"/>
              <a:buChar char="q"/>
            </a:pPr>
            <a:r>
              <a:rPr lang="en-US" dirty="0"/>
              <a:t>Automated parts can be managed at vast scales.</a:t>
            </a:r>
            <a:endParaRPr lang="en-IN" dirty="0"/>
          </a:p>
        </p:txBody>
      </p:sp>
      <p:sp>
        <p:nvSpPr>
          <p:cNvPr id="6" name="Content Placeholder 5">
            <a:extLst>
              <a:ext uri="{FF2B5EF4-FFF2-40B4-BE49-F238E27FC236}">
                <a16:creationId xmlns:a16="http://schemas.microsoft.com/office/drawing/2014/main" id="{420F4259-B237-2D81-99E8-573B503FD135}"/>
              </a:ext>
            </a:extLst>
          </p:cNvPr>
          <p:cNvSpPr>
            <a:spLocks noGrp="1"/>
          </p:cNvSpPr>
          <p:nvPr>
            <p:ph idx="11"/>
          </p:nvPr>
        </p:nvSpPr>
        <p:spPr/>
        <p:txBody>
          <a:bodyPr/>
          <a:lstStyle/>
          <a:p>
            <a:r>
              <a:rPr lang="en-IN" dirty="0"/>
              <a:t>What is it?</a:t>
            </a:r>
          </a:p>
        </p:txBody>
      </p:sp>
      <p:sp>
        <p:nvSpPr>
          <p:cNvPr id="7" name="Content Placeholder 6">
            <a:extLst>
              <a:ext uri="{FF2B5EF4-FFF2-40B4-BE49-F238E27FC236}">
                <a16:creationId xmlns:a16="http://schemas.microsoft.com/office/drawing/2014/main" id="{884EB14C-7446-206D-0C92-10DA2010B080}"/>
              </a:ext>
            </a:extLst>
          </p:cNvPr>
          <p:cNvSpPr>
            <a:spLocks noGrp="1"/>
          </p:cNvSpPr>
          <p:nvPr>
            <p:ph idx="12"/>
          </p:nvPr>
        </p:nvSpPr>
        <p:spPr/>
        <p:txBody>
          <a:bodyPr/>
          <a:lstStyle/>
          <a:p>
            <a:r>
              <a:rPr lang="en-IN" dirty="0"/>
              <a:t>How it is benificial ?</a:t>
            </a:r>
          </a:p>
        </p:txBody>
      </p:sp>
      <p:sp>
        <p:nvSpPr>
          <p:cNvPr id="8" name="Content Placeholder 7">
            <a:extLst>
              <a:ext uri="{FF2B5EF4-FFF2-40B4-BE49-F238E27FC236}">
                <a16:creationId xmlns:a16="http://schemas.microsoft.com/office/drawing/2014/main" id="{93395AF0-291C-8CD4-C73C-B36490CDCDFF}"/>
              </a:ext>
            </a:extLst>
          </p:cNvPr>
          <p:cNvSpPr>
            <a:spLocks noGrp="1"/>
          </p:cNvSpPr>
          <p:nvPr>
            <p:ph idx="13"/>
          </p:nvPr>
        </p:nvSpPr>
        <p:spPr/>
        <p:txBody>
          <a:bodyPr/>
          <a:lstStyle/>
          <a:p>
            <a:pPr marL="342900" indent="-342900">
              <a:buFont typeface="Wingdings" panose="05000000000000000000" pitchFamily="2" charset="2"/>
              <a:buChar char="q"/>
            </a:pPr>
            <a:r>
              <a:rPr lang="en-US" dirty="0"/>
              <a:t>Closed-loop change and configuration management.</a:t>
            </a:r>
          </a:p>
          <a:p>
            <a:pPr marL="342900" indent="-342900">
              <a:buFont typeface="Wingdings" panose="05000000000000000000" pitchFamily="2" charset="2"/>
              <a:buChar char="q"/>
            </a:pPr>
            <a:r>
              <a:rPr lang="en-IN" dirty="0"/>
              <a:t>Unified IT workflow automation.</a:t>
            </a:r>
          </a:p>
          <a:p>
            <a:pPr marL="342900" indent="-342900">
              <a:buFont typeface="Wingdings" panose="05000000000000000000" pitchFamily="2" charset="2"/>
              <a:buChar char="q"/>
            </a:pPr>
            <a:r>
              <a:rPr lang="en-IN" dirty="0"/>
              <a:t>DevOps &amp; cloud orchestration.</a:t>
            </a:r>
          </a:p>
          <a:p>
            <a:pPr marL="342900" indent="-342900">
              <a:buFont typeface="Wingdings" panose="05000000000000000000" pitchFamily="2" charset="2"/>
              <a:buChar char="q"/>
            </a:pPr>
            <a:r>
              <a:rPr lang="en-IN" dirty="0"/>
              <a:t>Platform expansions.</a:t>
            </a:r>
          </a:p>
        </p:txBody>
      </p:sp>
      <p:sp>
        <p:nvSpPr>
          <p:cNvPr id="9" name="Content Placeholder 8">
            <a:extLst>
              <a:ext uri="{FF2B5EF4-FFF2-40B4-BE49-F238E27FC236}">
                <a16:creationId xmlns:a16="http://schemas.microsoft.com/office/drawing/2014/main" id="{4253F93B-99BC-B178-3594-2FAE8BE59C20}"/>
              </a:ext>
            </a:extLst>
          </p:cNvPr>
          <p:cNvSpPr>
            <a:spLocks noGrp="1"/>
          </p:cNvSpPr>
          <p:nvPr>
            <p:ph idx="14"/>
          </p:nvPr>
        </p:nvSpPr>
        <p:spPr/>
        <p:txBody>
          <a:bodyPr/>
          <a:lstStyle/>
          <a:p>
            <a:r>
              <a:rPr lang="en-IN" dirty="0"/>
              <a:t>Where is it used ?</a:t>
            </a:r>
          </a:p>
        </p:txBody>
      </p:sp>
    </p:spTree>
    <p:extLst>
      <p:ext uri="{BB962C8B-B14F-4D97-AF65-F5344CB8AC3E}">
        <p14:creationId xmlns:p14="http://schemas.microsoft.com/office/powerpoint/2010/main" val="1475101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Docker Swarm</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a:t>A Comparative Study on Orchestration tools for DevOps</a:t>
            </a:r>
            <a:endParaRPr lang="en-US" dirty="0"/>
          </a:p>
        </p:txBody>
      </p:sp>
      <p:pic>
        <p:nvPicPr>
          <p:cNvPr id="3" name="Picture 2">
            <a:extLst>
              <a:ext uri="{FF2B5EF4-FFF2-40B4-BE49-F238E27FC236}">
                <a16:creationId xmlns:a16="http://schemas.microsoft.com/office/drawing/2014/main" id="{1BF4E5E6-2A84-EC98-CF35-B524CB2F7E93}"/>
              </a:ext>
            </a:extLst>
          </p:cNvPr>
          <p:cNvPicPr>
            <a:picLocks noChangeAspect="1"/>
          </p:cNvPicPr>
          <p:nvPr/>
        </p:nvPicPr>
        <p:blipFill>
          <a:blip r:embed="rId3">
            <a:alphaModFix amt="20000"/>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4583383" y="2147111"/>
            <a:ext cx="3347595" cy="3784237"/>
          </a:xfrm>
          <a:prstGeom prst="rect">
            <a:avLst/>
          </a:prstGeom>
        </p:spPr>
      </p:pic>
      <p:sp>
        <p:nvSpPr>
          <p:cNvPr id="6" name="Content Placeholder 5">
            <a:extLst>
              <a:ext uri="{FF2B5EF4-FFF2-40B4-BE49-F238E27FC236}">
                <a16:creationId xmlns:a16="http://schemas.microsoft.com/office/drawing/2014/main" id="{97154C46-169F-1072-4172-204459A10300}"/>
              </a:ext>
            </a:extLst>
          </p:cNvPr>
          <p:cNvSpPr>
            <a:spLocks noGrp="1"/>
          </p:cNvSpPr>
          <p:nvPr>
            <p:ph idx="1"/>
          </p:nvPr>
        </p:nvSpPr>
        <p:spPr>
          <a:xfrm>
            <a:off x="1167493" y="1961439"/>
            <a:ext cx="9779182" cy="4155582"/>
          </a:xfrm>
        </p:spPr>
        <p:txBody>
          <a:bodyPr/>
          <a:lstStyle/>
          <a:p>
            <a:pPr marL="342900" indent="-342900">
              <a:buFont typeface="Arial" panose="020B0604020202020204" pitchFamily="34" charset="0"/>
              <a:buChar char="•"/>
            </a:pPr>
            <a:r>
              <a:rPr lang="en-US" sz="2400" dirty="0"/>
              <a:t>Docker Swarm is Docker's native clustering and orchestration solution.</a:t>
            </a:r>
          </a:p>
          <a:p>
            <a:pPr marL="342900" indent="-342900">
              <a:buFont typeface="Arial" panose="020B0604020202020204" pitchFamily="34" charset="0"/>
              <a:buChar char="•"/>
            </a:pPr>
            <a:r>
              <a:rPr lang="en-IN" sz="2400" dirty="0"/>
              <a:t>It </a:t>
            </a:r>
            <a:r>
              <a:rPr lang="en-US" sz="2400" dirty="0"/>
              <a:t>is essentially a kind of tool that allows us to create and schedule multiple docker nodes.</a:t>
            </a:r>
          </a:p>
          <a:p>
            <a:pPr marL="342900" indent="-342900">
              <a:buFont typeface="Arial" panose="020B0604020202020204" pitchFamily="34" charset="0"/>
              <a:buChar char="•"/>
            </a:pPr>
            <a:r>
              <a:rPr lang="en-US" sz="2400" dirty="0"/>
              <a:t>Each Node in the docker swarm is itself a docker daemon.</a:t>
            </a:r>
          </a:p>
          <a:p>
            <a:pPr marL="342900" indent="-342900">
              <a:buFont typeface="Arial" panose="020B0604020202020204" pitchFamily="34" charset="0"/>
              <a:buChar char="•"/>
            </a:pPr>
            <a:r>
              <a:rPr lang="en-US" sz="2400" dirty="0"/>
              <a:t>A demon can interact with the Docker API.</a:t>
            </a:r>
          </a:p>
          <a:p>
            <a:r>
              <a:rPr lang="en-US" sz="2400" dirty="0"/>
              <a:t>There are two types of services in docker swarm: </a:t>
            </a:r>
            <a:r>
              <a:rPr lang="en-US" sz="2400" b="1" dirty="0"/>
              <a:t>replicated</a:t>
            </a:r>
            <a:r>
              <a:rPr lang="en-US" sz="2400" dirty="0"/>
              <a:t> and </a:t>
            </a:r>
            <a:r>
              <a:rPr lang="en-US" sz="2400" b="1" dirty="0"/>
              <a:t>global</a:t>
            </a:r>
          </a:p>
          <a:p>
            <a:r>
              <a:rPr lang="en-US" sz="2400" dirty="0"/>
              <a:t>In replicated mode, Docker Swarm will deploy the containers based on the no. of replicas required for you.</a:t>
            </a:r>
          </a:p>
          <a:p>
            <a:r>
              <a:rPr lang="en-US" sz="2400" dirty="0"/>
              <a:t>In global mode, It will maintain the replicas of containers in all the nodes which are available in the cluster.</a:t>
            </a:r>
          </a:p>
        </p:txBody>
      </p:sp>
    </p:spTree>
    <p:extLst>
      <p:ext uri="{BB962C8B-B14F-4D97-AF65-F5344CB8AC3E}">
        <p14:creationId xmlns:p14="http://schemas.microsoft.com/office/powerpoint/2010/main" val="4212917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CE0C-B095-ABE7-D717-A9A2A6A3067A}"/>
              </a:ext>
            </a:extLst>
          </p:cNvPr>
          <p:cNvSpPr>
            <a:spLocks noGrp="1"/>
          </p:cNvSpPr>
          <p:nvPr>
            <p:ph type="title"/>
          </p:nvPr>
        </p:nvSpPr>
        <p:spPr/>
        <p:txBody>
          <a:bodyPr/>
          <a:lstStyle/>
          <a:p>
            <a:r>
              <a:rPr lang="en-IN" dirty="0"/>
              <a:t>Working Architecture</a:t>
            </a:r>
          </a:p>
        </p:txBody>
      </p:sp>
      <p:sp>
        <p:nvSpPr>
          <p:cNvPr id="15" name="Footer Placeholder 14">
            <a:extLst>
              <a:ext uri="{FF2B5EF4-FFF2-40B4-BE49-F238E27FC236}">
                <a16:creationId xmlns:a16="http://schemas.microsoft.com/office/drawing/2014/main" id="{29E79D76-A8F3-F7F5-C9AD-F4631FE73D17}"/>
              </a:ext>
            </a:extLst>
          </p:cNvPr>
          <p:cNvSpPr>
            <a:spLocks noGrp="1"/>
          </p:cNvSpPr>
          <p:nvPr>
            <p:ph type="ftr" sz="quarter" idx="11"/>
          </p:nvPr>
        </p:nvSpPr>
        <p:spPr/>
        <p:txBody>
          <a:bodyPr/>
          <a:lstStyle/>
          <a:p>
            <a:r>
              <a:rPr lang="en-US"/>
              <a:t>A Comparative Study on Orchestration tools for DevOps</a:t>
            </a:r>
            <a:endParaRPr lang="en-US" dirty="0"/>
          </a:p>
        </p:txBody>
      </p:sp>
      <p:pic>
        <p:nvPicPr>
          <p:cNvPr id="4" name="Picture 3" descr="A diagram of a docker swarm">
            <a:extLst>
              <a:ext uri="{FF2B5EF4-FFF2-40B4-BE49-F238E27FC236}">
                <a16:creationId xmlns:a16="http://schemas.microsoft.com/office/drawing/2014/main" id="{A7C40250-CE9D-FD21-B140-3DE64E3AE3C3}"/>
              </a:ext>
            </a:extLst>
          </p:cNvPr>
          <p:cNvPicPr>
            <a:picLocks noChangeAspect="1"/>
          </p:cNvPicPr>
          <p:nvPr/>
        </p:nvPicPr>
        <p:blipFill rotWithShape="1">
          <a:blip r:embed="rId3"/>
          <a:srcRect l="12215" t="18739" r="14193"/>
          <a:stretch/>
        </p:blipFill>
        <p:spPr>
          <a:xfrm>
            <a:off x="210853" y="1946536"/>
            <a:ext cx="5040769" cy="4325864"/>
          </a:xfrm>
          <a:prstGeom prst="rect">
            <a:avLst/>
          </a:prstGeom>
        </p:spPr>
      </p:pic>
      <p:pic>
        <p:nvPicPr>
          <p:cNvPr id="6" name="Picture 5">
            <a:extLst>
              <a:ext uri="{FF2B5EF4-FFF2-40B4-BE49-F238E27FC236}">
                <a16:creationId xmlns:a16="http://schemas.microsoft.com/office/drawing/2014/main" id="{D88D1ABF-49E1-2D5F-26FA-56096CDA70AB}"/>
              </a:ext>
            </a:extLst>
          </p:cNvPr>
          <p:cNvPicPr>
            <a:picLocks noChangeAspect="1"/>
          </p:cNvPicPr>
          <p:nvPr/>
        </p:nvPicPr>
        <p:blipFill>
          <a:blip r:embed="rId4"/>
          <a:stretch>
            <a:fillRect/>
          </a:stretch>
        </p:blipFill>
        <p:spPr>
          <a:xfrm>
            <a:off x="5454528" y="2824932"/>
            <a:ext cx="4087994" cy="2448413"/>
          </a:xfrm>
          <a:prstGeom prst="rect">
            <a:avLst/>
          </a:prstGeom>
        </p:spPr>
      </p:pic>
    </p:spTree>
    <p:extLst>
      <p:ext uri="{BB962C8B-B14F-4D97-AF65-F5344CB8AC3E}">
        <p14:creationId xmlns:p14="http://schemas.microsoft.com/office/powerpoint/2010/main" val="2924428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A5C1861-0973-5368-D9CB-E92D448A20A9}"/>
              </a:ext>
            </a:extLst>
          </p:cNvPr>
          <p:cNvSpPr>
            <a:spLocks noGrp="1"/>
          </p:cNvSpPr>
          <p:nvPr>
            <p:ph idx="1"/>
          </p:nvPr>
        </p:nvSpPr>
        <p:spPr>
          <a:xfrm>
            <a:off x="993065" y="2191529"/>
            <a:ext cx="3218688" cy="2828613"/>
          </a:xfrm>
        </p:spPr>
        <p:txBody>
          <a:bodyPr/>
          <a:lstStyle/>
          <a:p>
            <a:pPr marL="342900" indent="-342900">
              <a:buFont typeface="Arial" panose="020B0604020202020204" pitchFamily="34" charset="0"/>
              <a:buChar char="•"/>
            </a:pPr>
            <a:r>
              <a:rPr lang="en-IN" dirty="0"/>
              <a:t>Load Balancing Built-in</a:t>
            </a:r>
          </a:p>
          <a:p>
            <a:pPr marL="342900" indent="-342900">
              <a:buFont typeface="Arial" panose="020B0604020202020204" pitchFamily="34" charset="0"/>
              <a:buChar char="•"/>
            </a:pPr>
            <a:r>
              <a:rPr lang="en-IN" dirty="0"/>
              <a:t>Self-healing</a:t>
            </a:r>
          </a:p>
          <a:p>
            <a:pPr marL="342900" indent="-342900">
              <a:buFont typeface="Arial" panose="020B0604020202020204" pitchFamily="34" charset="0"/>
              <a:buChar char="•"/>
            </a:pPr>
            <a:r>
              <a:rPr lang="en-IN" dirty="0"/>
              <a:t>Scalability and Availability.</a:t>
            </a:r>
          </a:p>
          <a:p>
            <a:pPr marL="342900" indent="-342900">
              <a:buFont typeface="Arial" panose="020B0604020202020204" pitchFamily="34" charset="0"/>
              <a:buChar char="•"/>
            </a:pPr>
            <a:r>
              <a:rPr lang="en-IN" dirty="0"/>
              <a:t>Ease of Use</a:t>
            </a:r>
          </a:p>
        </p:txBody>
      </p:sp>
      <p:sp>
        <p:nvSpPr>
          <p:cNvPr id="4" name="Footer Placeholder 3">
            <a:extLst>
              <a:ext uri="{FF2B5EF4-FFF2-40B4-BE49-F238E27FC236}">
                <a16:creationId xmlns:a16="http://schemas.microsoft.com/office/drawing/2014/main" id="{94775391-6EA6-5D44-D195-EE557340E8F4}"/>
              </a:ext>
            </a:extLst>
          </p:cNvPr>
          <p:cNvSpPr>
            <a:spLocks noGrp="1"/>
          </p:cNvSpPr>
          <p:nvPr>
            <p:ph type="ftr" sz="quarter" idx="3"/>
          </p:nvPr>
        </p:nvSpPr>
        <p:spPr/>
        <p:txBody>
          <a:bodyPr/>
          <a:lstStyle/>
          <a:p>
            <a:r>
              <a:rPr lang="en-US"/>
              <a:t>A Comparative Study on Orchestration tools for DevOps</a:t>
            </a:r>
            <a:endParaRPr lang="en-US" dirty="0"/>
          </a:p>
        </p:txBody>
      </p:sp>
      <p:sp>
        <p:nvSpPr>
          <p:cNvPr id="7" name="Content Placeholder 6">
            <a:extLst>
              <a:ext uri="{FF2B5EF4-FFF2-40B4-BE49-F238E27FC236}">
                <a16:creationId xmlns:a16="http://schemas.microsoft.com/office/drawing/2014/main" id="{7D3F8BB1-86B9-0BA1-3EB8-986274F8D331}"/>
              </a:ext>
            </a:extLst>
          </p:cNvPr>
          <p:cNvSpPr>
            <a:spLocks noGrp="1"/>
          </p:cNvSpPr>
          <p:nvPr>
            <p:ph idx="10"/>
          </p:nvPr>
        </p:nvSpPr>
        <p:spPr>
          <a:xfrm>
            <a:off x="4509360" y="2191529"/>
            <a:ext cx="3173279" cy="2828613"/>
          </a:xfrm>
        </p:spPr>
        <p:txBody>
          <a:bodyPr/>
          <a:lstStyle/>
          <a:p>
            <a:pPr marL="342900" indent="-342900">
              <a:buFont typeface="Arial" panose="020B0604020202020204" pitchFamily="34" charset="0"/>
              <a:buChar char="•"/>
            </a:pPr>
            <a:r>
              <a:rPr lang="en-IN" dirty="0"/>
              <a:t>Small to medium-sized deployments.</a:t>
            </a:r>
          </a:p>
          <a:p>
            <a:pPr marL="342900" indent="-342900">
              <a:buFont typeface="Arial" panose="020B0604020202020204" pitchFamily="34" charset="0"/>
              <a:buChar char="•"/>
            </a:pPr>
            <a:r>
              <a:rPr lang="en-US" dirty="0"/>
              <a:t>Applications that need to be highly available.</a:t>
            </a:r>
          </a:p>
          <a:p>
            <a:pPr marL="342900" indent="-342900">
              <a:buFont typeface="Arial" panose="020B0604020202020204" pitchFamily="34" charset="0"/>
              <a:buChar char="•"/>
            </a:pPr>
            <a:r>
              <a:rPr lang="en-US" dirty="0"/>
              <a:t>Applications that need to be scaled out.</a:t>
            </a:r>
            <a:endParaRPr lang="en-IN" dirty="0"/>
          </a:p>
        </p:txBody>
      </p:sp>
      <p:sp>
        <p:nvSpPr>
          <p:cNvPr id="8" name="Content Placeholder 7">
            <a:extLst>
              <a:ext uri="{FF2B5EF4-FFF2-40B4-BE49-F238E27FC236}">
                <a16:creationId xmlns:a16="http://schemas.microsoft.com/office/drawing/2014/main" id="{5279CC29-E362-F7CE-7D00-DE7CABF6F267}"/>
              </a:ext>
            </a:extLst>
          </p:cNvPr>
          <p:cNvSpPr>
            <a:spLocks noGrp="1"/>
          </p:cNvSpPr>
          <p:nvPr>
            <p:ph idx="11"/>
          </p:nvPr>
        </p:nvSpPr>
        <p:spPr>
          <a:xfrm>
            <a:off x="947656" y="1212971"/>
            <a:ext cx="3218688" cy="704178"/>
          </a:xfrm>
        </p:spPr>
        <p:txBody>
          <a:bodyPr/>
          <a:lstStyle/>
          <a:p>
            <a:r>
              <a:rPr lang="en-IN" dirty="0"/>
              <a:t>Features of Docker Swarm</a:t>
            </a:r>
          </a:p>
        </p:txBody>
      </p:sp>
      <p:sp>
        <p:nvSpPr>
          <p:cNvPr id="9" name="Content Placeholder 8">
            <a:extLst>
              <a:ext uri="{FF2B5EF4-FFF2-40B4-BE49-F238E27FC236}">
                <a16:creationId xmlns:a16="http://schemas.microsoft.com/office/drawing/2014/main" id="{2DE0119F-8CE6-9617-59B8-1AF65C1BBF79}"/>
              </a:ext>
            </a:extLst>
          </p:cNvPr>
          <p:cNvSpPr>
            <a:spLocks noGrp="1"/>
          </p:cNvSpPr>
          <p:nvPr>
            <p:ph idx="12"/>
          </p:nvPr>
        </p:nvSpPr>
        <p:spPr>
          <a:xfrm>
            <a:off x="4509361" y="1212971"/>
            <a:ext cx="3173278" cy="704178"/>
          </a:xfrm>
        </p:spPr>
        <p:txBody>
          <a:bodyPr/>
          <a:lstStyle/>
          <a:p>
            <a:r>
              <a:rPr lang="en-US" dirty="0"/>
              <a:t>Docker Swarm is a good choice for</a:t>
            </a:r>
            <a:endParaRPr lang="en-IN" dirty="0"/>
          </a:p>
        </p:txBody>
      </p:sp>
      <p:sp>
        <p:nvSpPr>
          <p:cNvPr id="10" name="Content Placeholder 9">
            <a:extLst>
              <a:ext uri="{FF2B5EF4-FFF2-40B4-BE49-F238E27FC236}">
                <a16:creationId xmlns:a16="http://schemas.microsoft.com/office/drawing/2014/main" id="{150B7599-4FB6-D8A0-8BAE-8BE627B944AA}"/>
              </a:ext>
            </a:extLst>
          </p:cNvPr>
          <p:cNvSpPr>
            <a:spLocks noGrp="1"/>
          </p:cNvSpPr>
          <p:nvPr>
            <p:ph idx="13"/>
          </p:nvPr>
        </p:nvSpPr>
        <p:spPr>
          <a:xfrm>
            <a:off x="7978973" y="2214390"/>
            <a:ext cx="3500454" cy="3593286"/>
          </a:xfrm>
        </p:spPr>
        <p:txBody>
          <a:bodyPr/>
          <a:lstStyle/>
          <a:p>
            <a:pPr marL="342900" indent="-342900">
              <a:buFont typeface="Arial" panose="020B0604020202020204" pitchFamily="34" charset="0"/>
              <a:buChar char="•"/>
            </a:pPr>
            <a:r>
              <a:rPr lang="en-US" b="1" dirty="0"/>
              <a:t>Shopify</a:t>
            </a:r>
            <a:r>
              <a:rPr lang="en-US" dirty="0"/>
              <a:t> uses to deploy its e-commerce platform.</a:t>
            </a:r>
          </a:p>
          <a:p>
            <a:pPr marL="342900" indent="-342900">
              <a:buFont typeface="Arial" panose="020B0604020202020204" pitchFamily="34" charset="0"/>
              <a:buChar char="•"/>
            </a:pPr>
            <a:r>
              <a:rPr lang="en-US" b="1" dirty="0"/>
              <a:t>Pinterest</a:t>
            </a:r>
            <a:r>
              <a:rPr lang="en-US" dirty="0"/>
              <a:t> uses to deploy its image-sharing platform.</a:t>
            </a:r>
          </a:p>
          <a:p>
            <a:pPr marL="342900" indent="-342900">
              <a:buFont typeface="Arial" panose="020B0604020202020204" pitchFamily="34" charset="0"/>
              <a:buChar char="•"/>
            </a:pPr>
            <a:r>
              <a:rPr lang="en-US" b="1" dirty="0"/>
              <a:t>Lockheed</a:t>
            </a:r>
            <a:r>
              <a:rPr lang="en-US" dirty="0"/>
              <a:t> </a:t>
            </a:r>
            <a:r>
              <a:rPr lang="en-US" b="1" dirty="0"/>
              <a:t>Martin</a:t>
            </a:r>
            <a:r>
              <a:rPr lang="en-US" dirty="0"/>
              <a:t> uses Docker Swarm to deploy its </a:t>
            </a:r>
            <a:r>
              <a:rPr lang="en-US" b="1" dirty="0"/>
              <a:t>Orion platform</a:t>
            </a:r>
            <a:r>
              <a:rPr lang="en-US" dirty="0"/>
              <a:t>, which is a cloud-based platform for managing military operations.</a:t>
            </a:r>
            <a:endParaRPr lang="en-IN" dirty="0"/>
          </a:p>
        </p:txBody>
      </p:sp>
      <p:sp>
        <p:nvSpPr>
          <p:cNvPr id="11" name="Content Placeholder 10">
            <a:extLst>
              <a:ext uri="{FF2B5EF4-FFF2-40B4-BE49-F238E27FC236}">
                <a16:creationId xmlns:a16="http://schemas.microsoft.com/office/drawing/2014/main" id="{9E918676-52D5-96AE-A0BF-BA5FE01ABC77}"/>
              </a:ext>
            </a:extLst>
          </p:cNvPr>
          <p:cNvSpPr>
            <a:spLocks noGrp="1"/>
          </p:cNvSpPr>
          <p:nvPr>
            <p:ph idx="14"/>
          </p:nvPr>
        </p:nvSpPr>
        <p:spPr>
          <a:xfrm>
            <a:off x="8025656" y="1212971"/>
            <a:ext cx="3173278" cy="704178"/>
          </a:xfrm>
        </p:spPr>
        <p:txBody>
          <a:bodyPr/>
          <a:lstStyle/>
          <a:p>
            <a:r>
              <a:rPr lang="en-IN" dirty="0"/>
              <a:t>Companies that adopted swarm</a:t>
            </a:r>
          </a:p>
        </p:txBody>
      </p:sp>
    </p:spTree>
    <p:extLst>
      <p:ext uri="{BB962C8B-B14F-4D97-AF65-F5344CB8AC3E}">
        <p14:creationId xmlns:p14="http://schemas.microsoft.com/office/powerpoint/2010/main" val="1310696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1BA7-F2FD-D17C-230C-46798404E875}"/>
              </a:ext>
            </a:extLst>
          </p:cNvPr>
          <p:cNvSpPr>
            <a:spLocks noGrp="1"/>
          </p:cNvSpPr>
          <p:nvPr>
            <p:ph type="title"/>
          </p:nvPr>
        </p:nvSpPr>
        <p:spPr>
          <a:xfrm>
            <a:off x="1167492" y="514007"/>
            <a:ext cx="9779183" cy="1325563"/>
          </a:xfrm>
        </p:spPr>
        <p:txBody>
          <a:bodyPr/>
          <a:lstStyle/>
          <a:p>
            <a:r>
              <a:rPr lang="en-IN" dirty="0"/>
              <a:t>Kubernetes </a:t>
            </a:r>
          </a:p>
        </p:txBody>
      </p:sp>
      <p:sp>
        <p:nvSpPr>
          <p:cNvPr id="3" name="Content Placeholder 2">
            <a:extLst>
              <a:ext uri="{FF2B5EF4-FFF2-40B4-BE49-F238E27FC236}">
                <a16:creationId xmlns:a16="http://schemas.microsoft.com/office/drawing/2014/main" id="{76836AD9-0AF3-66CD-37AF-C286543B240C}"/>
              </a:ext>
            </a:extLst>
          </p:cNvPr>
          <p:cNvSpPr>
            <a:spLocks noGrp="1"/>
          </p:cNvSpPr>
          <p:nvPr>
            <p:ph idx="1"/>
          </p:nvPr>
        </p:nvSpPr>
        <p:spPr>
          <a:xfrm>
            <a:off x="1167492" y="2369709"/>
            <a:ext cx="9779182" cy="4214382"/>
          </a:xfrm>
        </p:spPr>
        <p:txBody>
          <a:bodyPr/>
          <a:lstStyle/>
          <a:p>
            <a:pPr marL="457200" indent="-457200">
              <a:buFont typeface="Arial" panose="020B0604020202020204" pitchFamily="34" charset="0"/>
              <a:buChar char="•"/>
            </a:pPr>
            <a:r>
              <a:rPr lang="en-US" dirty="0"/>
              <a:t>Often known as K8s, is an open-source container orchestration technology that automates containerized application deployment, scaling, and management.</a:t>
            </a:r>
          </a:p>
          <a:p>
            <a:pPr marL="457200" indent="-457200">
              <a:buFont typeface="Arial" panose="020B0604020202020204" pitchFamily="34" charset="0"/>
              <a:buChar char="•"/>
            </a:pPr>
            <a:r>
              <a:rPr lang="en-US" dirty="0"/>
              <a:t>Google created it, and the Cloud Native Computing Foundation (CNCF) now maintains it.</a:t>
            </a:r>
          </a:p>
          <a:p>
            <a:pPr marL="457200" indent="-457200">
              <a:buFont typeface="Arial" panose="020B0604020202020204" pitchFamily="34" charset="0"/>
              <a:buChar char="•"/>
            </a:pPr>
            <a:endParaRPr lang="en-IN" dirty="0"/>
          </a:p>
        </p:txBody>
      </p:sp>
      <p:sp>
        <p:nvSpPr>
          <p:cNvPr id="4" name="Footer Placeholder 3">
            <a:extLst>
              <a:ext uri="{FF2B5EF4-FFF2-40B4-BE49-F238E27FC236}">
                <a16:creationId xmlns:a16="http://schemas.microsoft.com/office/drawing/2014/main" id="{65EB08D8-69F8-1AE6-9348-C435A00002D5}"/>
              </a:ext>
            </a:extLst>
          </p:cNvPr>
          <p:cNvSpPr>
            <a:spLocks noGrp="1"/>
          </p:cNvSpPr>
          <p:nvPr>
            <p:ph type="ftr" sz="quarter" idx="3"/>
          </p:nvPr>
        </p:nvSpPr>
        <p:spPr/>
        <p:txBody>
          <a:bodyPr/>
          <a:lstStyle/>
          <a:p>
            <a:r>
              <a:rPr lang="en-US"/>
              <a:t>A Comparative Study on Orchestration tools for DevOps</a:t>
            </a:r>
            <a:endParaRPr lang="en-US" dirty="0"/>
          </a:p>
        </p:txBody>
      </p:sp>
      <p:pic>
        <p:nvPicPr>
          <p:cNvPr id="6" name="Picture 5">
            <a:extLst>
              <a:ext uri="{FF2B5EF4-FFF2-40B4-BE49-F238E27FC236}">
                <a16:creationId xmlns:a16="http://schemas.microsoft.com/office/drawing/2014/main" id="{A196F3FE-3244-921F-96CD-A977DC1DA2D8}"/>
              </a:ext>
            </a:extLst>
          </p:cNvPr>
          <p:cNvPicPr>
            <a:picLocks noChangeAspect="1"/>
          </p:cNvPicPr>
          <p:nvPr/>
        </p:nvPicPr>
        <p:blipFill>
          <a:blip r:embed="rId2">
            <a:lum bright="-20000" contrast="40000"/>
            <a:alphaModFix amt="18000"/>
          </a:blip>
          <a:stretch>
            <a:fillRect/>
          </a:stretch>
        </p:blipFill>
        <p:spPr>
          <a:xfrm>
            <a:off x="4538241" y="2158184"/>
            <a:ext cx="3115518" cy="3131236"/>
          </a:xfrm>
          <a:prstGeom prst="rect">
            <a:avLst/>
          </a:prstGeom>
        </p:spPr>
      </p:pic>
    </p:spTree>
    <p:extLst>
      <p:ext uri="{BB962C8B-B14F-4D97-AF65-F5344CB8AC3E}">
        <p14:creationId xmlns:p14="http://schemas.microsoft.com/office/powerpoint/2010/main" val="3816197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382F1-8D1C-AAF4-7307-9935F426FB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5E96F7-9914-1856-3E53-50A68725F648}"/>
              </a:ext>
            </a:extLst>
          </p:cNvPr>
          <p:cNvSpPr>
            <a:spLocks noGrp="1"/>
          </p:cNvSpPr>
          <p:nvPr>
            <p:ph idx="1"/>
          </p:nvPr>
        </p:nvSpPr>
        <p:spPr/>
        <p:txBody>
          <a:bodyPr/>
          <a:lstStyle/>
          <a:p>
            <a:pPr marL="457200" indent="-457200">
              <a:buFont typeface="Arial" panose="020B0604020202020204" pitchFamily="34" charset="0"/>
              <a:buChar char="•"/>
            </a:pPr>
            <a:r>
              <a:rPr lang="en-US" dirty="0"/>
              <a:t>Kubernetes is a distributed system. Meaning, it has multiple components spread across different servers over a network. These servers could be Virtual machines or bare metal servers. We call it a Kubernetes cluster</a:t>
            </a:r>
          </a:p>
          <a:p>
            <a:pPr marL="457200" indent="-457200">
              <a:buFont typeface="Arial" panose="020B0604020202020204" pitchFamily="34" charset="0"/>
              <a:buChar char="•"/>
            </a:pPr>
            <a:r>
              <a:rPr lang="en-US" dirty="0"/>
              <a:t>A Kubernetes Cluster consists of Worker Machines known as Nodes and a Control Plane.</a:t>
            </a:r>
          </a:p>
          <a:p>
            <a:endParaRPr lang="en-IN" dirty="0"/>
          </a:p>
        </p:txBody>
      </p:sp>
      <p:pic>
        <p:nvPicPr>
          <p:cNvPr id="5" name="Picture 4">
            <a:extLst>
              <a:ext uri="{FF2B5EF4-FFF2-40B4-BE49-F238E27FC236}">
                <a16:creationId xmlns:a16="http://schemas.microsoft.com/office/drawing/2014/main" id="{7A7C8F26-FC3E-2007-7BB2-807BE6A49557}"/>
              </a:ext>
            </a:extLst>
          </p:cNvPr>
          <p:cNvPicPr>
            <a:picLocks noChangeAspect="1"/>
          </p:cNvPicPr>
          <p:nvPr/>
        </p:nvPicPr>
        <p:blipFill>
          <a:blip r:embed="rId2"/>
          <a:stretch>
            <a:fillRect/>
          </a:stretch>
        </p:blipFill>
        <p:spPr>
          <a:xfrm>
            <a:off x="4189299" y="2087563"/>
            <a:ext cx="3121423" cy="3133616"/>
          </a:xfrm>
          <a:prstGeom prst="rect">
            <a:avLst/>
          </a:prstGeom>
        </p:spPr>
      </p:pic>
      <p:sp>
        <p:nvSpPr>
          <p:cNvPr id="4" name="Footer Placeholder 3">
            <a:extLst>
              <a:ext uri="{FF2B5EF4-FFF2-40B4-BE49-F238E27FC236}">
                <a16:creationId xmlns:a16="http://schemas.microsoft.com/office/drawing/2014/main" id="{01AD42EC-F7D1-37BE-E60B-7592C276E4E3}"/>
              </a:ext>
            </a:extLst>
          </p:cNvPr>
          <p:cNvSpPr>
            <a:spLocks noGrp="1"/>
          </p:cNvSpPr>
          <p:nvPr>
            <p:ph type="ftr" sz="quarter" idx="3"/>
          </p:nvPr>
        </p:nvSpPr>
        <p:spPr/>
        <p:txBody>
          <a:bodyPr/>
          <a:lstStyle/>
          <a:p>
            <a:r>
              <a:rPr lang="en-US"/>
              <a:t>A Comparative Study on Orchestration tools for DevOps</a:t>
            </a:r>
            <a:endParaRPr lang="en-US" dirty="0"/>
          </a:p>
        </p:txBody>
      </p:sp>
    </p:spTree>
    <p:extLst>
      <p:ext uri="{BB962C8B-B14F-4D97-AF65-F5344CB8AC3E}">
        <p14:creationId xmlns:p14="http://schemas.microsoft.com/office/powerpoint/2010/main" val="3320192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306BA-83D5-12C0-123D-5C9C930BBC53}"/>
              </a:ext>
            </a:extLst>
          </p:cNvPr>
          <p:cNvSpPr>
            <a:spLocks noGrp="1"/>
          </p:cNvSpPr>
          <p:nvPr>
            <p:ph type="title"/>
          </p:nvPr>
        </p:nvSpPr>
        <p:spPr/>
        <p:txBody>
          <a:bodyPr/>
          <a:lstStyle/>
          <a:p>
            <a:r>
              <a:rPr lang="en-US" dirty="0"/>
              <a:t>Working Architecture </a:t>
            </a:r>
            <a:endParaRPr lang="en-IN" dirty="0"/>
          </a:p>
        </p:txBody>
      </p:sp>
      <p:pic>
        <p:nvPicPr>
          <p:cNvPr id="5" name="Content Placeholder 4">
            <a:extLst>
              <a:ext uri="{FF2B5EF4-FFF2-40B4-BE49-F238E27FC236}">
                <a16:creationId xmlns:a16="http://schemas.microsoft.com/office/drawing/2014/main" id="{93957BC7-BAAF-4994-B22B-541B13A7E469}"/>
              </a:ext>
            </a:extLst>
          </p:cNvPr>
          <p:cNvPicPr>
            <a:picLocks noGrp="1" noChangeAspect="1"/>
          </p:cNvPicPr>
          <p:nvPr>
            <p:ph type="pic" sz="quarter" idx="13"/>
          </p:nvPr>
        </p:nvPicPr>
        <p:blipFill rotWithShape="1">
          <a:blip r:embed="rId3"/>
          <a:srcRect l="-124" t="18247" r="-326" b="-689"/>
          <a:stretch/>
        </p:blipFill>
        <p:spPr>
          <a:xfrm>
            <a:off x="425885" y="1970925"/>
            <a:ext cx="8968458" cy="4121063"/>
          </a:xfrm>
          <a:prstGeom prst="rect">
            <a:avLst/>
          </a:prstGeom>
        </p:spPr>
      </p:pic>
      <p:sp>
        <p:nvSpPr>
          <p:cNvPr id="4" name="Footer Placeholder 3">
            <a:extLst>
              <a:ext uri="{FF2B5EF4-FFF2-40B4-BE49-F238E27FC236}">
                <a16:creationId xmlns:a16="http://schemas.microsoft.com/office/drawing/2014/main" id="{CD3B1D07-AC30-1597-CE71-473FCFB00619}"/>
              </a:ext>
            </a:extLst>
          </p:cNvPr>
          <p:cNvSpPr>
            <a:spLocks noGrp="1"/>
          </p:cNvSpPr>
          <p:nvPr>
            <p:ph type="ftr" sz="quarter" idx="11"/>
          </p:nvPr>
        </p:nvSpPr>
        <p:spPr/>
        <p:txBody>
          <a:bodyPr/>
          <a:lstStyle/>
          <a:p>
            <a:r>
              <a:rPr lang="en-US"/>
              <a:t>A Comparative Study on Orchestration tools for DevOps</a:t>
            </a:r>
            <a:endParaRPr lang="en-US" dirty="0"/>
          </a:p>
        </p:txBody>
      </p:sp>
    </p:spTree>
    <p:extLst>
      <p:ext uri="{BB962C8B-B14F-4D97-AF65-F5344CB8AC3E}">
        <p14:creationId xmlns:p14="http://schemas.microsoft.com/office/powerpoint/2010/main" val="81175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A5C1861-0973-5368-D9CB-E92D448A20A9}"/>
              </a:ext>
            </a:extLst>
          </p:cNvPr>
          <p:cNvSpPr>
            <a:spLocks noGrp="1"/>
          </p:cNvSpPr>
          <p:nvPr>
            <p:ph idx="1"/>
          </p:nvPr>
        </p:nvSpPr>
        <p:spPr>
          <a:xfrm>
            <a:off x="993065" y="2191529"/>
            <a:ext cx="3218688" cy="2828613"/>
          </a:xfrm>
        </p:spPr>
        <p:txBody>
          <a:bodyPr/>
          <a:lstStyle/>
          <a:p>
            <a:pPr marL="342900" indent="-342900">
              <a:buFont typeface="Arial" panose="020B0604020202020204" pitchFamily="34" charset="0"/>
              <a:buChar char="•"/>
            </a:pPr>
            <a:r>
              <a:rPr lang="en-IN" dirty="0"/>
              <a:t>Built-in </a:t>
            </a:r>
            <a:r>
              <a:rPr lang="en-US" dirty="0"/>
              <a:t>Service Discovery and Load Balancing. </a:t>
            </a:r>
          </a:p>
          <a:p>
            <a:pPr marL="342900" indent="-342900">
              <a:buFont typeface="Arial" panose="020B0604020202020204" pitchFamily="34" charset="0"/>
              <a:buChar char="•"/>
            </a:pPr>
            <a:r>
              <a:rPr lang="en-IN" dirty="0"/>
              <a:t>Rolling updates and rollbacks.</a:t>
            </a:r>
          </a:p>
          <a:p>
            <a:pPr marL="342900" indent="-342900">
              <a:buFont typeface="Arial" panose="020B0604020202020204" pitchFamily="34" charset="0"/>
              <a:buChar char="•"/>
            </a:pPr>
            <a:r>
              <a:rPr lang="en-IN" dirty="0"/>
              <a:t>Declarative Configuration.</a:t>
            </a:r>
          </a:p>
        </p:txBody>
      </p:sp>
      <p:sp>
        <p:nvSpPr>
          <p:cNvPr id="4" name="Footer Placeholder 3">
            <a:extLst>
              <a:ext uri="{FF2B5EF4-FFF2-40B4-BE49-F238E27FC236}">
                <a16:creationId xmlns:a16="http://schemas.microsoft.com/office/drawing/2014/main" id="{94775391-6EA6-5D44-D195-EE557340E8F4}"/>
              </a:ext>
            </a:extLst>
          </p:cNvPr>
          <p:cNvSpPr>
            <a:spLocks noGrp="1"/>
          </p:cNvSpPr>
          <p:nvPr>
            <p:ph type="ftr" sz="quarter" idx="3"/>
          </p:nvPr>
        </p:nvSpPr>
        <p:spPr/>
        <p:txBody>
          <a:bodyPr/>
          <a:lstStyle/>
          <a:p>
            <a:r>
              <a:rPr lang="en-US"/>
              <a:t>A Comparative Study on Orchestration tools for DevOps</a:t>
            </a:r>
            <a:endParaRPr lang="en-US" dirty="0"/>
          </a:p>
        </p:txBody>
      </p:sp>
      <p:sp>
        <p:nvSpPr>
          <p:cNvPr id="7" name="Content Placeholder 6">
            <a:extLst>
              <a:ext uri="{FF2B5EF4-FFF2-40B4-BE49-F238E27FC236}">
                <a16:creationId xmlns:a16="http://schemas.microsoft.com/office/drawing/2014/main" id="{7D3F8BB1-86B9-0BA1-3EB8-986274F8D331}"/>
              </a:ext>
            </a:extLst>
          </p:cNvPr>
          <p:cNvSpPr>
            <a:spLocks noGrp="1"/>
          </p:cNvSpPr>
          <p:nvPr>
            <p:ph idx="10"/>
          </p:nvPr>
        </p:nvSpPr>
        <p:spPr>
          <a:xfrm>
            <a:off x="4509360" y="2191529"/>
            <a:ext cx="3173279" cy="3453500"/>
          </a:xfrm>
        </p:spPr>
        <p:txBody>
          <a:bodyPr/>
          <a:lstStyle/>
          <a:p>
            <a:pPr marL="342900" indent="-342900">
              <a:buFont typeface="Arial" panose="020B0604020202020204" pitchFamily="34" charset="0"/>
              <a:buChar char="•"/>
            </a:pPr>
            <a:r>
              <a:rPr lang="en-IN" dirty="0"/>
              <a:t>Large-scale deployments.</a:t>
            </a:r>
          </a:p>
          <a:p>
            <a:pPr marL="342900" indent="-342900">
              <a:buFont typeface="Arial" panose="020B0604020202020204" pitchFamily="34" charset="0"/>
              <a:buChar char="•"/>
            </a:pPr>
            <a:r>
              <a:rPr lang="en-IN" dirty="0"/>
              <a:t>Applications with complex requirements.</a:t>
            </a:r>
          </a:p>
          <a:p>
            <a:pPr marL="342900" indent="-342900">
              <a:buFont typeface="Arial" panose="020B0604020202020204" pitchFamily="34" charset="0"/>
              <a:buChar char="•"/>
            </a:pPr>
            <a:r>
              <a:rPr lang="en-US" dirty="0"/>
              <a:t>Companies that want to use the latest technologies.</a:t>
            </a:r>
          </a:p>
          <a:p>
            <a:pPr marL="342900" indent="-342900">
              <a:buFont typeface="Arial" panose="020B0604020202020204" pitchFamily="34" charset="0"/>
              <a:buChar char="•"/>
            </a:pPr>
            <a:r>
              <a:rPr lang="en-US" dirty="0"/>
              <a:t>Companies that need to ensure that their applications are always available</a:t>
            </a:r>
            <a:endParaRPr lang="en-IN" dirty="0"/>
          </a:p>
        </p:txBody>
      </p:sp>
      <p:sp>
        <p:nvSpPr>
          <p:cNvPr id="8" name="Content Placeholder 7">
            <a:extLst>
              <a:ext uri="{FF2B5EF4-FFF2-40B4-BE49-F238E27FC236}">
                <a16:creationId xmlns:a16="http://schemas.microsoft.com/office/drawing/2014/main" id="{5279CC29-E362-F7CE-7D00-DE7CABF6F267}"/>
              </a:ext>
            </a:extLst>
          </p:cNvPr>
          <p:cNvSpPr>
            <a:spLocks noGrp="1"/>
          </p:cNvSpPr>
          <p:nvPr>
            <p:ph idx="11"/>
          </p:nvPr>
        </p:nvSpPr>
        <p:spPr>
          <a:xfrm>
            <a:off x="826718" y="1212971"/>
            <a:ext cx="3339626" cy="704178"/>
          </a:xfrm>
        </p:spPr>
        <p:txBody>
          <a:bodyPr/>
          <a:lstStyle/>
          <a:p>
            <a:r>
              <a:rPr lang="en-IN" dirty="0"/>
              <a:t>Features of Kubernetes</a:t>
            </a:r>
          </a:p>
        </p:txBody>
      </p:sp>
      <p:sp>
        <p:nvSpPr>
          <p:cNvPr id="9" name="Content Placeholder 8">
            <a:extLst>
              <a:ext uri="{FF2B5EF4-FFF2-40B4-BE49-F238E27FC236}">
                <a16:creationId xmlns:a16="http://schemas.microsoft.com/office/drawing/2014/main" id="{2DE0119F-8CE6-9617-59B8-1AF65C1BBF79}"/>
              </a:ext>
            </a:extLst>
          </p:cNvPr>
          <p:cNvSpPr>
            <a:spLocks noGrp="1"/>
          </p:cNvSpPr>
          <p:nvPr>
            <p:ph idx="12"/>
          </p:nvPr>
        </p:nvSpPr>
        <p:spPr>
          <a:xfrm>
            <a:off x="4509361" y="1212971"/>
            <a:ext cx="3173278" cy="704178"/>
          </a:xfrm>
        </p:spPr>
        <p:txBody>
          <a:bodyPr/>
          <a:lstStyle/>
          <a:p>
            <a:r>
              <a:rPr lang="en-US" dirty="0"/>
              <a:t>Kubernetes is a good choice for</a:t>
            </a:r>
            <a:endParaRPr lang="en-IN" dirty="0"/>
          </a:p>
        </p:txBody>
      </p:sp>
      <p:sp>
        <p:nvSpPr>
          <p:cNvPr id="10" name="Content Placeholder 9">
            <a:extLst>
              <a:ext uri="{FF2B5EF4-FFF2-40B4-BE49-F238E27FC236}">
                <a16:creationId xmlns:a16="http://schemas.microsoft.com/office/drawing/2014/main" id="{150B7599-4FB6-D8A0-8BAE-8BE627B944AA}"/>
              </a:ext>
            </a:extLst>
          </p:cNvPr>
          <p:cNvSpPr>
            <a:spLocks noGrp="1"/>
          </p:cNvSpPr>
          <p:nvPr>
            <p:ph idx="13"/>
          </p:nvPr>
        </p:nvSpPr>
        <p:spPr>
          <a:xfrm>
            <a:off x="7978973" y="2214389"/>
            <a:ext cx="3500454" cy="3860733"/>
          </a:xfrm>
        </p:spPr>
        <p:txBody>
          <a:bodyPr/>
          <a:lstStyle/>
          <a:p>
            <a:pPr marL="342900" indent="-342900">
              <a:buFont typeface="Arial" panose="020B0604020202020204" pitchFamily="34" charset="0"/>
              <a:buChar char="•"/>
            </a:pPr>
            <a:r>
              <a:rPr lang="en-US" b="1" dirty="0"/>
              <a:t>PayPal</a:t>
            </a:r>
            <a:r>
              <a:rPr lang="en-US" dirty="0"/>
              <a:t> uses it to deploy its payment processing service.</a:t>
            </a:r>
          </a:p>
          <a:p>
            <a:pPr marL="342900" indent="-342900">
              <a:buFont typeface="Arial" panose="020B0604020202020204" pitchFamily="34" charset="0"/>
              <a:buChar char="•"/>
            </a:pPr>
            <a:r>
              <a:rPr lang="en-US" b="1" dirty="0"/>
              <a:t>eBay</a:t>
            </a:r>
            <a:r>
              <a:rPr lang="en-US" dirty="0"/>
              <a:t> uses it to deploy its e-commerce platform.</a:t>
            </a:r>
          </a:p>
          <a:p>
            <a:pPr marL="342900" indent="-342900">
              <a:buFont typeface="Arial" panose="020B0604020202020204" pitchFamily="34" charset="0"/>
              <a:buChar char="•"/>
            </a:pPr>
            <a:r>
              <a:rPr lang="en-US" b="1" dirty="0"/>
              <a:t>The New York Times </a:t>
            </a:r>
            <a:r>
              <a:rPr lang="en-US" dirty="0"/>
              <a:t>uses it to deploy its news website. It helps to handle heavy volumes of traffic.</a:t>
            </a:r>
          </a:p>
          <a:p>
            <a:pPr marL="342900" indent="-342900">
              <a:buFont typeface="Arial" panose="020B0604020202020204" pitchFamily="34" charset="0"/>
              <a:buChar char="•"/>
            </a:pPr>
            <a:r>
              <a:rPr lang="en-US" b="1" dirty="0"/>
              <a:t>Netflix</a:t>
            </a:r>
            <a:r>
              <a:rPr lang="en-US" dirty="0"/>
              <a:t> uses Kubernetes to deploy its streaming service.</a:t>
            </a:r>
          </a:p>
        </p:txBody>
      </p:sp>
      <p:sp>
        <p:nvSpPr>
          <p:cNvPr id="11" name="Content Placeholder 10">
            <a:extLst>
              <a:ext uri="{FF2B5EF4-FFF2-40B4-BE49-F238E27FC236}">
                <a16:creationId xmlns:a16="http://schemas.microsoft.com/office/drawing/2014/main" id="{9E918676-52D5-96AE-A0BF-BA5FE01ABC77}"/>
              </a:ext>
            </a:extLst>
          </p:cNvPr>
          <p:cNvSpPr>
            <a:spLocks noGrp="1"/>
          </p:cNvSpPr>
          <p:nvPr>
            <p:ph idx="14"/>
          </p:nvPr>
        </p:nvSpPr>
        <p:spPr>
          <a:xfrm>
            <a:off x="8025656" y="1212971"/>
            <a:ext cx="3173278" cy="704178"/>
          </a:xfrm>
        </p:spPr>
        <p:txBody>
          <a:bodyPr/>
          <a:lstStyle/>
          <a:p>
            <a:r>
              <a:rPr lang="en-IN" dirty="0"/>
              <a:t>Companies that adopted K8s</a:t>
            </a:r>
          </a:p>
        </p:txBody>
      </p:sp>
    </p:spTree>
    <p:extLst>
      <p:ext uri="{BB962C8B-B14F-4D97-AF65-F5344CB8AC3E}">
        <p14:creationId xmlns:p14="http://schemas.microsoft.com/office/powerpoint/2010/main" val="3331128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A940-CC89-1287-E5E8-D1852B00197A}"/>
              </a:ext>
            </a:extLst>
          </p:cNvPr>
          <p:cNvSpPr>
            <a:spLocks noGrp="1"/>
          </p:cNvSpPr>
          <p:nvPr>
            <p:ph type="title"/>
          </p:nvPr>
        </p:nvSpPr>
        <p:spPr/>
        <p:txBody>
          <a:bodyPr/>
          <a:lstStyle/>
          <a:p>
            <a:r>
              <a:rPr lang="en-IN" dirty="0"/>
              <a:t>Apache Mesos</a:t>
            </a:r>
          </a:p>
        </p:txBody>
      </p:sp>
      <p:sp>
        <p:nvSpPr>
          <p:cNvPr id="4" name="Footer Placeholder 3">
            <a:extLst>
              <a:ext uri="{FF2B5EF4-FFF2-40B4-BE49-F238E27FC236}">
                <a16:creationId xmlns:a16="http://schemas.microsoft.com/office/drawing/2014/main" id="{BCCC17C9-82AB-2FA4-8887-AD61D39CF7CF}"/>
              </a:ext>
            </a:extLst>
          </p:cNvPr>
          <p:cNvSpPr>
            <a:spLocks noGrp="1"/>
          </p:cNvSpPr>
          <p:nvPr>
            <p:ph type="ftr" sz="quarter" idx="3"/>
          </p:nvPr>
        </p:nvSpPr>
        <p:spPr/>
        <p:txBody>
          <a:bodyPr/>
          <a:lstStyle/>
          <a:p>
            <a:r>
              <a:rPr lang="en-US"/>
              <a:t>A Comparative Study on Orchestration tools for DevOps</a:t>
            </a:r>
            <a:endParaRPr lang="en-US" dirty="0"/>
          </a:p>
        </p:txBody>
      </p:sp>
      <p:sp>
        <p:nvSpPr>
          <p:cNvPr id="8" name="Content Placeholder 7">
            <a:extLst>
              <a:ext uri="{FF2B5EF4-FFF2-40B4-BE49-F238E27FC236}">
                <a16:creationId xmlns:a16="http://schemas.microsoft.com/office/drawing/2014/main" id="{547DDADE-20E5-7608-3EAE-23CE54873DE0}"/>
              </a:ext>
            </a:extLst>
          </p:cNvPr>
          <p:cNvSpPr>
            <a:spLocks noGrp="1"/>
          </p:cNvSpPr>
          <p:nvPr>
            <p:ph idx="1"/>
          </p:nvPr>
        </p:nvSpPr>
        <p:spPr/>
        <p:txBody>
          <a:bodyPr/>
          <a:lstStyle/>
          <a:p>
            <a:pPr marL="457200" indent="-457200">
              <a:buFont typeface="Arial" panose="020B0604020202020204" pitchFamily="34" charset="0"/>
              <a:buChar char="•"/>
            </a:pPr>
            <a:r>
              <a:rPr lang="en-US" dirty="0"/>
              <a:t>Apache Mesos is an open-source cluster manager that handles workloads in a distributed environment through dynamic resource sharing and isolation.</a:t>
            </a:r>
          </a:p>
          <a:p>
            <a:pPr marL="457200" indent="-457200">
              <a:buFont typeface="Arial" panose="020B0604020202020204" pitchFamily="34" charset="0"/>
              <a:buChar char="•"/>
            </a:pPr>
            <a:r>
              <a:rPr lang="en-US" dirty="0"/>
              <a:t>Mesos brings together the existing resources of the machines/nodes in a cluster into a </a:t>
            </a:r>
            <a:r>
              <a:rPr lang="en-US" b="1" dirty="0"/>
              <a:t>single pool </a:t>
            </a:r>
            <a:r>
              <a:rPr lang="en-US" dirty="0"/>
              <a:t>from which a variety of workloads may utilize.</a:t>
            </a:r>
          </a:p>
          <a:p>
            <a:pPr marL="457200" indent="-457200">
              <a:buFont typeface="Arial" panose="020B0604020202020204" pitchFamily="34" charset="0"/>
              <a:buChar char="•"/>
            </a:pPr>
            <a:r>
              <a:rPr lang="en-US" dirty="0"/>
              <a:t>This removes the need to allocate specific machines for different workloads.</a:t>
            </a:r>
            <a:endParaRPr lang="en-IN" dirty="0"/>
          </a:p>
        </p:txBody>
      </p:sp>
      <p:pic>
        <p:nvPicPr>
          <p:cNvPr id="10" name="Picture 9" descr="A black background with blue text&#10;&#10;Description automatically generated">
            <a:extLst>
              <a:ext uri="{FF2B5EF4-FFF2-40B4-BE49-F238E27FC236}">
                <a16:creationId xmlns:a16="http://schemas.microsoft.com/office/drawing/2014/main" id="{853FF03C-7178-3A27-E2CA-CD45D715C795}"/>
              </a:ext>
            </a:extLst>
          </p:cNvPr>
          <p:cNvPicPr>
            <a:picLocks noChangeAspect="1"/>
          </p:cNvPicPr>
          <p:nvPr/>
        </p:nvPicPr>
        <p:blipFill>
          <a:blip r:embed="rId3">
            <a:alphaModFix amt="35000"/>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6915202" y="5029519"/>
            <a:ext cx="4959472" cy="1751689"/>
          </a:xfrm>
          <a:prstGeom prst="rect">
            <a:avLst/>
          </a:prstGeom>
        </p:spPr>
      </p:pic>
    </p:spTree>
    <p:extLst>
      <p:ext uri="{BB962C8B-B14F-4D97-AF65-F5344CB8AC3E}">
        <p14:creationId xmlns:p14="http://schemas.microsoft.com/office/powerpoint/2010/main" val="627611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sz="3200" dirty="0"/>
              <a:t>Introduction</a:t>
            </a:r>
          </a:p>
          <a:p>
            <a:r>
              <a:rPr lang="en-IN" sz="3200" b="0" i="0" u="none" strike="noStrike" baseline="0" dirty="0">
                <a:latin typeface="CIDFont+F1"/>
              </a:rPr>
              <a:t>Problem Statement</a:t>
            </a:r>
          </a:p>
          <a:p>
            <a:r>
              <a:rPr lang="en-IN" sz="3200" b="0" i="0" u="none" strike="noStrike" baseline="0" dirty="0">
                <a:latin typeface="CIDFont+F1"/>
              </a:rPr>
              <a:t>Objectives &amp; Scope</a:t>
            </a:r>
          </a:p>
          <a:p>
            <a:r>
              <a:rPr lang="en-IN" sz="3200" b="0" i="0" u="none" strike="noStrike" baseline="0" dirty="0">
                <a:latin typeface="CIDFont+F1"/>
              </a:rPr>
              <a:t>Orchestration Tools</a:t>
            </a:r>
          </a:p>
          <a:p>
            <a:r>
              <a:rPr lang="en-IN" sz="3200" b="0" i="0" u="none" strike="noStrike" baseline="0" dirty="0">
                <a:latin typeface="CIDFont+F1"/>
              </a:rPr>
              <a:t>Experiment Results  </a:t>
            </a:r>
            <a:endParaRPr lang="en-IN" sz="3200" dirty="0">
              <a:latin typeface="CIDFont+F1"/>
            </a:endParaRPr>
          </a:p>
          <a:p>
            <a:r>
              <a:rPr lang="en-US" sz="3200" dirty="0"/>
              <a:t>Summary</a:t>
            </a:r>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sz="1200" dirty="0"/>
              <a:t>A Comparative Study on Orchestration tools for DevOps</a:t>
            </a:r>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5F8C5-5FE3-3388-94AA-0219A4E111C6}"/>
              </a:ext>
            </a:extLst>
          </p:cNvPr>
          <p:cNvSpPr>
            <a:spLocks noGrp="1"/>
          </p:cNvSpPr>
          <p:nvPr>
            <p:ph type="title"/>
          </p:nvPr>
        </p:nvSpPr>
        <p:spPr/>
        <p:txBody>
          <a:bodyPr/>
          <a:lstStyle/>
          <a:p>
            <a:r>
              <a:rPr lang="en-IN" dirty="0"/>
              <a:t>Working Architecture</a:t>
            </a:r>
          </a:p>
        </p:txBody>
      </p:sp>
      <p:sp>
        <p:nvSpPr>
          <p:cNvPr id="15" name="Footer Placeholder 14">
            <a:extLst>
              <a:ext uri="{FF2B5EF4-FFF2-40B4-BE49-F238E27FC236}">
                <a16:creationId xmlns:a16="http://schemas.microsoft.com/office/drawing/2014/main" id="{A562761C-EA17-DB20-8023-DC8B71FAEE49}"/>
              </a:ext>
            </a:extLst>
          </p:cNvPr>
          <p:cNvSpPr>
            <a:spLocks noGrp="1"/>
          </p:cNvSpPr>
          <p:nvPr>
            <p:ph type="ftr" sz="quarter" idx="11"/>
          </p:nvPr>
        </p:nvSpPr>
        <p:spPr/>
        <p:txBody>
          <a:bodyPr/>
          <a:lstStyle/>
          <a:p>
            <a:r>
              <a:rPr lang="en-US"/>
              <a:t>A Comparative Study on Orchestration tools for DevOps</a:t>
            </a:r>
            <a:endParaRPr lang="en-US" dirty="0"/>
          </a:p>
        </p:txBody>
      </p:sp>
      <p:pic>
        <p:nvPicPr>
          <p:cNvPr id="17" name="Picture 16">
            <a:extLst>
              <a:ext uri="{FF2B5EF4-FFF2-40B4-BE49-F238E27FC236}">
                <a16:creationId xmlns:a16="http://schemas.microsoft.com/office/drawing/2014/main" id="{28D177E0-6A33-0B04-3C18-24C590D0CF41}"/>
              </a:ext>
            </a:extLst>
          </p:cNvPr>
          <p:cNvPicPr>
            <a:picLocks noChangeAspect="1"/>
          </p:cNvPicPr>
          <p:nvPr/>
        </p:nvPicPr>
        <p:blipFill>
          <a:blip r:embed="rId3"/>
          <a:stretch>
            <a:fillRect/>
          </a:stretch>
        </p:blipFill>
        <p:spPr>
          <a:xfrm>
            <a:off x="1319400" y="1749544"/>
            <a:ext cx="6734836" cy="4563824"/>
          </a:xfrm>
          <a:prstGeom prst="rect">
            <a:avLst/>
          </a:prstGeom>
        </p:spPr>
      </p:pic>
    </p:spTree>
    <p:extLst>
      <p:ext uri="{BB962C8B-B14F-4D97-AF65-F5344CB8AC3E}">
        <p14:creationId xmlns:p14="http://schemas.microsoft.com/office/powerpoint/2010/main" val="3213974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A5C1861-0973-5368-D9CB-E92D448A20A9}"/>
              </a:ext>
            </a:extLst>
          </p:cNvPr>
          <p:cNvSpPr>
            <a:spLocks noGrp="1"/>
          </p:cNvSpPr>
          <p:nvPr>
            <p:ph idx="1"/>
          </p:nvPr>
        </p:nvSpPr>
        <p:spPr>
          <a:xfrm>
            <a:off x="993065" y="2191529"/>
            <a:ext cx="3218688" cy="2828613"/>
          </a:xfrm>
        </p:spPr>
        <p:txBody>
          <a:bodyPr/>
          <a:lstStyle/>
          <a:p>
            <a:pPr marL="342900" indent="-342900">
              <a:buFont typeface="Arial" panose="020B0604020202020204" pitchFamily="34" charset="0"/>
              <a:buChar char="•"/>
            </a:pPr>
            <a:r>
              <a:rPr lang="en-IN" dirty="0"/>
              <a:t>Dynamic Resource Allocation</a:t>
            </a:r>
            <a:r>
              <a:rPr lang="en-US" dirty="0"/>
              <a:t>. </a:t>
            </a:r>
          </a:p>
          <a:p>
            <a:pPr marL="342900" indent="-342900">
              <a:buFont typeface="Arial" panose="020B0604020202020204" pitchFamily="34" charset="0"/>
              <a:buChar char="•"/>
            </a:pPr>
            <a:r>
              <a:rPr lang="en-IN" dirty="0"/>
              <a:t>Heterogeneous Workload Support.</a:t>
            </a:r>
          </a:p>
          <a:p>
            <a:pPr marL="342900" indent="-342900">
              <a:buFont typeface="Arial" panose="020B0604020202020204" pitchFamily="34" charset="0"/>
              <a:buChar char="•"/>
            </a:pPr>
            <a:r>
              <a:rPr lang="en-IN" dirty="0"/>
              <a:t>Fault Tolerance.</a:t>
            </a:r>
          </a:p>
          <a:p>
            <a:pPr marL="342900" indent="-342900">
              <a:buFont typeface="Arial" panose="020B0604020202020204" pitchFamily="34" charset="0"/>
              <a:buChar char="•"/>
            </a:pPr>
            <a:r>
              <a:rPr lang="en-IN" dirty="0"/>
              <a:t>Flexible Scheduling.</a:t>
            </a:r>
          </a:p>
        </p:txBody>
      </p:sp>
      <p:sp>
        <p:nvSpPr>
          <p:cNvPr id="4" name="Footer Placeholder 3">
            <a:extLst>
              <a:ext uri="{FF2B5EF4-FFF2-40B4-BE49-F238E27FC236}">
                <a16:creationId xmlns:a16="http://schemas.microsoft.com/office/drawing/2014/main" id="{94775391-6EA6-5D44-D195-EE557340E8F4}"/>
              </a:ext>
            </a:extLst>
          </p:cNvPr>
          <p:cNvSpPr>
            <a:spLocks noGrp="1"/>
          </p:cNvSpPr>
          <p:nvPr>
            <p:ph type="ftr" sz="quarter" idx="3"/>
          </p:nvPr>
        </p:nvSpPr>
        <p:spPr/>
        <p:txBody>
          <a:bodyPr/>
          <a:lstStyle/>
          <a:p>
            <a:r>
              <a:rPr lang="en-US"/>
              <a:t>A Comparative Study on Orchestration tools for DevOps</a:t>
            </a:r>
            <a:endParaRPr lang="en-US" dirty="0"/>
          </a:p>
        </p:txBody>
      </p:sp>
      <p:sp>
        <p:nvSpPr>
          <p:cNvPr id="7" name="Content Placeholder 6">
            <a:extLst>
              <a:ext uri="{FF2B5EF4-FFF2-40B4-BE49-F238E27FC236}">
                <a16:creationId xmlns:a16="http://schemas.microsoft.com/office/drawing/2014/main" id="{7D3F8BB1-86B9-0BA1-3EB8-986274F8D331}"/>
              </a:ext>
            </a:extLst>
          </p:cNvPr>
          <p:cNvSpPr>
            <a:spLocks noGrp="1"/>
          </p:cNvSpPr>
          <p:nvPr>
            <p:ph idx="10"/>
          </p:nvPr>
        </p:nvSpPr>
        <p:spPr>
          <a:xfrm>
            <a:off x="4509360" y="2191529"/>
            <a:ext cx="3173279" cy="3453500"/>
          </a:xfrm>
        </p:spPr>
        <p:txBody>
          <a:bodyPr/>
          <a:lstStyle/>
          <a:p>
            <a:pPr marL="342900" indent="-342900">
              <a:buFont typeface="Arial" panose="020B0604020202020204" pitchFamily="34" charset="0"/>
              <a:buChar char="•"/>
            </a:pPr>
            <a:r>
              <a:rPr lang="en-US" dirty="0"/>
              <a:t>Providing a common platform for heterogeneous workloads</a:t>
            </a:r>
            <a:r>
              <a:rPr lang="en-IN" dirty="0"/>
              <a:t>.</a:t>
            </a:r>
          </a:p>
          <a:p>
            <a:pPr marL="342900" indent="-342900">
              <a:buFont typeface="Arial" panose="020B0604020202020204" pitchFamily="34" charset="0"/>
              <a:buChar char="•"/>
            </a:pPr>
            <a:r>
              <a:rPr lang="en-IN" dirty="0"/>
              <a:t>Running distributed applications.</a:t>
            </a:r>
          </a:p>
          <a:p>
            <a:pPr marL="342900" indent="-342900">
              <a:buFont typeface="Arial" panose="020B0604020202020204" pitchFamily="34" charset="0"/>
              <a:buChar char="•"/>
            </a:pPr>
            <a:r>
              <a:rPr lang="en-IN" dirty="0"/>
              <a:t>Scaling to large clusters.</a:t>
            </a:r>
          </a:p>
          <a:p>
            <a:pPr marL="342900" indent="-342900">
              <a:buFont typeface="Arial" panose="020B0604020202020204" pitchFamily="34" charset="0"/>
              <a:buChar char="•"/>
            </a:pPr>
            <a:r>
              <a:rPr lang="en-IN" dirty="0"/>
              <a:t>Managing containerized workloads.</a:t>
            </a:r>
          </a:p>
        </p:txBody>
      </p:sp>
      <p:sp>
        <p:nvSpPr>
          <p:cNvPr id="8" name="Content Placeholder 7">
            <a:extLst>
              <a:ext uri="{FF2B5EF4-FFF2-40B4-BE49-F238E27FC236}">
                <a16:creationId xmlns:a16="http://schemas.microsoft.com/office/drawing/2014/main" id="{5279CC29-E362-F7CE-7D00-DE7CABF6F267}"/>
              </a:ext>
            </a:extLst>
          </p:cNvPr>
          <p:cNvSpPr>
            <a:spLocks noGrp="1"/>
          </p:cNvSpPr>
          <p:nvPr>
            <p:ph idx="11"/>
          </p:nvPr>
        </p:nvSpPr>
        <p:spPr>
          <a:xfrm>
            <a:off x="826718" y="1212971"/>
            <a:ext cx="3339626" cy="704178"/>
          </a:xfrm>
        </p:spPr>
        <p:txBody>
          <a:bodyPr/>
          <a:lstStyle/>
          <a:p>
            <a:r>
              <a:rPr lang="en-IN" dirty="0"/>
              <a:t>Features of Apache Mesos</a:t>
            </a:r>
          </a:p>
        </p:txBody>
      </p:sp>
      <p:sp>
        <p:nvSpPr>
          <p:cNvPr id="9" name="Content Placeholder 8">
            <a:extLst>
              <a:ext uri="{FF2B5EF4-FFF2-40B4-BE49-F238E27FC236}">
                <a16:creationId xmlns:a16="http://schemas.microsoft.com/office/drawing/2014/main" id="{2DE0119F-8CE6-9617-59B8-1AF65C1BBF79}"/>
              </a:ext>
            </a:extLst>
          </p:cNvPr>
          <p:cNvSpPr>
            <a:spLocks noGrp="1"/>
          </p:cNvSpPr>
          <p:nvPr>
            <p:ph idx="12"/>
          </p:nvPr>
        </p:nvSpPr>
        <p:spPr>
          <a:xfrm>
            <a:off x="4509361" y="1212971"/>
            <a:ext cx="3173278" cy="704178"/>
          </a:xfrm>
        </p:spPr>
        <p:txBody>
          <a:bodyPr/>
          <a:lstStyle/>
          <a:p>
            <a:r>
              <a:rPr lang="en-IN" dirty="0"/>
              <a:t>Apache Mesos</a:t>
            </a:r>
            <a:r>
              <a:rPr lang="en-US" dirty="0"/>
              <a:t> is a good choice for</a:t>
            </a:r>
            <a:endParaRPr lang="en-IN" dirty="0"/>
          </a:p>
        </p:txBody>
      </p:sp>
      <p:sp>
        <p:nvSpPr>
          <p:cNvPr id="10" name="Content Placeholder 9">
            <a:extLst>
              <a:ext uri="{FF2B5EF4-FFF2-40B4-BE49-F238E27FC236}">
                <a16:creationId xmlns:a16="http://schemas.microsoft.com/office/drawing/2014/main" id="{150B7599-4FB6-D8A0-8BAE-8BE627B944AA}"/>
              </a:ext>
            </a:extLst>
          </p:cNvPr>
          <p:cNvSpPr>
            <a:spLocks noGrp="1"/>
          </p:cNvSpPr>
          <p:nvPr>
            <p:ph idx="13"/>
          </p:nvPr>
        </p:nvSpPr>
        <p:spPr>
          <a:xfrm>
            <a:off x="7978973" y="2214389"/>
            <a:ext cx="3500454" cy="3860733"/>
          </a:xfrm>
        </p:spPr>
        <p:txBody>
          <a:bodyPr/>
          <a:lstStyle/>
          <a:p>
            <a:pPr marL="342900" indent="-342900">
              <a:buFont typeface="Arial" panose="020B0604020202020204" pitchFamily="34" charset="0"/>
              <a:buChar char="•"/>
            </a:pPr>
            <a:r>
              <a:rPr lang="en-US" b="1" dirty="0"/>
              <a:t>Apple </a:t>
            </a:r>
            <a:r>
              <a:rPr lang="en-US" dirty="0"/>
              <a:t>uses Apache Mesos to run its Siri backend.</a:t>
            </a:r>
          </a:p>
          <a:p>
            <a:pPr marL="342900" indent="-342900">
              <a:buFont typeface="Arial" panose="020B0604020202020204" pitchFamily="34" charset="0"/>
              <a:buChar char="•"/>
            </a:pPr>
            <a:r>
              <a:rPr lang="en-US" b="1" dirty="0"/>
              <a:t>Twitter</a:t>
            </a:r>
            <a:r>
              <a:rPr lang="en-US" dirty="0"/>
              <a:t> uses Apache Mesos to run its Hadoop and Spark clusters.</a:t>
            </a:r>
          </a:p>
          <a:p>
            <a:pPr marL="342900" indent="-342900">
              <a:buFont typeface="Arial" panose="020B0604020202020204" pitchFamily="34" charset="0"/>
              <a:buChar char="•"/>
            </a:pPr>
            <a:r>
              <a:rPr lang="en-US" b="1" dirty="0"/>
              <a:t>Airbnb</a:t>
            </a:r>
            <a:r>
              <a:rPr lang="en-US" dirty="0"/>
              <a:t> uses Apache Mesos to manage its distributed infrastructure.</a:t>
            </a:r>
          </a:p>
          <a:p>
            <a:pPr marL="342900" indent="-342900">
              <a:buFont typeface="Arial" panose="020B0604020202020204" pitchFamily="34" charset="0"/>
              <a:buChar char="•"/>
            </a:pPr>
            <a:r>
              <a:rPr lang="en-US" b="1" dirty="0"/>
              <a:t>The Walt Disney Company </a:t>
            </a:r>
            <a:r>
              <a:rPr lang="en-US" dirty="0"/>
              <a:t>uses Apache Mesos to run its streaming media infrastructure.</a:t>
            </a:r>
          </a:p>
        </p:txBody>
      </p:sp>
      <p:sp>
        <p:nvSpPr>
          <p:cNvPr id="11" name="Content Placeholder 10">
            <a:extLst>
              <a:ext uri="{FF2B5EF4-FFF2-40B4-BE49-F238E27FC236}">
                <a16:creationId xmlns:a16="http://schemas.microsoft.com/office/drawing/2014/main" id="{9E918676-52D5-96AE-A0BF-BA5FE01ABC77}"/>
              </a:ext>
            </a:extLst>
          </p:cNvPr>
          <p:cNvSpPr>
            <a:spLocks noGrp="1"/>
          </p:cNvSpPr>
          <p:nvPr>
            <p:ph idx="14"/>
          </p:nvPr>
        </p:nvSpPr>
        <p:spPr>
          <a:xfrm>
            <a:off x="8025656" y="1212971"/>
            <a:ext cx="3173278" cy="704178"/>
          </a:xfrm>
        </p:spPr>
        <p:txBody>
          <a:bodyPr/>
          <a:lstStyle/>
          <a:p>
            <a:r>
              <a:rPr lang="en-IN" dirty="0"/>
              <a:t>Companies that adopted Mesos</a:t>
            </a:r>
          </a:p>
        </p:txBody>
      </p:sp>
    </p:spTree>
    <p:extLst>
      <p:ext uri="{BB962C8B-B14F-4D97-AF65-F5344CB8AC3E}">
        <p14:creationId xmlns:p14="http://schemas.microsoft.com/office/powerpoint/2010/main" val="2065067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78BCF-7DD5-DFB2-2639-0AA0F0292858}"/>
              </a:ext>
            </a:extLst>
          </p:cNvPr>
          <p:cNvSpPr>
            <a:spLocks noGrp="1"/>
          </p:cNvSpPr>
          <p:nvPr>
            <p:ph type="ctrTitle"/>
          </p:nvPr>
        </p:nvSpPr>
        <p:spPr/>
        <p:txBody>
          <a:bodyPr/>
          <a:lstStyle/>
          <a:p>
            <a:r>
              <a:rPr lang="en-IN" dirty="0"/>
              <a:t>Experiment Results</a:t>
            </a:r>
          </a:p>
        </p:txBody>
      </p:sp>
      <p:sp>
        <p:nvSpPr>
          <p:cNvPr id="3" name="Subtitle 2">
            <a:extLst>
              <a:ext uri="{FF2B5EF4-FFF2-40B4-BE49-F238E27FC236}">
                <a16:creationId xmlns:a16="http://schemas.microsoft.com/office/drawing/2014/main" id="{BA37B360-222A-93CE-99D9-BC93D14440EC}"/>
              </a:ext>
            </a:extLst>
          </p:cNvPr>
          <p:cNvSpPr>
            <a:spLocks noGrp="1"/>
          </p:cNvSpPr>
          <p:nvPr>
            <p:ph type="subTitle" idx="1"/>
          </p:nvPr>
        </p:nvSpPr>
        <p:spPr/>
        <p:txBody>
          <a:bodyPr/>
          <a:lstStyle/>
          <a:p>
            <a:r>
              <a:rPr lang="en-US" sz="1800" dirty="0"/>
              <a:t>The performance metrics for container orchestration tools.</a:t>
            </a:r>
            <a:endParaRPr lang="en-IN" sz="1800" dirty="0"/>
          </a:p>
        </p:txBody>
      </p:sp>
    </p:spTree>
    <p:extLst>
      <p:ext uri="{BB962C8B-B14F-4D97-AF65-F5344CB8AC3E}">
        <p14:creationId xmlns:p14="http://schemas.microsoft.com/office/powerpoint/2010/main" val="2897761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lstStyle/>
          <a:p>
            <a:r>
              <a:rPr lang="en-US" dirty="0"/>
              <a:t>Provisioning time of the cluster</a:t>
            </a:r>
          </a:p>
        </p:txBody>
      </p:sp>
      <p:sp>
        <p:nvSpPr>
          <p:cNvPr id="16" name="Content Placeholder 15">
            <a:extLst>
              <a:ext uri="{FF2B5EF4-FFF2-40B4-BE49-F238E27FC236}">
                <a16:creationId xmlns:a16="http://schemas.microsoft.com/office/drawing/2014/main" id="{B3EE8F67-62A5-1F28-E607-DB66FDED0C6F}"/>
              </a:ext>
            </a:extLst>
          </p:cNvPr>
          <p:cNvSpPr>
            <a:spLocks noGrp="1"/>
          </p:cNvSpPr>
          <p:nvPr>
            <p:ph idx="1"/>
          </p:nvPr>
        </p:nvSpPr>
        <p:spPr/>
        <p:txBody>
          <a:bodyPr/>
          <a:lstStyle/>
          <a:p>
            <a:pPr marL="457200" indent="-457200">
              <a:buFont typeface="Wingdings" panose="05000000000000000000" pitchFamily="2" charset="2"/>
              <a:buChar char="q"/>
            </a:pPr>
            <a:r>
              <a:rPr lang="en-US" dirty="0"/>
              <a:t>Cluster provisioning time is the amount of time it takes to create a cluster of computing resources, such as virtual machines or containers. </a:t>
            </a:r>
          </a:p>
          <a:p>
            <a:pPr marL="457200" indent="-457200">
              <a:buFont typeface="Wingdings" panose="05000000000000000000" pitchFamily="2" charset="2"/>
              <a:buChar char="q"/>
            </a:pPr>
            <a:r>
              <a:rPr lang="en-US" dirty="0"/>
              <a:t>This includes the time it takes to launch the services, install the software, and configure the cluster.</a:t>
            </a:r>
            <a:endParaRPr lang="en-IN"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p:txBody>
          <a:bodyPr/>
          <a:lstStyle/>
          <a:p>
            <a:r>
              <a:rPr lang="en-US"/>
              <a:t>A Comparative Study on Orchestration tools for DevOps</a:t>
            </a:r>
            <a:endParaRPr lang="en-US" dirty="0"/>
          </a:p>
        </p:txBody>
      </p:sp>
    </p:spTree>
    <p:extLst>
      <p:ext uri="{BB962C8B-B14F-4D97-AF65-F5344CB8AC3E}">
        <p14:creationId xmlns:p14="http://schemas.microsoft.com/office/powerpoint/2010/main" val="2563119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A6FF-E2E8-63EF-521A-35B06C2EEF51}"/>
              </a:ext>
            </a:extLst>
          </p:cNvPr>
          <p:cNvSpPr>
            <a:spLocks noGrp="1"/>
          </p:cNvSpPr>
          <p:nvPr>
            <p:ph type="title"/>
          </p:nvPr>
        </p:nvSpPr>
        <p:spPr/>
        <p:txBody>
          <a:bodyPr/>
          <a:lstStyle/>
          <a:p>
            <a:r>
              <a:rPr lang="en-IN" dirty="0"/>
              <a:t>Test Environment </a:t>
            </a:r>
          </a:p>
        </p:txBody>
      </p:sp>
      <p:sp>
        <p:nvSpPr>
          <p:cNvPr id="3" name="Content Placeholder 2">
            <a:extLst>
              <a:ext uri="{FF2B5EF4-FFF2-40B4-BE49-F238E27FC236}">
                <a16:creationId xmlns:a16="http://schemas.microsoft.com/office/drawing/2014/main" id="{ACEAD660-86C4-7756-6FBA-7453269C9464}"/>
              </a:ext>
            </a:extLst>
          </p:cNvPr>
          <p:cNvSpPr>
            <a:spLocks noGrp="1"/>
          </p:cNvSpPr>
          <p:nvPr>
            <p:ph idx="1"/>
          </p:nvPr>
        </p:nvSpPr>
        <p:spPr>
          <a:xfrm>
            <a:off x="1167493" y="2017467"/>
            <a:ext cx="9779182" cy="3794610"/>
          </a:xfrm>
        </p:spPr>
        <p:txBody>
          <a:bodyPr/>
          <a:lstStyle/>
          <a:p>
            <a:r>
              <a:rPr lang="en-US" dirty="0"/>
              <a:t>The Test was done in a Cloud environment; AWS Cloud I used Virtual machines (EC2 instances) and configured them as follows: </a:t>
            </a:r>
          </a:p>
          <a:p>
            <a:r>
              <a:rPr lang="en-US" dirty="0"/>
              <a:t>OS: Ubuntu 22.04 LTS,</a:t>
            </a:r>
          </a:p>
          <a:p>
            <a:r>
              <a:rPr lang="en-US" dirty="0"/>
              <a:t>CPUs count 2,</a:t>
            </a:r>
          </a:p>
          <a:p>
            <a:r>
              <a:rPr lang="en-US" dirty="0"/>
              <a:t>Memory: 4 GB, </a:t>
            </a:r>
          </a:p>
          <a:p>
            <a:r>
              <a:rPr lang="en-US" dirty="0"/>
              <a:t>Storage:  15 GB </a:t>
            </a:r>
          </a:p>
          <a:p>
            <a:r>
              <a:rPr lang="en-US" dirty="0"/>
              <a:t>Storage type: EBS.</a:t>
            </a:r>
            <a:endParaRPr lang="en-IN" dirty="0"/>
          </a:p>
        </p:txBody>
      </p:sp>
      <p:sp>
        <p:nvSpPr>
          <p:cNvPr id="4" name="Footer Placeholder 3">
            <a:extLst>
              <a:ext uri="{FF2B5EF4-FFF2-40B4-BE49-F238E27FC236}">
                <a16:creationId xmlns:a16="http://schemas.microsoft.com/office/drawing/2014/main" id="{9AF2D8D2-EBE9-4DD0-F47C-7B5E40FAA35C}"/>
              </a:ext>
            </a:extLst>
          </p:cNvPr>
          <p:cNvSpPr>
            <a:spLocks noGrp="1"/>
          </p:cNvSpPr>
          <p:nvPr>
            <p:ph type="ftr" sz="quarter" idx="3"/>
          </p:nvPr>
        </p:nvSpPr>
        <p:spPr/>
        <p:txBody>
          <a:bodyPr/>
          <a:lstStyle/>
          <a:p>
            <a:r>
              <a:rPr lang="en-US"/>
              <a:t>A Comparative Study on Orchestration tools for DevOps</a:t>
            </a:r>
            <a:endParaRPr lang="en-US" dirty="0"/>
          </a:p>
        </p:txBody>
      </p:sp>
    </p:spTree>
    <p:extLst>
      <p:ext uri="{BB962C8B-B14F-4D97-AF65-F5344CB8AC3E}">
        <p14:creationId xmlns:p14="http://schemas.microsoft.com/office/powerpoint/2010/main" val="1898375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F98D822-7E95-CBD7-186D-F9B536883013}"/>
              </a:ext>
            </a:extLst>
          </p:cNvPr>
          <p:cNvSpPr>
            <a:spLocks noGrp="1"/>
          </p:cNvSpPr>
          <p:nvPr>
            <p:ph type="title"/>
          </p:nvPr>
        </p:nvSpPr>
        <p:spPr/>
        <p:txBody>
          <a:bodyPr/>
          <a:lstStyle/>
          <a:p>
            <a:r>
              <a:rPr lang="en-IN" dirty="0"/>
              <a:t>Results</a:t>
            </a:r>
          </a:p>
        </p:txBody>
      </p:sp>
      <p:sp>
        <p:nvSpPr>
          <p:cNvPr id="4" name="Footer Placeholder 3">
            <a:extLst>
              <a:ext uri="{FF2B5EF4-FFF2-40B4-BE49-F238E27FC236}">
                <a16:creationId xmlns:a16="http://schemas.microsoft.com/office/drawing/2014/main" id="{1AEB2700-D324-76AA-C502-1ECF04B3B929}"/>
              </a:ext>
            </a:extLst>
          </p:cNvPr>
          <p:cNvSpPr>
            <a:spLocks noGrp="1"/>
          </p:cNvSpPr>
          <p:nvPr>
            <p:ph type="ftr" sz="quarter" idx="11"/>
          </p:nvPr>
        </p:nvSpPr>
        <p:spPr/>
        <p:txBody>
          <a:bodyPr/>
          <a:lstStyle/>
          <a:p>
            <a:r>
              <a:rPr lang="en-US"/>
              <a:t>A Comparative Study on Orchestration tools for DevOps</a:t>
            </a:r>
            <a:endParaRPr lang="en-US" dirty="0"/>
          </a:p>
        </p:txBody>
      </p:sp>
      <p:pic>
        <p:nvPicPr>
          <p:cNvPr id="24" name="Picture 23">
            <a:extLst>
              <a:ext uri="{FF2B5EF4-FFF2-40B4-BE49-F238E27FC236}">
                <a16:creationId xmlns:a16="http://schemas.microsoft.com/office/drawing/2014/main" id="{00DA32B7-F0E1-AD09-5D67-4AA9937C5799}"/>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200000"/>
                    </a14:imgEffect>
                  </a14:imgLayer>
                </a14:imgProps>
              </a:ext>
            </a:extLst>
          </a:blip>
          <a:srcRect l="2250" t="3246" r="990" b="2642"/>
          <a:stretch/>
        </p:blipFill>
        <p:spPr>
          <a:xfrm>
            <a:off x="750430" y="2049920"/>
            <a:ext cx="8401624" cy="4233176"/>
          </a:xfrm>
          <a:prstGeom prst="rect">
            <a:avLst/>
          </a:prstGeom>
        </p:spPr>
      </p:pic>
    </p:spTree>
    <p:extLst>
      <p:ext uri="{BB962C8B-B14F-4D97-AF65-F5344CB8AC3E}">
        <p14:creationId xmlns:p14="http://schemas.microsoft.com/office/powerpoint/2010/main" val="1625876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38E0D0A9-63ED-4283-3B13-519777C0F710}"/>
              </a:ext>
            </a:extLst>
          </p:cNvPr>
          <p:cNvSpPr>
            <a:spLocks noGrp="1"/>
          </p:cNvSpPr>
          <p:nvPr>
            <p:ph type="title"/>
          </p:nvPr>
        </p:nvSpPr>
        <p:spPr/>
        <p:txBody>
          <a:bodyPr/>
          <a:lstStyle/>
          <a:p>
            <a:r>
              <a:rPr lang="en-IN" dirty="0"/>
              <a:t>Why Kubernetes Took more time?</a:t>
            </a:r>
          </a:p>
        </p:txBody>
      </p:sp>
      <p:sp>
        <p:nvSpPr>
          <p:cNvPr id="17" name="Content Placeholder 16">
            <a:extLst>
              <a:ext uri="{FF2B5EF4-FFF2-40B4-BE49-F238E27FC236}">
                <a16:creationId xmlns:a16="http://schemas.microsoft.com/office/drawing/2014/main" id="{51F96A04-8012-915F-0A49-5452F14158AA}"/>
              </a:ext>
            </a:extLst>
          </p:cNvPr>
          <p:cNvSpPr>
            <a:spLocks noGrp="1"/>
          </p:cNvSpPr>
          <p:nvPr>
            <p:ph idx="1"/>
          </p:nvPr>
        </p:nvSpPr>
        <p:spPr>
          <a:xfrm>
            <a:off x="1167493" y="2017467"/>
            <a:ext cx="9779182" cy="4058868"/>
          </a:xfrm>
        </p:spPr>
        <p:txBody>
          <a:bodyPr/>
          <a:lstStyle/>
          <a:p>
            <a:pPr marL="457200" indent="-457200">
              <a:buFont typeface="Arial" panose="020B0604020202020204" pitchFamily="34" charset="0"/>
              <a:buChar char="•"/>
            </a:pPr>
            <a:r>
              <a:rPr lang="en-US" sz="2800" b="0" i="0" u="none" strike="noStrike" baseline="0" dirty="0">
                <a:latin typeface="CIDFont+F2"/>
              </a:rPr>
              <a:t>This is because of its architecture, which is one of the most complicated in nature.</a:t>
            </a:r>
            <a:endParaRPr lang="en-US" dirty="0"/>
          </a:p>
          <a:p>
            <a:pPr marL="457200" indent="-457200">
              <a:buFont typeface="Arial" panose="020B0604020202020204" pitchFamily="34" charset="0"/>
              <a:buChar char="•"/>
            </a:pPr>
            <a:r>
              <a:rPr lang="en-US" dirty="0"/>
              <a:t>Docker Swarm on the other hand with its less complexity has managed to have less provisioning time in comparison to the other two tools</a:t>
            </a:r>
          </a:p>
          <a:p>
            <a:pPr marL="457200" indent="-457200">
              <a:buFont typeface="Arial" panose="020B0604020202020204" pitchFamily="34" charset="0"/>
              <a:buChar char="•"/>
            </a:pPr>
            <a:r>
              <a:rPr lang="en-US" dirty="0"/>
              <a:t>This is Because the entire architecture is optimized here to execute deploying, the Docker swarm tool takes less time to deploy an application.</a:t>
            </a:r>
          </a:p>
          <a:p>
            <a:endParaRPr lang="en-IN" dirty="0"/>
          </a:p>
        </p:txBody>
      </p:sp>
      <p:sp>
        <p:nvSpPr>
          <p:cNvPr id="15" name="Footer Placeholder 14">
            <a:extLst>
              <a:ext uri="{FF2B5EF4-FFF2-40B4-BE49-F238E27FC236}">
                <a16:creationId xmlns:a16="http://schemas.microsoft.com/office/drawing/2014/main" id="{894F3C9A-55C7-1265-7C3F-AEA2F1797182}"/>
              </a:ext>
            </a:extLst>
          </p:cNvPr>
          <p:cNvSpPr>
            <a:spLocks noGrp="1"/>
          </p:cNvSpPr>
          <p:nvPr>
            <p:ph type="ftr" sz="quarter" idx="3"/>
          </p:nvPr>
        </p:nvSpPr>
        <p:spPr/>
        <p:txBody>
          <a:bodyPr/>
          <a:lstStyle/>
          <a:p>
            <a:r>
              <a:rPr lang="en-US"/>
              <a:t>A Comparative Study on Orchestration tools for DevOps</a:t>
            </a:r>
            <a:endParaRPr lang="en-US" dirty="0"/>
          </a:p>
        </p:txBody>
      </p:sp>
    </p:spTree>
    <p:extLst>
      <p:ext uri="{BB962C8B-B14F-4D97-AF65-F5344CB8AC3E}">
        <p14:creationId xmlns:p14="http://schemas.microsoft.com/office/powerpoint/2010/main" val="595635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37710-8CD1-FDDC-549B-4E7FD9EEF35A}"/>
              </a:ext>
            </a:extLst>
          </p:cNvPr>
          <p:cNvSpPr>
            <a:spLocks noGrp="1"/>
          </p:cNvSpPr>
          <p:nvPr>
            <p:ph type="title"/>
          </p:nvPr>
        </p:nvSpPr>
        <p:spPr>
          <a:xfrm>
            <a:off x="1123247" y="395749"/>
            <a:ext cx="9779183" cy="1325563"/>
          </a:xfrm>
        </p:spPr>
        <p:txBody>
          <a:bodyPr/>
          <a:lstStyle/>
          <a:p>
            <a:r>
              <a:rPr lang="en-IN" dirty="0"/>
              <a:t>Time taken for each component in K8s</a:t>
            </a:r>
          </a:p>
        </p:txBody>
      </p:sp>
      <p:graphicFrame>
        <p:nvGraphicFramePr>
          <p:cNvPr id="5" name="Content Placeholder 4">
            <a:extLst>
              <a:ext uri="{FF2B5EF4-FFF2-40B4-BE49-F238E27FC236}">
                <a16:creationId xmlns:a16="http://schemas.microsoft.com/office/drawing/2014/main" id="{1C3E1687-8517-26A0-6021-A829C2DC49D8}"/>
              </a:ext>
            </a:extLst>
          </p:cNvPr>
          <p:cNvGraphicFramePr>
            <a:graphicFrameLocks noGrp="1"/>
          </p:cNvGraphicFramePr>
          <p:nvPr>
            <p:ph idx="1"/>
            <p:extLst>
              <p:ext uri="{D42A27DB-BD31-4B8C-83A1-F6EECF244321}">
                <p14:modId xmlns:p14="http://schemas.microsoft.com/office/powerpoint/2010/main" val="914603180"/>
              </p:ext>
            </p:extLst>
          </p:nvPr>
        </p:nvGraphicFramePr>
        <p:xfrm>
          <a:off x="1122568" y="2241755"/>
          <a:ext cx="9334040" cy="2819073"/>
        </p:xfrm>
        <a:graphic>
          <a:graphicData uri="http://schemas.openxmlformats.org/drawingml/2006/table">
            <a:tbl>
              <a:tblPr firstRow="1" bandRow="1">
                <a:tableStyleId>{2D5ABB26-0587-4C30-8999-92F81FD0307C}</a:tableStyleId>
              </a:tblPr>
              <a:tblGrid>
                <a:gridCol w="4667020">
                  <a:extLst>
                    <a:ext uri="{9D8B030D-6E8A-4147-A177-3AD203B41FA5}">
                      <a16:colId xmlns:a16="http://schemas.microsoft.com/office/drawing/2014/main" val="3584225929"/>
                    </a:ext>
                  </a:extLst>
                </a:gridCol>
                <a:gridCol w="4667020">
                  <a:extLst>
                    <a:ext uri="{9D8B030D-6E8A-4147-A177-3AD203B41FA5}">
                      <a16:colId xmlns:a16="http://schemas.microsoft.com/office/drawing/2014/main" val="2506083298"/>
                    </a:ext>
                  </a:extLst>
                </a:gridCol>
              </a:tblGrid>
              <a:tr h="161547">
                <a:tc>
                  <a:txBody>
                    <a:bodyPr/>
                    <a:lstStyle/>
                    <a:p>
                      <a:pPr algn="l" fontAlgn="base"/>
                      <a:r>
                        <a:rPr lang="en-IN" b="1" dirty="0">
                          <a:effectLst/>
                        </a:rPr>
                        <a:t>Component</a:t>
                      </a:r>
                    </a:p>
                  </a:txBody>
                  <a:tcPr marL="30480" marR="30480" marT="60960" marB="6096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b="1" dirty="0">
                          <a:effectLst/>
                        </a:rPr>
                        <a:t>Time Taken</a:t>
                      </a:r>
                    </a:p>
                  </a:txBody>
                  <a:tcPr marL="30480" marR="30480" marT="60960" marB="6096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4673421"/>
                  </a:ext>
                </a:extLst>
              </a:tr>
              <a:tr h="370840">
                <a:tc>
                  <a:txBody>
                    <a:bodyPr/>
                    <a:lstStyle/>
                    <a:p>
                      <a:pPr algn="l" fontAlgn="base"/>
                      <a:r>
                        <a:rPr lang="en-IN" dirty="0">
                          <a:effectLst/>
                        </a:rPr>
                        <a:t>Master node</a:t>
                      </a:r>
                    </a:p>
                  </a:txBody>
                  <a:tcPr marL="30480" marR="30480" marT="60960" marB="60960" anchor="ctr">
                    <a:lnT w="12700" cap="flat" cmpd="sng" algn="ctr">
                      <a:solidFill>
                        <a:schemeClr val="tx1"/>
                      </a:solidFill>
                      <a:prstDash val="solid"/>
                      <a:round/>
                      <a:headEnd type="none" w="med" len="med"/>
                      <a:tailEnd type="none" w="med" len="med"/>
                    </a:lnT>
                  </a:tcPr>
                </a:tc>
                <a:tc>
                  <a:txBody>
                    <a:bodyPr/>
                    <a:lstStyle/>
                    <a:p>
                      <a:pPr algn="l" fontAlgn="base"/>
                      <a:r>
                        <a:rPr lang="en-IN" dirty="0">
                          <a:effectLst/>
                        </a:rPr>
                        <a:t>76 seconds</a:t>
                      </a:r>
                    </a:p>
                  </a:txBody>
                  <a:tcPr marL="30480" marR="30480" marT="60960" marB="6096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74579991"/>
                  </a:ext>
                </a:extLst>
              </a:tr>
              <a:tr h="370840">
                <a:tc>
                  <a:txBody>
                    <a:bodyPr/>
                    <a:lstStyle/>
                    <a:p>
                      <a:pPr algn="l" fontAlgn="base"/>
                      <a:r>
                        <a:rPr lang="en-IN">
                          <a:effectLst/>
                        </a:rPr>
                        <a:t>Worker node(s)</a:t>
                      </a:r>
                    </a:p>
                  </a:txBody>
                  <a:tcPr marL="30480" marR="30480" marT="60960" marB="60960" anchor="ctr"/>
                </a:tc>
                <a:tc>
                  <a:txBody>
                    <a:bodyPr/>
                    <a:lstStyle/>
                    <a:p>
                      <a:pPr algn="l" fontAlgn="base"/>
                      <a:r>
                        <a:rPr lang="en-IN" dirty="0">
                          <a:effectLst/>
                        </a:rPr>
                        <a:t>40 seconds per node</a:t>
                      </a:r>
                    </a:p>
                  </a:txBody>
                  <a:tcPr marL="30480" marR="30480" marT="60960" marB="60960" anchor="ctr"/>
                </a:tc>
                <a:extLst>
                  <a:ext uri="{0D108BD9-81ED-4DB2-BD59-A6C34878D82A}">
                    <a16:rowId xmlns:a16="http://schemas.microsoft.com/office/drawing/2014/main" val="4133844563"/>
                  </a:ext>
                </a:extLst>
              </a:tr>
              <a:tr h="370840">
                <a:tc>
                  <a:txBody>
                    <a:bodyPr/>
                    <a:lstStyle/>
                    <a:p>
                      <a:pPr algn="l" fontAlgn="base"/>
                      <a:r>
                        <a:rPr lang="en-IN" sz="1800" b="0" kern="1200" dirty="0">
                          <a:solidFill>
                            <a:schemeClr val="dk1"/>
                          </a:solidFill>
                          <a:effectLst/>
                        </a:rPr>
                        <a:t>Node components </a:t>
                      </a:r>
                      <a:r>
                        <a:rPr lang="en-IN" dirty="0">
                          <a:effectLst/>
                        </a:rPr>
                        <a:t>(Pod, kubelet)</a:t>
                      </a:r>
                    </a:p>
                  </a:txBody>
                  <a:tcPr marL="30480" marR="30480" marT="60960" marB="60960" anchor="ctr"/>
                </a:tc>
                <a:tc>
                  <a:txBody>
                    <a:bodyPr/>
                    <a:lstStyle/>
                    <a:p>
                      <a:pPr algn="l" fontAlgn="base"/>
                      <a:r>
                        <a:rPr lang="en-IN" dirty="0">
                          <a:effectLst/>
                        </a:rPr>
                        <a:t>46 seconds</a:t>
                      </a:r>
                    </a:p>
                  </a:txBody>
                  <a:tcPr marL="30480" marR="30480" marT="60960" marB="60960" anchor="ctr"/>
                </a:tc>
                <a:extLst>
                  <a:ext uri="{0D108BD9-81ED-4DB2-BD59-A6C34878D82A}">
                    <a16:rowId xmlns:a16="http://schemas.microsoft.com/office/drawing/2014/main" val="2344927949"/>
                  </a:ext>
                </a:extLst>
              </a:tr>
              <a:tr h="370840">
                <a:tc>
                  <a:txBody>
                    <a:bodyPr/>
                    <a:lstStyle/>
                    <a:p>
                      <a:pPr algn="l" fontAlgn="base"/>
                      <a:r>
                        <a:rPr lang="en-IN" sz="1800" b="0" kern="1200" dirty="0">
                          <a:solidFill>
                            <a:schemeClr val="dk1"/>
                          </a:solidFill>
                          <a:effectLst/>
                        </a:rPr>
                        <a:t>Control plane components </a:t>
                      </a:r>
                      <a:r>
                        <a:rPr lang="en-IN" dirty="0">
                          <a:effectLst/>
                        </a:rPr>
                        <a:t>(Service)</a:t>
                      </a:r>
                    </a:p>
                  </a:txBody>
                  <a:tcPr marL="30480" marR="30480" marT="60960" marB="60960" anchor="ctr"/>
                </a:tc>
                <a:tc>
                  <a:txBody>
                    <a:bodyPr/>
                    <a:lstStyle/>
                    <a:p>
                      <a:pPr algn="l" fontAlgn="base"/>
                      <a:r>
                        <a:rPr lang="en-IN" dirty="0">
                          <a:effectLst/>
                        </a:rPr>
                        <a:t>57 seconds</a:t>
                      </a:r>
                    </a:p>
                  </a:txBody>
                  <a:tcPr marL="30480" marR="30480" marT="60960" marB="60960" anchor="ctr"/>
                </a:tc>
                <a:extLst>
                  <a:ext uri="{0D108BD9-81ED-4DB2-BD59-A6C34878D82A}">
                    <a16:rowId xmlns:a16="http://schemas.microsoft.com/office/drawing/2014/main" val="2258471766"/>
                  </a:ext>
                </a:extLst>
              </a:tr>
              <a:tr h="441633">
                <a:tc>
                  <a:txBody>
                    <a:bodyPr/>
                    <a:lstStyle/>
                    <a:p>
                      <a:pPr algn="l" fontAlgn="base"/>
                      <a:r>
                        <a:rPr lang="en-IN" dirty="0">
                          <a:effectLst/>
                        </a:rPr>
                        <a:t>Ingress</a:t>
                      </a:r>
                    </a:p>
                  </a:txBody>
                  <a:tcPr marL="30480" marR="30480" marT="60960" marB="60960" anchor="ctr"/>
                </a:tc>
                <a:tc>
                  <a:txBody>
                    <a:bodyPr/>
                    <a:lstStyle/>
                    <a:p>
                      <a:pPr algn="l" fontAlgn="base"/>
                      <a:r>
                        <a:rPr lang="en-IN" dirty="0">
                          <a:effectLst/>
                        </a:rPr>
                        <a:t>13 seconds</a:t>
                      </a:r>
                    </a:p>
                  </a:txBody>
                  <a:tcPr marL="30480" marR="30480" marT="60960" marB="60960" anchor="ctr"/>
                </a:tc>
                <a:extLst>
                  <a:ext uri="{0D108BD9-81ED-4DB2-BD59-A6C34878D82A}">
                    <a16:rowId xmlns:a16="http://schemas.microsoft.com/office/drawing/2014/main" val="3158296228"/>
                  </a:ext>
                </a:extLst>
              </a:tr>
              <a:tr h="251870">
                <a:tc>
                  <a:txBody>
                    <a:bodyPr/>
                    <a:lstStyle/>
                    <a:p>
                      <a:pPr algn="l" fontAlgn="base"/>
                      <a:r>
                        <a:rPr lang="en-IN" b="1">
                          <a:effectLst/>
                        </a:rPr>
                        <a:t>Total</a:t>
                      </a:r>
                      <a:endParaRPr lang="en-IN">
                        <a:effectLst/>
                      </a:endParaRPr>
                    </a:p>
                  </a:txBody>
                  <a:tcPr marL="30480" marR="30480" marT="60960" marB="60960" anchor="ctr">
                    <a:lnB w="12700" cap="flat" cmpd="sng" algn="ctr">
                      <a:solidFill>
                        <a:schemeClr val="tx1"/>
                      </a:solidFill>
                      <a:prstDash val="solid"/>
                      <a:round/>
                      <a:headEnd type="none" w="med" len="med"/>
                      <a:tailEnd type="none" w="med" len="med"/>
                    </a:lnB>
                  </a:tcPr>
                </a:tc>
                <a:tc>
                  <a:txBody>
                    <a:bodyPr/>
                    <a:lstStyle/>
                    <a:p>
                      <a:pPr algn="l" fontAlgn="base"/>
                      <a:r>
                        <a:rPr lang="en-IN" b="1" dirty="0">
                          <a:effectLst/>
                        </a:rPr>
                        <a:t>232 seconds</a:t>
                      </a:r>
                      <a:endParaRPr lang="en-IN" dirty="0">
                        <a:effectLst/>
                      </a:endParaRPr>
                    </a:p>
                  </a:txBody>
                  <a:tcPr marL="30480" marR="30480" marT="60960" marB="6096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3673883"/>
                  </a:ext>
                </a:extLst>
              </a:tr>
            </a:tbl>
          </a:graphicData>
        </a:graphic>
      </p:graphicFrame>
      <p:sp>
        <p:nvSpPr>
          <p:cNvPr id="4" name="Footer Placeholder 3">
            <a:extLst>
              <a:ext uri="{FF2B5EF4-FFF2-40B4-BE49-F238E27FC236}">
                <a16:creationId xmlns:a16="http://schemas.microsoft.com/office/drawing/2014/main" id="{479F4C65-8589-BF06-AE1F-4AEC75A7216E}"/>
              </a:ext>
            </a:extLst>
          </p:cNvPr>
          <p:cNvSpPr>
            <a:spLocks noGrp="1"/>
          </p:cNvSpPr>
          <p:nvPr>
            <p:ph type="ftr" sz="quarter" idx="3"/>
          </p:nvPr>
        </p:nvSpPr>
        <p:spPr>
          <a:xfrm>
            <a:off x="3994355" y="6371099"/>
            <a:ext cx="4114800" cy="365125"/>
          </a:xfrm>
        </p:spPr>
        <p:txBody>
          <a:bodyPr/>
          <a:lstStyle/>
          <a:p>
            <a:r>
              <a:rPr lang="en-US" dirty="0"/>
              <a:t>A Comparative Study on Orchestration tools for DevOps</a:t>
            </a:r>
          </a:p>
        </p:txBody>
      </p:sp>
    </p:spTree>
    <p:extLst>
      <p:ext uri="{BB962C8B-B14F-4D97-AF65-F5344CB8AC3E}">
        <p14:creationId xmlns:p14="http://schemas.microsoft.com/office/powerpoint/2010/main" val="2906578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37710-8CD1-FDDC-549B-4E7FD9EEF35A}"/>
              </a:ext>
            </a:extLst>
          </p:cNvPr>
          <p:cNvSpPr>
            <a:spLocks noGrp="1"/>
          </p:cNvSpPr>
          <p:nvPr>
            <p:ph type="title"/>
          </p:nvPr>
        </p:nvSpPr>
        <p:spPr>
          <a:xfrm>
            <a:off x="1123247" y="395749"/>
            <a:ext cx="9779183" cy="1325563"/>
          </a:xfrm>
        </p:spPr>
        <p:txBody>
          <a:bodyPr/>
          <a:lstStyle/>
          <a:p>
            <a:r>
              <a:rPr lang="en-IN" dirty="0"/>
              <a:t>Time taken for each component in Mesos</a:t>
            </a:r>
          </a:p>
        </p:txBody>
      </p:sp>
      <p:graphicFrame>
        <p:nvGraphicFramePr>
          <p:cNvPr id="5" name="Content Placeholder 4">
            <a:extLst>
              <a:ext uri="{FF2B5EF4-FFF2-40B4-BE49-F238E27FC236}">
                <a16:creationId xmlns:a16="http://schemas.microsoft.com/office/drawing/2014/main" id="{1C3E1687-8517-26A0-6021-A829C2DC49D8}"/>
              </a:ext>
            </a:extLst>
          </p:cNvPr>
          <p:cNvGraphicFramePr>
            <a:graphicFrameLocks noGrp="1"/>
          </p:cNvGraphicFramePr>
          <p:nvPr>
            <p:ph idx="1"/>
            <p:extLst>
              <p:ext uri="{D42A27DB-BD31-4B8C-83A1-F6EECF244321}">
                <p14:modId xmlns:p14="http://schemas.microsoft.com/office/powerpoint/2010/main" val="2596682844"/>
              </p:ext>
            </p:extLst>
          </p:nvPr>
        </p:nvGraphicFramePr>
        <p:xfrm>
          <a:off x="1122568" y="2241755"/>
          <a:ext cx="9334040" cy="2819073"/>
        </p:xfrm>
        <a:graphic>
          <a:graphicData uri="http://schemas.openxmlformats.org/drawingml/2006/table">
            <a:tbl>
              <a:tblPr firstRow="1" bandRow="1">
                <a:tableStyleId>{2D5ABB26-0587-4C30-8999-92F81FD0307C}</a:tableStyleId>
              </a:tblPr>
              <a:tblGrid>
                <a:gridCol w="4667020">
                  <a:extLst>
                    <a:ext uri="{9D8B030D-6E8A-4147-A177-3AD203B41FA5}">
                      <a16:colId xmlns:a16="http://schemas.microsoft.com/office/drawing/2014/main" val="3584225929"/>
                    </a:ext>
                  </a:extLst>
                </a:gridCol>
                <a:gridCol w="4667020">
                  <a:extLst>
                    <a:ext uri="{9D8B030D-6E8A-4147-A177-3AD203B41FA5}">
                      <a16:colId xmlns:a16="http://schemas.microsoft.com/office/drawing/2014/main" val="2506083298"/>
                    </a:ext>
                  </a:extLst>
                </a:gridCol>
              </a:tblGrid>
              <a:tr h="161547">
                <a:tc>
                  <a:txBody>
                    <a:bodyPr/>
                    <a:lstStyle/>
                    <a:p>
                      <a:pPr algn="l" fontAlgn="base"/>
                      <a:r>
                        <a:rPr lang="en-IN" b="1" dirty="0">
                          <a:effectLst/>
                        </a:rPr>
                        <a:t>Component</a:t>
                      </a:r>
                    </a:p>
                  </a:txBody>
                  <a:tcPr marL="30480" marR="30480" marT="60960" marB="6096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IN" b="1" dirty="0">
                          <a:effectLst/>
                        </a:rPr>
                        <a:t>Time Taken</a:t>
                      </a:r>
                    </a:p>
                  </a:txBody>
                  <a:tcPr marL="30480" marR="30480" marT="60960" marB="6096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4673421"/>
                  </a:ext>
                </a:extLst>
              </a:tr>
              <a:tr h="370840">
                <a:tc>
                  <a:txBody>
                    <a:bodyPr/>
                    <a:lstStyle/>
                    <a:p>
                      <a:pPr algn="l" fontAlgn="base"/>
                      <a:r>
                        <a:rPr lang="en-IN" dirty="0">
                          <a:effectLst/>
                        </a:rPr>
                        <a:t>Master node</a:t>
                      </a:r>
                    </a:p>
                  </a:txBody>
                  <a:tcPr marL="30480" marR="30480" marT="60960" marB="60960" anchor="ctr">
                    <a:lnT w="12700" cap="flat" cmpd="sng" algn="ctr">
                      <a:solidFill>
                        <a:schemeClr val="tx1"/>
                      </a:solidFill>
                      <a:prstDash val="solid"/>
                      <a:round/>
                      <a:headEnd type="none" w="med" len="med"/>
                      <a:tailEnd type="none" w="med" len="med"/>
                    </a:lnT>
                  </a:tcPr>
                </a:tc>
                <a:tc>
                  <a:txBody>
                    <a:bodyPr/>
                    <a:lstStyle/>
                    <a:p>
                      <a:pPr algn="l" fontAlgn="base"/>
                      <a:r>
                        <a:rPr lang="en-IN" dirty="0">
                          <a:effectLst/>
                        </a:rPr>
                        <a:t>24 seconds</a:t>
                      </a:r>
                    </a:p>
                  </a:txBody>
                  <a:tcPr marL="30480" marR="30480" marT="60960" marB="6096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74579991"/>
                  </a:ext>
                </a:extLst>
              </a:tr>
              <a:tr h="370840">
                <a:tc>
                  <a:txBody>
                    <a:bodyPr/>
                    <a:lstStyle/>
                    <a:p>
                      <a:pPr algn="l" fontAlgn="base"/>
                      <a:r>
                        <a:rPr lang="en-IN">
                          <a:effectLst/>
                        </a:rPr>
                        <a:t>Worker node(s)</a:t>
                      </a:r>
                    </a:p>
                  </a:txBody>
                  <a:tcPr marL="30480" marR="30480" marT="60960" marB="60960" anchor="ctr"/>
                </a:tc>
                <a:tc>
                  <a:txBody>
                    <a:bodyPr/>
                    <a:lstStyle/>
                    <a:p>
                      <a:pPr algn="l" fontAlgn="base"/>
                      <a:r>
                        <a:rPr lang="en-IN" dirty="0">
                          <a:effectLst/>
                        </a:rPr>
                        <a:t>11 seconds per node</a:t>
                      </a:r>
                    </a:p>
                  </a:txBody>
                  <a:tcPr marL="30480" marR="30480" marT="60960" marB="60960" anchor="ctr"/>
                </a:tc>
                <a:extLst>
                  <a:ext uri="{0D108BD9-81ED-4DB2-BD59-A6C34878D82A}">
                    <a16:rowId xmlns:a16="http://schemas.microsoft.com/office/drawing/2014/main" val="4133844563"/>
                  </a:ext>
                </a:extLst>
              </a:tr>
              <a:tr h="370840">
                <a:tc>
                  <a:txBody>
                    <a:bodyPr/>
                    <a:lstStyle/>
                    <a:p>
                      <a:pPr algn="l" fontAlgn="base"/>
                      <a:r>
                        <a:rPr lang="en-IN" sz="1800" b="0" kern="1200" dirty="0">
                          <a:solidFill>
                            <a:schemeClr val="dk1"/>
                          </a:solidFill>
                          <a:effectLst/>
                        </a:rPr>
                        <a:t>Node components </a:t>
                      </a:r>
                      <a:endParaRPr lang="en-IN" dirty="0">
                        <a:effectLst/>
                      </a:endParaRPr>
                    </a:p>
                  </a:txBody>
                  <a:tcPr marL="30480" marR="30480" marT="60960" marB="60960" anchor="ctr"/>
                </a:tc>
                <a:tc>
                  <a:txBody>
                    <a:bodyPr/>
                    <a:lstStyle/>
                    <a:p>
                      <a:pPr algn="l" fontAlgn="base"/>
                      <a:r>
                        <a:rPr lang="en-IN" dirty="0">
                          <a:effectLst/>
                        </a:rPr>
                        <a:t>41 seconds</a:t>
                      </a:r>
                    </a:p>
                  </a:txBody>
                  <a:tcPr marL="30480" marR="30480" marT="60960" marB="60960" anchor="ctr"/>
                </a:tc>
                <a:extLst>
                  <a:ext uri="{0D108BD9-81ED-4DB2-BD59-A6C34878D82A}">
                    <a16:rowId xmlns:a16="http://schemas.microsoft.com/office/drawing/2014/main" val="2344927949"/>
                  </a:ext>
                </a:extLst>
              </a:tr>
              <a:tr h="370840">
                <a:tc>
                  <a:txBody>
                    <a:bodyPr/>
                    <a:lstStyle/>
                    <a:p>
                      <a:pPr algn="l" fontAlgn="base"/>
                      <a:r>
                        <a:rPr lang="en-IN" dirty="0">
                          <a:effectLst/>
                        </a:rPr>
                        <a:t>Service</a:t>
                      </a:r>
                    </a:p>
                  </a:txBody>
                  <a:tcPr marL="30480" marR="30480" marT="60960" marB="60960" anchor="ctr"/>
                </a:tc>
                <a:tc>
                  <a:txBody>
                    <a:bodyPr/>
                    <a:lstStyle/>
                    <a:p>
                      <a:pPr algn="l" fontAlgn="base"/>
                      <a:r>
                        <a:rPr lang="en-IN" dirty="0">
                          <a:effectLst/>
                        </a:rPr>
                        <a:t>46 seconds</a:t>
                      </a:r>
                    </a:p>
                  </a:txBody>
                  <a:tcPr marL="30480" marR="30480" marT="60960" marB="60960" anchor="ctr"/>
                </a:tc>
                <a:extLst>
                  <a:ext uri="{0D108BD9-81ED-4DB2-BD59-A6C34878D82A}">
                    <a16:rowId xmlns:a16="http://schemas.microsoft.com/office/drawing/2014/main" val="2258471766"/>
                  </a:ext>
                </a:extLst>
              </a:tr>
              <a:tr h="441633">
                <a:tc>
                  <a:txBody>
                    <a:bodyPr/>
                    <a:lstStyle/>
                    <a:p>
                      <a:pPr algn="l" fontAlgn="base"/>
                      <a:r>
                        <a:rPr lang="en-IN" dirty="0">
                          <a:effectLst/>
                        </a:rPr>
                        <a:t>Ingress</a:t>
                      </a:r>
                    </a:p>
                  </a:txBody>
                  <a:tcPr marL="30480" marR="30480" marT="60960" marB="60960" anchor="ctr"/>
                </a:tc>
                <a:tc>
                  <a:txBody>
                    <a:bodyPr/>
                    <a:lstStyle/>
                    <a:p>
                      <a:pPr algn="l" fontAlgn="base"/>
                      <a:r>
                        <a:rPr lang="en-IN" dirty="0">
                          <a:effectLst/>
                        </a:rPr>
                        <a:t>11 seconds</a:t>
                      </a:r>
                    </a:p>
                  </a:txBody>
                  <a:tcPr marL="30480" marR="30480" marT="60960" marB="60960" anchor="ctr"/>
                </a:tc>
                <a:extLst>
                  <a:ext uri="{0D108BD9-81ED-4DB2-BD59-A6C34878D82A}">
                    <a16:rowId xmlns:a16="http://schemas.microsoft.com/office/drawing/2014/main" val="3158296228"/>
                  </a:ext>
                </a:extLst>
              </a:tr>
              <a:tr h="251870">
                <a:tc>
                  <a:txBody>
                    <a:bodyPr/>
                    <a:lstStyle/>
                    <a:p>
                      <a:pPr algn="l" fontAlgn="base"/>
                      <a:r>
                        <a:rPr lang="en-IN" b="1">
                          <a:effectLst/>
                        </a:rPr>
                        <a:t>Total</a:t>
                      </a:r>
                      <a:endParaRPr lang="en-IN">
                        <a:effectLst/>
                      </a:endParaRPr>
                    </a:p>
                  </a:txBody>
                  <a:tcPr marL="30480" marR="30480" marT="60960" marB="60960" anchor="ctr">
                    <a:lnB w="12700" cap="flat" cmpd="sng" algn="ctr">
                      <a:solidFill>
                        <a:schemeClr val="tx1"/>
                      </a:solidFill>
                      <a:prstDash val="solid"/>
                      <a:round/>
                      <a:headEnd type="none" w="med" len="med"/>
                      <a:tailEnd type="none" w="med" len="med"/>
                    </a:lnB>
                  </a:tcPr>
                </a:tc>
                <a:tc>
                  <a:txBody>
                    <a:bodyPr/>
                    <a:lstStyle/>
                    <a:p>
                      <a:pPr algn="l" fontAlgn="base"/>
                      <a:r>
                        <a:rPr lang="en-IN" b="1" dirty="0">
                          <a:effectLst/>
                        </a:rPr>
                        <a:t>133 seconds</a:t>
                      </a:r>
                      <a:endParaRPr lang="en-IN" dirty="0">
                        <a:effectLst/>
                      </a:endParaRPr>
                    </a:p>
                  </a:txBody>
                  <a:tcPr marL="30480" marR="30480" marT="60960" marB="6096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3673883"/>
                  </a:ext>
                </a:extLst>
              </a:tr>
            </a:tbl>
          </a:graphicData>
        </a:graphic>
      </p:graphicFrame>
      <p:sp>
        <p:nvSpPr>
          <p:cNvPr id="4" name="Footer Placeholder 3">
            <a:extLst>
              <a:ext uri="{FF2B5EF4-FFF2-40B4-BE49-F238E27FC236}">
                <a16:creationId xmlns:a16="http://schemas.microsoft.com/office/drawing/2014/main" id="{479F4C65-8589-BF06-AE1F-4AEC75A7216E}"/>
              </a:ext>
            </a:extLst>
          </p:cNvPr>
          <p:cNvSpPr>
            <a:spLocks noGrp="1"/>
          </p:cNvSpPr>
          <p:nvPr>
            <p:ph type="ftr" sz="quarter" idx="3"/>
          </p:nvPr>
        </p:nvSpPr>
        <p:spPr>
          <a:xfrm>
            <a:off x="3994355" y="6371099"/>
            <a:ext cx="4114800" cy="365125"/>
          </a:xfrm>
        </p:spPr>
        <p:txBody>
          <a:bodyPr/>
          <a:lstStyle/>
          <a:p>
            <a:r>
              <a:rPr lang="en-US" dirty="0"/>
              <a:t>A Comparative Study on Orchestration tools for DevOps</a:t>
            </a:r>
          </a:p>
        </p:txBody>
      </p:sp>
    </p:spTree>
    <p:extLst>
      <p:ext uri="{BB962C8B-B14F-4D97-AF65-F5344CB8AC3E}">
        <p14:creationId xmlns:p14="http://schemas.microsoft.com/office/powerpoint/2010/main" val="4289495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7E990-360B-01B1-7AE6-F3C239106694}"/>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7C93D48C-4B57-5774-DDEB-5AD855ED0F76}"/>
              </a:ext>
            </a:extLst>
          </p:cNvPr>
          <p:cNvPicPr>
            <a:picLocks noGrp="1" noChangeAspect="1"/>
          </p:cNvPicPr>
          <p:nvPr>
            <p:ph idx="1"/>
          </p:nvPr>
        </p:nvPicPr>
        <p:blipFill>
          <a:blip r:embed="rId2"/>
          <a:stretch>
            <a:fillRect/>
          </a:stretch>
        </p:blipFill>
        <p:spPr>
          <a:xfrm>
            <a:off x="3394458" y="2017713"/>
            <a:ext cx="5325296" cy="3367087"/>
          </a:xfrm>
        </p:spPr>
      </p:pic>
      <p:sp>
        <p:nvSpPr>
          <p:cNvPr id="4" name="Footer Placeholder 3">
            <a:extLst>
              <a:ext uri="{FF2B5EF4-FFF2-40B4-BE49-F238E27FC236}">
                <a16:creationId xmlns:a16="http://schemas.microsoft.com/office/drawing/2014/main" id="{91248FCC-3D36-A6EC-CEF2-178F65A8CA46}"/>
              </a:ext>
            </a:extLst>
          </p:cNvPr>
          <p:cNvSpPr>
            <a:spLocks noGrp="1"/>
          </p:cNvSpPr>
          <p:nvPr>
            <p:ph type="ftr" sz="quarter" idx="3"/>
          </p:nvPr>
        </p:nvSpPr>
        <p:spPr/>
        <p:txBody>
          <a:bodyPr/>
          <a:lstStyle/>
          <a:p>
            <a:r>
              <a:rPr lang="en-US"/>
              <a:t>A Comparative Study on Orchestration tools for DevOps</a:t>
            </a:r>
            <a:endParaRPr lang="en-US" dirty="0"/>
          </a:p>
        </p:txBody>
      </p:sp>
    </p:spTree>
    <p:extLst>
      <p:ext uri="{BB962C8B-B14F-4D97-AF65-F5344CB8AC3E}">
        <p14:creationId xmlns:p14="http://schemas.microsoft.com/office/powerpoint/2010/main" val="3826049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algn="l"/>
            <a:r>
              <a:rPr lang="en-US" sz="1800" b="0" i="0" u="none" strike="noStrike" baseline="0" dirty="0">
                <a:latin typeface="CIDFont+F2"/>
              </a:rPr>
              <a:t>Over the previous 5-10 years, the Agile technique and culture have grown at a faster pace, exposing the need for a more robust approach to the current software development life cycle. </a:t>
            </a:r>
          </a:p>
          <a:p>
            <a:pPr algn="l"/>
            <a:r>
              <a:rPr lang="en-US" sz="1800" b="0" i="0" u="none" strike="noStrike" baseline="0" dirty="0">
                <a:latin typeface="CIDFont+F2"/>
              </a:rPr>
              <a:t>Many say, DevOps is an offspring of agile methodology which was born to keep up with the</a:t>
            </a:r>
          </a:p>
          <a:p>
            <a:pPr algn="l"/>
            <a:r>
              <a:rPr lang="en-IN" sz="1800" b="0" i="0" u="none" strike="noStrike" baseline="0" dirty="0">
                <a:latin typeface="CIDFont+F2"/>
              </a:rPr>
              <a:t>needs and demands.</a:t>
            </a:r>
            <a:r>
              <a:rPr lang="en-US" sz="1800" b="0" i="0" u="none" strike="noStrike" baseline="0" dirty="0">
                <a:latin typeface="CIDFont+F2"/>
              </a:rPr>
              <a:t> </a:t>
            </a:r>
          </a:p>
          <a:p>
            <a:pPr algn="l"/>
            <a:r>
              <a:rPr lang="en-US" sz="1800" b="0" i="0" u="none" strike="noStrike" baseline="0" dirty="0">
                <a:latin typeface="CIDFont+F2"/>
              </a:rPr>
              <a:t>DevOps is a set of practices that combines software development (Dev) and IT operations (Ops). It aims to shorten the systems development life cycle and provide continuous delivery </a:t>
            </a:r>
            <a:r>
              <a:rPr lang="en-IN" sz="1800" b="0" i="0" u="none" strike="noStrike" baseline="0" dirty="0">
                <a:latin typeface="CIDFont+F2"/>
              </a:rPr>
              <a:t>with high quality</a:t>
            </a:r>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sz="1200" dirty="0"/>
              <a:t>A Comparative Study on Orchestration tools for DevOps</a:t>
            </a:r>
            <a:endParaRPr lang="en-US" dirty="0"/>
          </a:p>
        </p:txBody>
      </p:sp>
    </p:spTree>
    <p:extLst>
      <p:ext uri="{BB962C8B-B14F-4D97-AF65-F5344CB8AC3E}">
        <p14:creationId xmlns:p14="http://schemas.microsoft.com/office/powerpoint/2010/main" val="1639799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367419"/>
            <a:ext cx="9930568" cy="3988931"/>
          </a:xfrm>
        </p:spPr>
        <p:txBody>
          <a:bodyPr vert="horz" lIns="91440" tIns="45720" rIns="91440" bIns="45720" rtlCol="0" anchor="t">
            <a:normAutofit fontScale="77500" lnSpcReduction="20000"/>
          </a:bodyPr>
          <a:lstStyle/>
          <a:p>
            <a:pPr marL="342900" indent="-342900" algn="just">
              <a:buFont typeface="Arial" panose="020B0604020202020204" pitchFamily="34" charset="0"/>
              <a:buChar char="•"/>
            </a:pPr>
            <a:r>
              <a:rPr lang="en-US" dirty="0"/>
              <a:t>This study compares container orchestrators' capabilities, as well as the container orchestration structure. </a:t>
            </a:r>
          </a:p>
          <a:p>
            <a:pPr marL="342900" indent="-342900" algn="just">
              <a:buFont typeface="Arial" panose="020B0604020202020204" pitchFamily="34" charset="0"/>
              <a:buChar char="•"/>
            </a:pPr>
            <a:r>
              <a:rPr lang="en-US" dirty="0"/>
              <a:t>A thorough set of metrics has also been developed in order to compare their outcomes. </a:t>
            </a:r>
          </a:p>
          <a:p>
            <a:pPr marL="342900" indent="-342900" algn="just">
              <a:buFont typeface="Arial" panose="020B0604020202020204" pitchFamily="34" charset="0"/>
              <a:buChar char="•"/>
            </a:pPr>
            <a:r>
              <a:rPr lang="en-US" dirty="0"/>
              <a:t>Both Kubernetes and Mesos aim to simplify application deployment and management in data centers or cloud containers. </a:t>
            </a:r>
          </a:p>
          <a:p>
            <a:pPr marL="342900" indent="-342900" algn="just">
              <a:buFont typeface="Arial" panose="020B0604020202020204" pitchFamily="34" charset="0"/>
              <a:buChar char="•"/>
            </a:pPr>
            <a:r>
              <a:rPr lang="en-US" dirty="0"/>
              <a:t>They both offer great support to businesses of various sizes. </a:t>
            </a:r>
          </a:p>
          <a:p>
            <a:pPr marL="342900" indent="-342900" algn="just">
              <a:buFont typeface="Arial" panose="020B0604020202020204" pitchFamily="34" charset="0"/>
              <a:buChar char="•"/>
            </a:pPr>
            <a:r>
              <a:rPr lang="en-US" dirty="0"/>
              <a:t>Kubernetes is an excellent option if you are starting from scratch. If you have legacy applications, Mesos is the superior choice.</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a:t>A Comparative Study on Orchestration tools for DevOps</a:t>
            </a:r>
            <a:endParaRPr lang="en-US" dirty="0"/>
          </a:p>
        </p:txBody>
      </p:sp>
    </p:spTree>
    <p:extLst>
      <p:ext uri="{BB962C8B-B14F-4D97-AF65-F5344CB8AC3E}">
        <p14:creationId xmlns:p14="http://schemas.microsoft.com/office/powerpoint/2010/main" val="445070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826718"/>
            <a:ext cx="6220278" cy="2683245"/>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4" y="4140657"/>
            <a:ext cx="6220277" cy="2247219"/>
          </a:xfrm>
        </p:spPr>
        <p:txBody>
          <a:bodyPr>
            <a:normAutofit/>
          </a:bodyPr>
          <a:lstStyle/>
          <a:p>
            <a:r>
              <a:rPr lang="en-US" dirty="0"/>
              <a:t>Somesh Rao Coka</a:t>
            </a:r>
          </a:p>
          <a:p>
            <a:r>
              <a:rPr lang="en-US" dirty="0"/>
              <a:t>ST122892</a:t>
            </a:r>
          </a:p>
          <a:p>
            <a:r>
              <a:rPr lang="en-US" dirty="0"/>
              <a:t>cokasomeshrao@outlook.com</a:t>
            </a:r>
          </a:p>
        </p:txBody>
      </p:sp>
    </p:spTree>
    <p:extLst>
      <p:ext uri="{BB962C8B-B14F-4D97-AF65-F5344CB8AC3E}">
        <p14:creationId xmlns:p14="http://schemas.microsoft.com/office/powerpoint/2010/main" val="92618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Problem Statement</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sz="1800" dirty="0"/>
              <a:t>Choose a cloud container-based orchestration framework</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B049D6-FF35-0ED8-5AC2-8E95A362D108}"/>
              </a:ext>
            </a:extLst>
          </p:cNvPr>
          <p:cNvSpPr>
            <a:spLocks noGrp="1"/>
          </p:cNvSpPr>
          <p:nvPr>
            <p:ph idx="1"/>
          </p:nvPr>
        </p:nvSpPr>
        <p:spPr>
          <a:xfrm>
            <a:off x="849441" y="695562"/>
            <a:ext cx="9779182" cy="5351277"/>
          </a:xfrm>
        </p:spPr>
        <p:txBody>
          <a:bodyPr/>
          <a:lstStyle/>
          <a:p>
            <a:pPr marL="457200" indent="-457200" algn="just">
              <a:buFont typeface="Arial" panose="020B0604020202020204" pitchFamily="34" charset="0"/>
              <a:buChar char="•"/>
            </a:pPr>
            <a:r>
              <a:rPr lang="en-US" dirty="0"/>
              <a:t>A DevOps engineer working for a Medium-scale company migrating its applications to the cloud, is responsible for deploying and managing a new containerized application. </a:t>
            </a:r>
          </a:p>
          <a:p>
            <a:pPr marL="457200" indent="-457200" algn="just">
              <a:buFont typeface="Arial" panose="020B0604020202020204" pitchFamily="34" charset="0"/>
              <a:buChar char="•"/>
            </a:pPr>
            <a:r>
              <a:rPr lang="en-US" dirty="0"/>
              <a:t>These containers perform Mission critical tasks for the company’s business. The application is composed of hundreds of containers.</a:t>
            </a:r>
          </a:p>
          <a:p>
            <a:pPr algn="just"/>
            <a:endParaRPr lang="en-US" dirty="0"/>
          </a:p>
          <a:p>
            <a:pPr marL="457200" indent="-457200" algn="just">
              <a:buFont typeface="Arial" panose="020B0604020202020204" pitchFamily="34" charset="0"/>
              <a:buChar char="•"/>
            </a:pPr>
            <a:r>
              <a:rPr lang="en-US" dirty="0"/>
              <a:t>The engineer must choose a cloud container-based orchestration framework to deploy and manage the application. </a:t>
            </a:r>
          </a:p>
          <a:p>
            <a:pPr algn="just"/>
            <a:r>
              <a:rPr lang="en-US" dirty="0"/>
              <a:t>They are considering Kubernetes, Docker Swarm, and Apache Mesos.</a:t>
            </a:r>
            <a:endParaRPr lang="en-IN" dirty="0"/>
          </a:p>
        </p:txBody>
      </p:sp>
      <p:sp>
        <p:nvSpPr>
          <p:cNvPr id="4" name="Footer Placeholder 3">
            <a:extLst>
              <a:ext uri="{FF2B5EF4-FFF2-40B4-BE49-F238E27FC236}">
                <a16:creationId xmlns:a16="http://schemas.microsoft.com/office/drawing/2014/main" id="{A13B7554-E787-841B-8A69-C6287B470339}"/>
              </a:ext>
            </a:extLst>
          </p:cNvPr>
          <p:cNvSpPr>
            <a:spLocks noGrp="1"/>
          </p:cNvSpPr>
          <p:nvPr>
            <p:ph type="ftr" sz="quarter" idx="3"/>
          </p:nvPr>
        </p:nvSpPr>
        <p:spPr/>
        <p:txBody>
          <a:bodyPr/>
          <a:lstStyle/>
          <a:p>
            <a:r>
              <a:rPr lang="en-US"/>
              <a:t>A Comparative Study on Orchestration tools for DevOps</a:t>
            </a:r>
            <a:endParaRPr lang="en-US" dirty="0"/>
          </a:p>
        </p:txBody>
      </p:sp>
    </p:spTree>
    <p:extLst>
      <p:ext uri="{BB962C8B-B14F-4D97-AF65-F5344CB8AC3E}">
        <p14:creationId xmlns:p14="http://schemas.microsoft.com/office/powerpoint/2010/main" val="2325042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4415D-8001-6172-29BB-B2AB695F8155}"/>
              </a:ext>
            </a:extLst>
          </p:cNvPr>
          <p:cNvSpPr>
            <a:spLocks noGrp="1"/>
          </p:cNvSpPr>
          <p:nvPr>
            <p:ph type="ctrTitle"/>
          </p:nvPr>
        </p:nvSpPr>
        <p:spPr/>
        <p:txBody>
          <a:bodyPr/>
          <a:lstStyle/>
          <a:p>
            <a:r>
              <a:rPr lang="en-IN" dirty="0"/>
              <a:t>Objectives</a:t>
            </a:r>
          </a:p>
        </p:txBody>
      </p:sp>
      <p:sp>
        <p:nvSpPr>
          <p:cNvPr id="3" name="Subtitle 2">
            <a:extLst>
              <a:ext uri="{FF2B5EF4-FFF2-40B4-BE49-F238E27FC236}">
                <a16:creationId xmlns:a16="http://schemas.microsoft.com/office/drawing/2014/main" id="{204B4423-8477-EB3E-52B8-947144D5F234}"/>
              </a:ext>
            </a:extLst>
          </p:cNvPr>
          <p:cNvSpPr>
            <a:spLocks noGrp="1"/>
          </p:cNvSpPr>
          <p:nvPr>
            <p:ph type="subTitle" idx="1"/>
          </p:nvPr>
        </p:nvSpPr>
        <p:spPr/>
        <p:txBody>
          <a:bodyPr/>
          <a:lstStyle/>
          <a:p>
            <a:r>
              <a:rPr lang="en-IN" sz="2000" dirty="0"/>
              <a:t>Make it </a:t>
            </a:r>
            <a:r>
              <a:rPr lang="en-US" sz="2000" dirty="0"/>
              <a:t>clear how to use them effectively</a:t>
            </a:r>
            <a:endParaRPr lang="en-IN" sz="2000" dirty="0"/>
          </a:p>
        </p:txBody>
      </p:sp>
    </p:spTree>
    <p:extLst>
      <p:ext uri="{BB962C8B-B14F-4D97-AF65-F5344CB8AC3E}">
        <p14:creationId xmlns:p14="http://schemas.microsoft.com/office/powerpoint/2010/main" val="2029572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7A6AD57-2365-1280-04C7-26DA6F8F1B0C}"/>
              </a:ext>
            </a:extLst>
          </p:cNvPr>
          <p:cNvSpPr>
            <a:spLocks noGrp="1"/>
          </p:cNvSpPr>
          <p:nvPr>
            <p:ph type="ftr" sz="quarter" idx="3"/>
          </p:nvPr>
        </p:nvSpPr>
        <p:spPr/>
        <p:txBody>
          <a:bodyPr/>
          <a:lstStyle/>
          <a:p>
            <a:r>
              <a:rPr lang="en-US"/>
              <a:t>A Comparative Study on Orchestration tools for DevOps</a:t>
            </a:r>
            <a:endParaRPr lang="en-US" dirty="0"/>
          </a:p>
        </p:txBody>
      </p:sp>
      <p:graphicFrame>
        <p:nvGraphicFramePr>
          <p:cNvPr id="12" name="Content Placeholder 11">
            <a:extLst>
              <a:ext uri="{FF2B5EF4-FFF2-40B4-BE49-F238E27FC236}">
                <a16:creationId xmlns:a16="http://schemas.microsoft.com/office/drawing/2014/main" id="{A656C94F-D726-9369-F9C8-A14F5F5564D0}"/>
              </a:ext>
            </a:extLst>
          </p:cNvPr>
          <p:cNvGraphicFramePr>
            <a:graphicFrameLocks noGrp="1"/>
          </p:cNvGraphicFramePr>
          <p:nvPr>
            <p:ph idx="13"/>
            <p:extLst>
              <p:ext uri="{D42A27DB-BD31-4B8C-83A1-F6EECF244321}">
                <p14:modId xmlns:p14="http://schemas.microsoft.com/office/powerpoint/2010/main" val="244835960"/>
              </p:ext>
            </p:extLst>
          </p:nvPr>
        </p:nvGraphicFramePr>
        <p:xfrm>
          <a:off x="1167491" y="2653748"/>
          <a:ext cx="9566770" cy="2581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A70B19E4-5661-BF41-A49A-332862ADBE26}"/>
              </a:ext>
            </a:extLst>
          </p:cNvPr>
          <p:cNvSpPr txBox="1"/>
          <p:nvPr/>
        </p:nvSpPr>
        <p:spPr>
          <a:xfrm>
            <a:off x="1167491" y="837802"/>
            <a:ext cx="9417683" cy="1569660"/>
          </a:xfrm>
          <a:prstGeom prst="rect">
            <a:avLst/>
          </a:prstGeom>
          <a:noFill/>
        </p:spPr>
        <p:txBody>
          <a:bodyPr wrap="square" rtlCol="0">
            <a:spAutoFit/>
          </a:bodyPr>
          <a:lstStyle/>
          <a:p>
            <a:r>
              <a:rPr lang="en-US" sz="2400" dirty="0"/>
              <a:t>Cloud container-based orchestration frameworks are becoming increasingly popular for deploying and managing containerized applications. However, it is not always clear how to use them effectively.</a:t>
            </a:r>
          </a:p>
        </p:txBody>
      </p:sp>
    </p:spTree>
    <p:extLst>
      <p:ext uri="{BB962C8B-B14F-4D97-AF65-F5344CB8AC3E}">
        <p14:creationId xmlns:p14="http://schemas.microsoft.com/office/powerpoint/2010/main" val="279109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A923B-F253-F945-9F8A-CECB868033E8}"/>
              </a:ext>
            </a:extLst>
          </p:cNvPr>
          <p:cNvSpPr>
            <a:spLocks noGrp="1"/>
          </p:cNvSpPr>
          <p:nvPr>
            <p:ph type="ctrTitle"/>
          </p:nvPr>
        </p:nvSpPr>
        <p:spPr/>
        <p:txBody>
          <a:bodyPr/>
          <a:lstStyle/>
          <a:p>
            <a:r>
              <a:rPr lang="en-IN" dirty="0"/>
              <a:t>Scope</a:t>
            </a:r>
          </a:p>
        </p:txBody>
      </p:sp>
      <p:sp>
        <p:nvSpPr>
          <p:cNvPr id="3" name="Subtitle 2">
            <a:extLst>
              <a:ext uri="{FF2B5EF4-FFF2-40B4-BE49-F238E27FC236}">
                <a16:creationId xmlns:a16="http://schemas.microsoft.com/office/drawing/2014/main" id="{36CA7CBF-1789-3F9C-7BD3-F6D017563C14}"/>
              </a:ext>
            </a:extLst>
          </p:cNvPr>
          <p:cNvSpPr>
            <a:spLocks noGrp="1"/>
          </p:cNvSpPr>
          <p:nvPr>
            <p:ph type="subTitle" idx="1"/>
          </p:nvPr>
        </p:nvSpPr>
        <p:spPr/>
        <p:txBody>
          <a:bodyPr/>
          <a:lstStyle/>
          <a:p>
            <a:r>
              <a:rPr lang="en-US" sz="1800" dirty="0"/>
              <a:t>This study focuses specifically on three container orchestration tools</a:t>
            </a:r>
            <a:endParaRPr lang="en-IN" sz="1800" dirty="0"/>
          </a:p>
        </p:txBody>
      </p:sp>
    </p:spTree>
    <p:extLst>
      <p:ext uri="{BB962C8B-B14F-4D97-AF65-F5344CB8AC3E}">
        <p14:creationId xmlns:p14="http://schemas.microsoft.com/office/powerpoint/2010/main" val="3914034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D389B1-C4D9-016D-B2E9-3FA953D63FC8}"/>
              </a:ext>
            </a:extLst>
          </p:cNvPr>
          <p:cNvSpPr>
            <a:spLocks noGrp="1"/>
          </p:cNvSpPr>
          <p:nvPr>
            <p:ph idx="1"/>
          </p:nvPr>
        </p:nvSpPr>
        <p:spPr>
          <a:xfrm>
            <a:off x="632971" y="599187"/>
            <a:ext cx="10129646" cy="5290268"/>
          </a:xfrm>
        </p:spPr>
        <p:txBody>
          <a:bodyPr/>
          <a:lstStyle/>
          <a:p>
            <a:pPr marL="457200" indent="-457200" algn="just">
              <a:buFont typeface="Wingdings" panose="05000000000000000000" pitchFamily="2" charset="2"/>
              <a:buChar char="q"/>
            </a:pPr>
            <a:r>
              <a:rPr lang="en-US" dirty="0"/>
              <a:t>This study focuses specifically on three container orchestration tools: Docker Swarm, Kubernetes, and Apache Mesos. </a:t>
            </a:r>
          </a:p>
          <a:p>
            <a:pPr marL="457200" indent="-457200" algn="just">
              <a:buFont typeface="Wingdings" panose="05000000000000000000" pitchFamily="2" charset="2"/>
              <a:buChar char="q"/>
            </a:pPr>
            <a:r>
              <a:rPr lang="en-US" dirty="0"/>
              <a:t>The study aims to provide an in-depth analysis of each tool's capabilities to recommend a specific tool for a particular use case. </a:t>
            </a:r>
          </a:p>
          <a:p>
            <a:pPr marL="457200" indent="-457200" algn="just">
              <a:buFont typeface="Wingdings" panose="05000000000000000000" pitchFamily="2" charset="2"/>
              <a:buChar char="q"/>
            </a:pPr>
            <a:r>
              <a:rPr lang="en-US" dirty="0"/>
              <a:t>This study is intended for readers who are interested in learning about container orchestration tools and their use in DevOps processes. software developers, system administrators, and IT professionals might find it useful as well.</a:t>
            </a:r>
            <a:endParaRPr lang="en-IN" dirty="0"/>
          </a:p>
        </p:txBody>
      </p:sp>
      <p:sp>
        <p:nvSpPr>
          <p:cNvPr id="4" name="Footer Placeholder 3">
            <a:extLst>
              <a:ext uri="{FF2B5EF4-FFF2-40B4-BE49-F238E27FC236}">
                <a16:creationId xmlns:a16="http://schemas.microsoft.com/office/drawing/2014/main" id="{C7A6AD57-2365-1280-04C7-26DA6F8F1B0C}"/>
              </a:ext>
            </a:extLst>
          </p:cNvPr>
          <p:cNvSpPr>
            <a:spLocks noGrp="1"/>
          </p:cNvSpPr>
          <p:nvPr>
            <p:ph type="ftr" sz="quarter" idx="3"/>
          </p:nvPr>
        </p:nvSpPr>
        <p:spPr/>
        <p:txBody>
          <a:bodyPr/>
          <a:lstStyle/>
          <a:p>
            <a:r>
              <a:rPr lang="en-US"/>
              <a:t>A Comparative Study on Orchestration tools for DevOps</a:t>
            </a:r>
            <a:endParaRPr lang="en-US" dirty="0"/>
          </a:p>
        </p:txBody>
      </p:sp>
    </p:spTree>
    <p:extLst>
      <p:ext uri="{BB962C8B-B14F-4D97-AF65-F5344CB8AC3E}">
        <p14:creationId xmlns:p14="http://schemas.microsoft.com/office/powerpoint/2010/main" val="2624966340"/>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42FAFE-88B4-49B4-9588-86CB0E564E50}">
  <ds:schemaRefs>
    <ds:schemaRef ds:uri="http://purl.org/dc/terms/"/>
    <ds:schemaRef ds:uri="http://schemas.microsoft.com/office/2006/documentManagement/types"/>
    <ds:schemaRef ds:uri="http://schemas.microsoft.com/office/2006/metadata/properties"/>
    <ds:schemaRef ds:uri="http://purl.org/dc/dcmitype/"/>
    <ds:schemaRef ds:uri="http://schemas.openxmlformats.org/package/2006/metadata/core-properties"/>
    <ds:schemaRef ds:uri="230e9df3-be65-4c73-a93b-d1236ebd677e"/>
    <ds:schemaRef ds:uri="http://schemas.microsoft.com/office/infopath/2007/PartnerControls"/>
    <ds:schemaRef ds:uri="http://www.w3.org/XML/1998/namespace"/>
    <ds:schemaRef ds:uri="71af3243-3dd4-4a8d-8c0d-dd76da1f02a5"/>
    <ds:schemaRef ds:uri="16c05727-aa75-4e4a-9b5f-8a80a1165891"/>
    <ds:schemaRef ds:uri="http://schemas.microsoft.com/sharepoint/v3"/>
    <ds:schemaRef ds:uri="http://purl.org/dc/elements/1.1/"/>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2739</Words>
  <Application>Microsoft Office PowerPoint</Application>
  <PresentationFormat>Widescreen</PresentationFormat>
  <Paragraphs>256</Paragraphs>
  <Slides>31</Slides>
  <Notes>12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-apple-system</vt:lpstr>
      <vt:lpstr>Arial</vt:lpstr>
      <vt:lpstr>Calibri</vt:lpstr>
      <vt:lpstr>CIDFont+F1</vt:lpstr>
      <vt:lpstr>CIDFont+F2</vt:lpstr>
      <vt:lpstr>Georgia</vt:lpstr>
      <vt:lpstr>Nunito</vt:lpstr>
      <vt:lpstr>Tenorite</vt:lpstr>
      <vt:lpstr>Wingdings</vt:lpstr>
      <vt:lpstr>Office Theme</vt:lpstr>
      <vt:lpstr>A Comparative Study on Orchestration tools for DevOps</vt:lpstr>
      <vt:lpstr>Agenda</vt:lpstr>
      <vt:lpstr>Introduction</vt:lpstr>
      <vt:lpstr>Problem Statement</vt:lpstr>
      <vt:lpstr>PowerPoint Presentation</vt:lpstr>
      <vt:lpstr>Objectives</vt:lpstr>
      <vt:lpstr>PowerPoint Presentation</vt:lpstr>
      <vt:lpstr>Scope</vt:lpstr>
      <vt:lpstr>PowerPoint Presentation</vt:lpstr>
      <vt:lpstr>Orchestration Tools</vt:lpstr>
      <vt:lpstr>Orchestration Tools</vt:lpstr>
      <vt:lpstr>Docker Swarm</vt:lpstr>
      <vt:lpstr>Working Architecture</vt:lpstr>
      <vt:lpstr>PowerPoint Presentation</vt:lpstr>
      <vt:lpstr>Kubernetes </vt:lpstr>
      <vt:lpstr>PowerPoint Presentation</vt:lpstr>
      <vt:lpstr>Working Architecture </vt:lpstr>
      <vt:lpstr>PowerPoint Presentation</vt:lpstr>
      <vt:lpstr>Apache Mesos</vt:lpstr>
      <vt:lpstr>Working Architecture</vt:lpstr>
      <vt:lpstr>PowerPoint Presentation</vt:lpstr>
      <vt:lpstr>Experiment Results</vt:lpstr>
      <vt:lpstr>Provisioning time of the cluster</vt:lpstr>
      <vt:lpstr>Test Environment </vt:lpstr>
      <vt:lpstr>Results</vt:lpstr>
      <vt:lpstr>Why Kubernetes Took more time?</vt:lpstr>
      <vt:lpstr>Time taken for each component in K8s</vt:lpstr>
      <vt:lpstr>Time taken for each component in Mesos</vt:lpstr>
      <vt:lpstr>PowerPoint Presentation</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2021-09-06T16:30:14Z</dcterms:created>
  <dcterms:modified xsi:type="dcterms:W3CDTF">2023-10-25T05:21:44Z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