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05" r:id="rId5"/>
    <p:sldId id="319" r:id="rId6"/>
    <p:sldId id="321" r:id="rId7"/>
    <p:sldId id="322" r:id="rId8"/>
    <p:sldId id="296" r:id="rId9"/>
    <p:sldId id="306" r:id="rId10"/>
    <p:sldId id="259" r:id="rId11"/>
    <p:sldId id="337" r:id="rId12"/>
    <p:sldId id="331" r:id="rId13"/>
    <p:sldId id="31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2" r:id="rId22"/>
    <p:sldId id="338" r:id="rId23"/>
    <p:sldId id="341" r:id="rId24"/>
    <p:sldId id="333" r:id="rId25"/>
    <p:sldId id="334" r:id="rId26"/>
    <p:sldId id="335" r:id="rId27"/>
    <p:sldId id="339" r:id="rId28"/>
    <p:sldId id="340" r:id="rId29"/>
    <p:sldId id="342" r:id="rId30"/>
    <p:sldId id="344" r:id="rId31"/>
    <p:sldId id="346" r:id="rId32"/>
    <p:sldId id="347" r:id="rId33"/>
    <p:sldId id="348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SomeshRao007/DSA_Assingment-/blob/main/ADA%20PROJECT%202048%20gam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s-the-algorithm-behind-the-2048-puzzle" TargetMode="External"/><Relationship Id="rId2" Type="http://schemas.openxmlformats.org/officeDocument/2006/relationships/hyperlink" Target="https://www.quora.com/Is-it-possible-to-design-an-algorithm-that-can-play-the-puzzle-game-2048-forev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rojectgurukul.org/python-2048-game/" TargetMode="External"/><Relationship Id="rId5" Type="http://schemas.openxmlformats.org/officeDocument/2006/relationships/hyperlink" Target="https://stackoverflow.com/questions/22342854/what-is-the-optimal-algorithm-for-the-game-2048" TargetMode="External"/><Relationship Id="rId4" Type="http://schemas.openxmlformats.org/officeDocument/2006/relationships/hyperlink" Target="https://towardsdatascience.com/playing-2048-with-minimax-algorithm-1-d214b136bff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cokasomeshrao@outlook.com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7769" y="1587137"/>
            <a:ext cx="3476462" cy="771579"/>
          </a:xfrm>
        </p:spPr>
        <p:txBody>
          <a:bodyPr>
            <a:normAutofit/>
          </a:bodyPr>
          <a:lstStyle/>
          <a:p>
            <a:r>
              <a:rPr lang="en-US" dirty="0"/>
              <a:t>Somesh Rao Coka ST122892​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880"/>
          </a:xfrm>
        </p:spPr>
        <p:txBody>
          <a:bodyPr/>
          <a:lstStyle/>
          <a:p>
            <a:r>
              <a:rPr lang="en-US" dirty="0"/>
              <a:t>Code snippets (</a:t>
            </a:r>
            <a:r>
              <a:rPr lang="en-US" dirty="0">
                <a:hlinkClick r:id="rId2"/>
              </a:rPr>
              <a:t>view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6EE8AC-36C8-B3F3-EA98-C5F81C9E3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0836" y="1198273"/>
            <a:ext cx="10143932" cy="5158077"/>
          </a:xfrm>
        </p:spPr>
      </p:pic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67A0-E92E-E311-7878-BF2AC1FF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9DAE4-47DE-0D04-537B-A578F6BD52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12A58-AB23-A8D7-09A6-AFCC8BC7D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2C1881-90EC-3492-9A8B-BAB8FE28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E0E7F-746D-8043-FC36-DD52182B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532"/>
            <a:ext cx="9434804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D3FB-8AC3-A4F6-FF00-62D81F81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66F1-3754-2D05-6DAF-9164BE91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74C21-F3FB-3B74-2F70-138B8A374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CF7F7-A8BB-4C75-E905-CC570FDCF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E75612-3FFA-29DF-4F7E-5FD35519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27"/>
          <a:stretch/>
        </p:blipFill>
        <p:spPr>
          <a:xfrm>
            <a:off x="838200" y="685800"/>
            <a:ext cx="9784703" cy="54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4EBC-F264-238D-E71F-9B9A34E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B723DD-35FE-8F4F-5D36-28B29FA9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1191"/>
            <a:ext cx="9022367" cy="561561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4F063-2115-62B5-0263-8AF6972D7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63F32-5C56-DEB6-9877-87FD55FC5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264F-50C4-A417-CEFC-43EAF96F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63A7-1524-8532-D80B-B4A549E0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ABEB7-7070-9172-54BE-472E6AB5DB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9BBB7-4C15-120A-C45E-B156F0108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7FDEB-691A-1C95-BB60-92AF3E88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1" y="457426"/>
            <a:ext cx="9588914" cy="55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3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6309-ACA8-3C6B-90C1-4133DEC3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CE5-E922-24EE-3C9B-4408551C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675D-5881-A581-F7E7-1C2B8DBBE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A93A-D8C9-541A-7795-D3EC286E2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286C0-ECD3-B184-90A3-6E8CD2E6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8665029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FBE7-4105-003C-FE79-4B61F49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7881-0700-25DF-B3B3-3B80C273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6DE6F-8526-4058-A2D7-F0FEE0D2D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AB593-E748-DC51-5835-AA023FAE3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1CD64-BBBE-37BA-54F4-216533F2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53910"/>
            <a:ext cx="9289585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1EA-63F3-6467-2690-EFE9502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297B-48ED-D3DE-5D52-C88F3776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35D5D-23EC-C86D-77CE-A90E6DEF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5D98D-75C4-352A-842C-F8B4FEBA0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C0892-F4B8-D10C-7BF2-CB3E323E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8153"/>
            <a:ext cx="9196873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A60C-5048-0363-11AE-EB117E85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Data-Structure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D194-E3E2-1F85-099B-A199CE3C4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1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F90F-A312-EF40-6EBF-6D04358B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5F6368"/>
                </a:solidFill>
                <a:effectLst/>
                <a:latin typeface="Baskerville" panose="02020502070401020303"/>
              </a:rPr>
              <a:t>Depth-First Search (DFS</a:t>
            </a:r>
            <a:r>
              <a:rPr lang="en-IN" b="0" i="0" dirty="0">
                <a:solidFill>
                  <a:srgbClr val="4D5156"/>
                </a:solidFill>
                <a:effectLst/>
                <a:latin typeface="Baskerville" panose="02020502070401020303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D0D9-6062-413D-3CCF-97E5EA9C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Search, is an edge-based technique. </a:t>
            </a:r>
          </a:p>
          <a:p>
            <a:r>
              <a:rPr lang="en-US" dirty="0"/>
              <a:t>DFS uses Stack to find the shortest path. </a:t>
            </a:r>
          </a:p>
          <a:p>
            <a:r>
              <a:rPr lang="en-US" dirty="0"/>
              <a:t>DFS is better when target is far from source. </a:t>
            </a:r>
          </a:p>
          <a:p>
            <a:r>
              <a:rPr lang="en-US" dirty="0"/>
              <a:t>The DFS needs less memory as it only has to keep track of the nodes in a chain from the top to the bottom.</a:t>
            </a:r>
          </a:p>
          <a:p>
            <a:r>
              <a:rPr lang="en-US" dirty="0"/>
              <a:t>The time complexity of DFS is O(V + E) where V is the number of vertices and E is the number of edges.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1745-275A-9B74-122A-B40203E144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B1E68-E870-362D-A17A-2B554A3BD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6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B644-0F01-C1AC-2143-BB767194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9"/>
            <a:ext cx="10787743" cy="2995127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“Make it look as dirty as possible, use your skills to code”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 Professor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227CF-4DFD-70C7-8B55-F1534639AA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3083B-435C-9993-7F61-83344125A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07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ECA3-1F3C-7498-1724-EC11F848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4A9B87-B51D-F721-F4E4-2B08DBF1A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67528"/>
            <a:ext cx="10515599" cy="44165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42057-E031-6830-EF97-81F287080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E0473-653D-73E8-4383-82B2F0F09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2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0F7F-4C9F-F8CF-BF05-8D59B575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717"/>
            <a:ext cx="10515600" cy="1325880"/>
          </a:xfrm>
        </p:spPr>
        <p:txBody>
          <a:bodyPr/>
          <a:lstStyle/>
          <a:p>
            <a:r>
              <a:rPr lang="en-IN" b="0" i="0" dirty="0">
                <a:solidFill>
                  <a:srgbClr val="4D5156"/>
                </a:solidFill>
                <a:effectLst/>
                <a:latin typeface="Baskerville" panose="02020502070401020303"/>
              </a:rPr>
              <a:t>  </a:t>
            </a:r>
            <a:r>
              <a:rPr lang="en-IN" dirty="0">
                <a:solidFill>
                  <a:srgbClr val="4D5156"/>
                </a:solidFill>
                <a:latin typeface="Baskerville" panose="02020502070401020303"/>
              </a:rPr>
              <a:t>In our case</a:t>
            </a:r>
            <a:endParaRPr lang="en-IN" dirty="0">
              <a:latin typeface="Baskerville" panose="02020502070401020303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882460-97E1-E37F-C7F5-7DDB73BCD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52412"/>
            <a:ext cx="6327710" cy="44137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9ABCA-1701-D059-28DF-8DD950D01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FAB3-498E-1BEC-0482-6BBC0BFB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E89DF-67E1-4BAC-3D14-D86818DC3FC8}"/>
              </a:ext>
            </a:extLst>
          </p:cNvPr>
          <p:cNvSpPr txBox="1"/>
          <p:nvPr/>
        </p:nvSpPr>
        <p:spPr>
          <a:xfrm>
            <a:off x="8192278" y="1670180"/>
            <a:ext cx="31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Root node default case</a:t>
            </a:r>
          </a:p>
        </p:txBody>
      </p:sp>
    </p:spTree>
    <p:extLst>
      <p:ext uri="{BB962C8B-B14F-4D97-AF65-F5344CB8AC3E}">
        <p14:creationId xmlns:p14="http://schemas.microsoft.com/office/powerpoint/2010/main" val="2678232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6109-1D8F-E337-BBF8-931C1B87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C372C3-8411-7265-8BC2-57DBA6FD2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6478"/>
            <a:ext cx="6924870" cy="47636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7EE42-4782-A710-ED12-2312DF9B9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EEFAF-502F-5797-F50E-60306520D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1B301-7372-0B96-DCB4-7F368690A267}"/>
              </a:ext>
            </a:extLst>
          </p:cNvPr>
          <p:cNvSpPr txBox="1"/>
          <p:nvPr/>
        </p:nvSpPr>
        <p:spPr>
          <a:xfrm>
            <a:off x="8117633" y="1996751"/>
            <a:ext cx="373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leaf nodes are possible directions to find win or loose.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39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4BEC-CC3E-E38D-0D21-816409D5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3D308-4249-9A70-4EB9-715E6197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9923"/>
            <a:ext cx="6486332" cy="47406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E31F-2353-5680-8585-99941D28B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A3EBB-257A-0C52-A20C-F922DF0A0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DA919-E546-DD9B-1F3E-F73D1FBAFA1D}"/>
              </a:ext>
            </a:extLst>
          </p:cNvPr>
          <p:cNvSpPr txBox="1"/>
          <p:nvPr/>
        </p:nvSpPr>
        <p:spPr>
          <a:xfrm>
            <a:off x="7483151" y="1968759"/>
            <a:ext cx="4376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there are 11 levels to reach 2048 (2^11)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might take 100s of combinations before reaching the winning node.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51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6BBA-AD97-BDA5-6C31-DB8DEC0D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10B9-4F08-6349-D61E-D664468FA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8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D879-3CD6-643E-79FB-D3FD7B7B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there any optimal way to code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FB46-D603-F2AA-A869-809B472D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AI opens doors for further improvement.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 are n numbers of algorithms to solve this problem like Minmax algorithm or we can use any optimizations like </a:t>
            </a:r>
            <a:r>
              <a:rPr lang="en-IN" dirty="0" err="1"/>
              <a:t>expectimax</a:t>
            </a:r>
            <a:r>
              <a:rPr lang="en-IN" dirty="0"/>
              <a:t> optimization.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1108-8144-0188-0AE7-D0F0419781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5BE82-9E7D-78A7-584A-0E78D5C45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BABB-EE37-CA28-E4C1-7E83372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647B-AE0F-EFB0-B003-4BD4F42B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assess the score performance of the AI, Someone tested it 100 times. </a:t>
            </a:r>
          </a:p>
          <a:p>
            <a:endParaRPr lang="en-US" dirty="0"/>
          </a:p>
          <a:p>
            <a:r>
              <a:rPr lang="en-US" dirty="0"/>
              <a:t>The median score is 387222. The AI never failed to obtain the 2048 tile (so it never lost the game even once in 100 games)</a:t>
            </a:r>
          </a:p>
          <a:p>
            <a:endParaRPr lang="en-US" dirty="0"/>
          </a:p>
          <a:p>
            <a:r>
              <a:rPr lang="en-US" dirty="0"/>
              <a:t>This game took 27830 moves over 96 minutes or an average of 4.8 moves per second.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1A878-A634-0760-60F5-F1B4D153D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F9CB-4CDB-CC12-D100-C185E7EAEA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B3B7-4B21-64F1-EA33-652A65ED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5034-0922-B7B5-A409-EC80E76AB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48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5A76-B838-D09E-036D-0279408E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032D-7B77-AF0C-DB23-93B14D26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Guaranteed that it will give you a solution.</a:t>
            </a:r>
          </a:p>
          <a:p>
            <a:endParaRPr lang="en-US" dirty="0"/>
          </a:p>
          <a:p>
            <a:r>
              <a:rPr lang="en-US" dirty="0"/>
              <a:t>Cut-off depth is smaller so time complexity is more.</a:t>
            </a:r>
          </a:p>
          <a:p>
            <a:endParaRPr lang="en-US" dirty="0"/>
          </a:p>
          <a:p>
            <a:r>
              <a:rPr lang="en-US" dirty="0"/>
              <a:t>Determination of depth until the search has proceeded.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7E3DE-C594-94D1-4F04-46B2C78B1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94E4-8C09-9726-A29B-1B238F43B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8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99D4-6A4F-CC41-DF37-2FB2935B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2048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B85-DBB5-F726-5B5C-3891BC2E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each grid cell is a power of two</a:t>
            </a:r>
          </a:p>
          <a:p>
            <a:r>
              <a:rPr lang="en-US" dirty="0"/>
              <a:t>After making some highest value  2^k , in order to get ahead to a cell with value  2^k+1  you first have to make another copy of  2^k .</a:t>
            </a:r>
          </a:p>
          <a:p>
            <a:r>
              <a:rPr lang="en-US" dirty="0"/>
              <a:t>Just before you make the second copy of  2^k , you must reach a situation where there is one copy of  2^k  and two copies of  2^k−1 .</a:t>
            </a:r>
          </a:p>
          <a:p>
            <a:r>
              <a:rPr lang="en-US" dirty="0"/>
              <a:t>Continuing this process, we ultimately find that in order to progress to a square of value  2^k+1 , you have to pass through a state where squares of values  22,22,23,24,25,…,2^k  all exist simultaneously.</a:t>
            </a:r>
          </a:p>
          <a:p>
            <a:r>
              <a:rPr lang="en-US" dirty="0"/>
              <a:t>if you are lucky with how the numbers spawn, it is possible to reach that upper bound, so the bound is tight.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4DB4D-2941-69B4-78A7-CE73807E3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4D17C-A2F7-1E4D-2ABB-349610B38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6886453-663D-2506-D5F4-F3AEEA17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Since there are only 16 squares on the board, the highest possible value that can appear in a single cell is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17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=131072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217=131072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A43AD99-A8A0-2CDE-A77E-95A67092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4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74EA-1A37-C593-88C1-33F98332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Expectations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9453AC-8381-B8D0-1912-B346FC52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21" t="21952" r="35322" b="12334"/>
          <a:stretch/>
        </p:blipFill>
        <p:spPr>
          <a:xfrm>
            <a:off x="988422" y="1896366"/>
            <a:ext cx="3503023" cy="44107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D2B43-27F7-EFB5-14A6-953EF6BC4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4505E-323A-878A-76B5-6421B877F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589ED-EEB0-18AA-B7E4-6010E8968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25" t="23238" r="35643" b="13778"/>
          <a:stretch/>
        </p:blipFill>
        <p:spPr>
          <a:xfrm>
            <a:off x="7437987" y="1850721"/>
            <a:ext cx="3540041" cy="43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3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C6CB-FD16-DB2E-5B5F-243A41AE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6D4-DE3D-BDCF-605F-74FCEDB5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https://www.quora.com/Is-it-possible-to-design-an-algorithm-that-can-play-the-puzzle-game-2048-forever</a:t>
            </a:r>
            <a:endParaRPr lang="en-IN" dirty="0"/>
          </a:p>
          <a:p>
            <a:r>
              <a:rPr lang="en-IN" dirty="0">
                <a:hlinkClick r:id="rId3"/>
              </a:rPr>
              <a:t>https://www.quora.com/Whats-the-algorithm-behind-the-2048-puzzle</a:t>
            </a:r>
            <a:endParaRPr lang="en-IN" dirty="0"/>
          </a:p>
          <a:p>
            <a:r>
              <a:rPr lang="en-IN" dirty="0">
                <a:hlinkClick r:id="rId4"/>
              </a:rPr>
              <a:t>https://towardsdatascience.com/playing-2048-with-minimax-algorithm-1-d214b136bffb</a:t>
            </a:r>
            <a:endParaRPr lang="en-IN" dirty="0"/>
          </a:p>
          <a:p>
            <a:r>
              <a:rPr lang="en-IN" dirty="0">
                <a:hlinkClick r:id="rId5"/>
              </a:rPr>
              <a:t>https://stackoverflow.com/questions/22342854/what-is-the-optimal-algorithm-for-the-game-2048</a:t>
            </a:r>
            <a:endParaRPr lang="en-IN" dirty="0"/>
          </a:p>
          <a:p>
            <a:r>
              <a:rPr lang="en-IN" dirty="0">
                <a:hlinkClick r:id="rId6"/>
              </a:rPr>
              <a:t>https://projectgurukul.org/python-2048-game/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22484-1168-4451-8215-71660C6424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47B0C-3E17-A34E-C87A-39A09225B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55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498" y="2011680"/>
            <a:ext cx="3774046" cy="2843784"/>
          </a:xfrm>
        </p:spPr>
        <p:txBody>
          <a:bodyPr/>
          <a:lstStyle/>
          <a:p>
            <a:r>
              <a:rPr lang="en-US" dirty="0"/>
              <a:t>Somesh Rao Coka​</a:t>
            </a:r>
          </a:p>
          <a:p>
            <a:r>
              <a:rPr lang="en-US" dirty="0">
                <a:hlinkClick r:id="rId2"/>
              </a:rPr>
              <a:t>cokasomeshrao@outlook.com</a:t>
            </a:r>
            <a:endParaRPr lang="en-US" dirty="0"/>
          </a:p>
          <a:p>
            <a:r>
              <a:rPr lang="en-US" dirty="0"/>
              <a:t>ST122892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DCC-CCFD-BB81-C6F1-B7F15CAE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Reality check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A000B5-C9B7-876C-4F49-FF282F6F9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2" y="1610571"/>
            <a:ext cx="12066843" cy="46130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A041-2FB6-8808-9FF1-398FF8C7EE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A60CE-74B1-75F6-4670-BBAA2FFBA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0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My Approach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My 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Data-Structure used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Future 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Limitations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2048 is a popular game </a:t>
            </a:r>
          </a:p>
          <a:p>
            <a:r>
              <a:rPr lang="en-US" dirty="0"/>
              <a:t>we add 2 numbers starting from number 2 </a:t>
            </a:r>
          </a:p>
          <a:p>
            <a:r>
              <a:rPr lang="en-US" dirty="0"/>
              <a:t>And it grows in powers of 2</a:t>
            </a:r>
          </a:p>
          <a:p>
            <a:r>
              <a:rPr lang="en-US" dirty="0"/>
              <a:t>A Winner is declared upon reaching number 2048 </a:t>
            </a:r>
          </a:p>
          <a:p>
            <a:r>
              <a:rPr lang="en-US" dirty="0"/>
              <a:t>And rest all cases </a:t>
            </a:r>
            <a:r>
              <a:rPr lang="en-US" b="1" dirty="0"/>
              <a:t>Better Luck Next Time!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7D4E-B1DB-F5B9-C176-35AEA28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F266-1A50-4DFA-5B41-788C86B4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IN" sz="2400" kern="1200" dirty="0">
                <a:solidFill>
                  <a:srgbClr val="4A3A1C"/>
                </a:solidFill>
                <a:effectLst/>
                <a:latin typeface="Gill Sans Nova Light" panose="020B0302020104020203" pitchFamily="34" charset="0"/>
                <a:ea typeface="+mn-ea"/>
                <a:cs typeface="Gill Sans Nova Light" panose="020B0302020104020203" pitchFamily="34" charset="0"/>
              </a:rPr>
              <a:t>Setting up a broad using lists.</a:t>
            </a:r>
            <a:endParaRPr lang="en-IN" sz="2400" dirty="0">
              <a:effectLst/>
            </a:endParaRPr>
          </a:p>
          <a:p>
            <a:r>
              <a:rPr lang="en-IN" sz="2400" kern="1200" dirty="0">
                <a:solidFill>
                  <a:srgbClr val="4A3A1C"/>
                </a:solidFill>
                <a:effectLst/>
                <a:latin typeface="Gill Sans Nova Light" panose="020B0302020104020203" pitchFamily="34" charset="0"/>
                <a:ea typeface="+mn-ea"/>
                <a:cs typeface="Gill Sans Nova Light" panose="020B0302020104020203" pitchFamily="34" charset="0"/>
              </a:rPr>
              <a:t>Creating different functions to merge left, right, up, &amp; down.</a:t>
            </a:r>
            <a:endParaRPr lang="en-IN" sz="3600" dirty="0">
              <a:effectLst/>
            </a:endParaRPr>
          </a:p>
          <a:p>
            <a:r>
              <a:rPr lang="en-IN" sz="2400" kern="1200" dirty="0">
                <a:solidFill>
                  <a:srgbClr val="4A3A1C"/>
                </a:solidFill>
                <a:effectLst/>
                <a:latin typeface="Gill Sans Nova Light" panose="020B0302020104020203" pitchFamily="34" charset="0"/>
                <a:ea typeface="+mn-ea"/>
                <a:cs typeface="Gill Sans Nova Light" panose="020B0302020104020203" pitchFamily="34" charset="0"/>
              </a:rPr>
              <a:t>Start game with 2 numbers at random place. </a:t>
            </a:r>
            <a:endParaRPr lang="en-IN" sz="3600" dirty="0">
              <a:effectLst/>
            </a:endParaRPr>
          </a:p>
          <a:p>
            <a:r>
              <a:rPr lang="en-IN" sz="2400" kern="1200" dirty="0">
                <a:solidFill>
                  <a:srgbClr val="4A3A1C"/>
                </a:solidFill>
                <a:effectLst/>
                <a:latin typeface="Gill Sans Nova Light" panose="020B0302020104020203" pitchFamily="34" charset="0"/>
                <a:ea typeface="+mn-ea"/>
                <a:cs typeface="Gill Sans Nova Light" panose="020B0302020104020203" pitchFamily="34" charset="0"/>
              </a:rPr>
              <a:t>Set up rounds of the game.</a:t>
            </a:r>
            <a:endParaRPr lang="en-IN" sz="3600" dirty="0">
              <a:effectLst/>
            </a:endParaRPr>
          </a:p>
          <a:p>
            <a:r>
              <a:rPr lang="en-IN" sz="2400" kern="1200" dirty="0">
                <a:solidFill>
                  <a:srgbClr val="4A3A1C"/>
                </a:solidFill>
                <a:effectLst/>
                <a:latin typeface="Gill Sans Nova Light" panose="020B0302020104020203" pitchFamily="34" charset="0"/>
                <a:ea typeface="+mn-ea"/>
                <a:cs typeface="Gill Sans Nova Light" panose="020B0302020104020203" pitchFamily="34" charset="0"/>
              </a:rPr>
              <a:t>Set up adding new values each time </a:t>
            </a:r>
            <a:endParaRPr lang="en-IN" sz="3600" dirty="0">
              <a:effectLst/>
            </a:endParaRPr>
          </a:p>
          <a:p>
            <a:r>
              <a:rPr lang="en-IN" sz="2400" kern="1200" dirty="0">
                <a:solidFill>
                  <a:srgbClr val="4A3A1C"/>
                </a:solidFill>
                <a:effectLst/>
                <a:latin typeface="Gill Sans Nova Light" panose="020B0302020104020203" pitchFamily="34" charset="0"/>
                <a:ea typeface="+mn-ea"/>
                <a:cs typeface="Gill Sans Nova Light" panose="020B0302020104020203" pitchFamily="34" charset="0"/>
              </a:rPr>
              <a:t>Set up whether user won the game or not </a:t>
            </a:r>
            <a:endParaRPr lang="en-IN" sz="3600" dirty="0">
              <a:effectLst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97E7-ECFE-B531-9148-24179DF1C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44CF6-0FE5-FF11-AC7B-7107999D17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9E4-82CD-8F27-5ED9-0D9460A4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22D8-14C0-8C13-B065-09730972A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17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{80EEC83A-7DF7-4A06-A94E-5F4B0BE1B7E1}tf56410444_win32</Template>
  <TotalTime>1967</TotalTime>
  <Words>713</Words>
  <Application>Microsoft Office PowerPoint</Application>
  <PresentationFormat>Widescreen</PresentationFormat>
  <Paragraphs>126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MathJax_Main</vt:lpstr>
      <vt:lpstr>Office Theme</vt:lpstr>
      <vt:lpstr>2048 Game</vt:lpstr>
      <vt:lpstr>“Make it look as dirty as possible, use your skills to code”  - Professor </vt:lpstr>
      <vt:lpstr>Project Expectations</vt:lpstr>
      <vt:lpstr>Reality check </vt:lpstr>
      <vt:lpstr>Agenda</vt:lpstr>
      <vt:lpstr>Introduction</vt:lpstr>
      <vt:lpstr>Approach </vt:lpstr>
      <vt:lpstr>Steps</vt:lpstr>
      <vt:lpstr>My Work</vt:lpstr>
      <vt:lpstr>Code snippets (view)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Data-Structure Used</vt:lpstr>
      <vt:lpstr>Depth-First Search (DFS)</vt:lpstr>
      <vt:lpstr>PowerPoint Presentation</vt:lpstr>
      <vt:lpstr>  In our case</vt:lpstr>
      <vt:lpstr>PowerPoint Presentation</vt:lpstr>
      <vt:lpstr>PowerPoint Presentation</vt:lpstr>
      <vt:lpstr>Future Work </vt:lpstr>
      <vt:lpstr>Is there any optimal way to code ??</vt:lpstr>
      <vt:lpstr>PowerPoint Presentation</vt:lpstr>
      <vt:lpstr>Limitations</vt:lpstr>
      <vt:lpstr>For DFS</vt:lpstr>
      <vt:lpstr>For 2048</vt:lpstr>
      <vt:lpstr>Bibliography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Somesh Rao</dc:creator>
  <cp:lastModifiedBy>C. Somesh Rao</cp:lastModifiedBy>
  <cp:revision>6</cp:revision>
  <dcterms:created xsi:type="dcterms:W3CDTF">2022-11-30T13:55:05Z</dcterms:created>
  <dcterms:modified xsi:type="dcterms:W3CDTF">2022-12-02T03:20:17Z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