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38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66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C16A4-8FAF-44F8-BBC4-0BFE30B86F0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788CA-BACC-461F-9DF6-F6506A238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40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3513" y="1143000"/>
            <a:ext cx="39909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04577" y="2962201"/>
            <a:ext cx="5249245" cy="47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3874" y="1285729"/>
            <a:ext cx="396684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8461" y="1922525"/>
            <a:ext cx="5669280" cy="366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777180" y="4730820"/>
            <a:ext cx="9217318" cy="86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880" tIns="36940" rIns="73880" bIns="36940" anchor="ctr" anchorCtr="0">
            <a:normAutofit fontScale="62500" lnSpcReduction="20000"/>
          </a:bodyPr>
          <a:lstStyle/>
          <a:p>
            <a:pPr algn="ctr">
              <a:lnSpc>
                <a:spcPct val="80000"/>
              </a:lnSpc>
            </a:pPr>
            <a:br>
              <a:rPr lang="en-IN" sz="136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136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136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136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95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br>
              <a:rPr lang="en-IN" sz="136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N" sz="1366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80000"/>
              </a:lnSpc>
            </a:pPr>
            <a:br>
              <a:rPr lang="en-IN" sz="1366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N" sz="1366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80000"/>
              </a:lnSpc>
            </a:pPr>
            <a:endParaRPr lang="en-IN" sz="1366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80000"/>
              </a:lnSpc>
            </a:pPr>
            <a:endParaRPr lang="en-IN" sz="1366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80000"/>
              </a:lnSpc>
            </a:pPr>
            <a:endParaRPr sz="1366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401094" y="1196372"/>
            <a:ext cx="7129433" cy="106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880" tIns="36940" rIns="73880" bIns="36940" anchor="ctr" anchorCtr="0">
            <a:normAutofit/>
          </a:bodyPr>
          <a:lstStyle/>
          <a:p>
            <a:pPr algn="ctr"/>
            <a:r>
              <a:rPr lang="en-IN" sz="2627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lang="en-IN" sz="2298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IN" sz="2298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endParaRPr sz="229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7D2FFD-E4BA-6454-46EA-A2B4317800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2" t="23554" b="23554"/>
          <a:stretch/>
        </p:blipFill>
        <p:spPr>
          <a:xfrm>
            <a:off x="30902" y="1188240"/>
            <a:ext cx="4030006" cy="11232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AACA9C-6B9E-4D83-F20B-72D94B2E2A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94" y="1181266"/>
            <a:ext cx="3611502" cy="116158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09CB911-3C67-40CF-59E6-3A73FF8F2C11}"/>
              </a:ext>
            </a:extLst>
          </p:cNvPr>
          <p:cNvGrpSpPr/>
          <p:nvPr/>
        </p:nvGrpSpPr>
        <p:grpSpPr>
          <a:xfrm>
            <a:off x="655011" y="2361021"/>
            <a:ext cx="8964645" cy="1998066"/>
            <a:chOff x="-100" y="1643049"/>
            <a:chExt cx="12193666" cy="302937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346BEB-4461-150B-02ED-F94A1945FB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03"/>
            <a:stretch/>
          </p:blipFill>
          <p:spPr>
            <a:xfrm>
              <a:off x="6711396" y="1645797"/>
              <a:ext cx="5482170" cy="3022607"/>
            </a:xfrm>
            <a:prstGeom prst="rect">
              <a:avLst/>
            </a:prstGeom>
          </p:spPr>
        </p:pic>
        <p:pic>
          <p:nvPicPr>
            <p:cNvPr id="10" name="Picture 4" descr="DSU Bangalore: Admission 2023, Courses, Fees, Placement, Cut Off">
              <a:extLst>
                <a:ext uri="{FF2B5EF4-FFF2-40B4-BE49-F238E27FC236}">
                  <a16:creationId xmlns:a16="http://schemas.microsoft.com/office/drawing/2014/main" id="{5D14BB66-668E-4EBC-A2F9-F595075618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0" t="27242" r="2334"/>
            <a:stretch/>
          </p:blipFill>
          <p:spPr bwMode="auto">
            <a:xfrm>
              <a:off x="-100" y="1643049"/>
              <a:ext cx="6833103" cy="3029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834" y="1145005"/>
            <a:ext cx="4439920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720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Repeat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the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process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again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for unmarked</a:t>
            </a:r>
            <a:r>
              <a:rPr sz="1650" spc="-40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block</a:t>
            </a:r>
            <a:endParaRPr sz="1650">
              <a:latin typeface="Microsoft Sans Serif"/>
              <a:cs typeface="Microsoft Sans Serif"/>
            </a:endParaRPr>
          </a:p>
          <a:p>
            <a:pPr marL="200660" indent="-187960">
              <a:lnSpc>
                <a:spcPct val="100000"/>
              </a:lnSpc>
              <a:spcBef>
                <a:spcPts val="625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1.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(B,A)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720" y="1807777"/>
            <a:ext cx="1030605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(B,0)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B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(A,0)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B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6142" y="1807777"/>
            <a:ext cx="982980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δ(B,1)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D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δ(A,1)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C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1193" y="2216942"/>
            <a:ext cx="28276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Microsoft Sans Serif"/>
                <a:cs typeface="Microsoft Sans Serif"/>
              </a:rPr>
              <a:t>(D,C)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marked</a:t>
            </a:r>
            <a:r>
              <a:rPr sz="1650" spc="-3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3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(B,A)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834" y="2798546"/>
            <a:ext cx="1447165" cy="10210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735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2.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(C,A)</a:t>
            </a:r>
            <a:endParaRPr sz="165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(C,0)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B</a:t>
            </a:r>
            <a:endParaRPr sz="165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(A,0)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B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6142" y="3132294"/>
            <a:ext cx="1006475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δ(C,1)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50" dirty="0">
                <a:latin typeface="Microsoft Sans Serif"/>
                <a:cs typeface="Microsoft Sans Serif"/>
              </a:rPr>
              <a:t>C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δ(A,1)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C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1193" y="3541254"/>
            <a:ext cx="27882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leave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(C,A)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also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unmarked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834" y="4122858"/>
            <a:ext cx="1447165" cy="10210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735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3.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(C,B)</a:t>
            </a:r>
            <a:endParaRPr sz="165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(C,0)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B</a:t>
            </a:r>
            <a:endParaRPr sz="165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(B,0)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B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6142" y="4456503"/>
            <a:ext cx="4085590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δ(C,1)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50" dirty="0">
                <a:latin typeface="Microsoft Sans Serif"/>
                <a:cs typeface="Microsoft Sans Serif"/>
              </a:rPr>
              <a:t>C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1257300" algn="l"/>
              </a:tabLst>
            </a:pPr>
            <a:r>
              <a:rPr sz="1650" dirty="0">
                <a:latin typeface="Microsoft Sans Serif"/>
                <a:cs typeface="Microsoft Sans Serif"/>
              </a:rPr>
              <a:t>δ(B,1)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D</a:t>
            </a:r>
            <a:r>
              <a:rPr sz="1650" dirty="0">
                <a:latin typeface="Microsoft Sans Serif"/>
                <a:cs typeface="Microsoft Sans Serif"/>
              </a:rPr>
              <a:t>	(C,D)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marked</a:t>
            </a:r>
            <a:r>
              <a:rPr sz="1650" spc="-3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3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(C,B)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834" y="5447273"/>
            <a:ext cx="624014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100"/>
              </a:lnSpc>
              <a:spcBef>
                <a:spcPts val="100"/>
              </a:spcBef>
            </a:pPr>
            <a:r>
              <a:rPr sz="1650" dirty="0">
                <a:latin typeface="Microsoft Sans Serif"/>
                <a:cs typeface="Microsoft Sans Serif"/>
              </a:rPr>
              <a:t>So,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(C,A)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only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unmarked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that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not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depend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on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any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marked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block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(C,A)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are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equivalent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and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merge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them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in</a:t>
            </a:r>
            <a:r>
              <a:rPr sz="1650" spc="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single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state</a:t>
            </a:r>
            <a:endParaRPr sz="165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3592" y="1239012"/>
            <a:ext cx="2478023" cy="1709928"/>
          </a:xfrm>
          <a:prstGeom prst="rect">
            <a:avLst/>
          </a:prstGeom>
        </p:spPr>
      </p:pic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464046" y="5022342"/>
          <a:ext cx="3499485" cy="1508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A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834" y="1145005"/>
            <a:ext cx="5123180" cy="201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95"/>
              </a:spcBef>
            </a:pP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(C,A)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are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equivalent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and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merge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them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in</a:t>
            </a:r>
            <a:r>
              <a:rPr sz="1650" spc="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single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state </a:t>
            </a:r>
            <a:r>
              <a:rPr sz="1650" dirty="0">
                <a:latin typeface="Microsoft Sans Serif"/>
                <a:cs typeface="Microsoft Sans Serif"/>
              </a:rPr>
              <a:t>Minimized</a:t>
            </a:r>
            <a:r>
              <a:rPr sz="1650" spc="-35" dirty="0">
                <a:latin typeface="Microsoft Sans Serif"/>
                <a:cs typeface="Microsoft Sans Serif"/>
              </a:rPr>
              <a:t> </a:t>
            </a:r>
            <a:r>
              <a:rPr sz="1650" spc="-40" dirty="0">
                <a:latin typeface="Microsoft Sans Serif"/>
                <a:cs typeface="Microsoft Sans Serif"/>
              </a:rPr>
              <a:t>DFA</a:t>
            </a:r>
            <a:r>
              <a:rPr sz="1650" spc="-7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D’</a:t>
            </a:r>
            <a:r>
              <a:rPr sz="1650" spc="-4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(Q’,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Σ,</a:t>
            </a:r>
            <a:r>
              <a:rPr sz="1650" spc="-9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A, δ’,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F’)</a:t>
            </a:r>
            <a:r>
              <a:rPr sz="1650" spc="20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where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50" dirty="0">
                <a:latin typeface="Microsoft Sans Serif"/>
                <a:cs typeface="Microsoft Sans Serif"/>
              </a:rPr>
              <a:t>Q’</a:t>
            </a:r>
            <a:r>
              <a:rPr sz="1650" spc="-7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{{A,C},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B,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D,</a:t>
            </a:r>
            <a:r>
              <a:rPr sz="1650" spc="20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E}</a:t>
            </a:r>
            <a:endParaRPr sz="1650">
              <a:latin typeface="Microsoft Sans Serif"/>
              <a:cs typeface="Microsoft Sans Serif"/>
            </a:endParaRPr>
          </a:p>
          <a:p>
            <a:pPr marL="12700" marR="3006090">
              <a:lnSpc>
                <a:spcPct val="131500"/>
              </a:lnSpc>
            </a:pPr>
            <a:r>
              <a:rPr sz="1650" dirty="0">
                <a:latin typeface="Microsoft Sans Serif"/>
                <a:cs typeface="Microsoft Sans Serif"/>
              </a:rPr>
              <a:t>{A,C}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the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initial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state </a:t>
            </a:r>
            <a:r>
              <a:rPr sz="1650" dirty="0">
                <a:latin typeface="Microsoft Sans Serif"/>
                <a:cs typeface="Microsoft Sans Serif"/>
              </a:rPr>
              <a:t>F =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{E}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δ’</a:t>
            </a:r>
            <a:r>
              <a:rPr sz="1650" spc="-7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define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as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table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and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diagram</a:t>
            </a:r>
            <a:endParaRPr sz="165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3592" y="1239012"/>
            <a:ext cx="2478023" cy="170992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91312" y="3599688"/>
            <a:ext cx="779145" cy="567055"/>
          </a:xfrm>
          <a:custGeom>
            <a:avLst/>
            <a:gdLst/>
            <a:ahLst/>
            <a:cxnLst/>
            <a:rect l="l" t="t" r="r" b="b"/>
            <a:pathLst>
              <a:path w="779144" h="567054">
                <a:moveTo>
                  <a:pt x="0" y="283463"/>
                </a:moveTo>
                <a:lnTo>
                  <a:pt x="3542" y="245231"/>
                </a:lnTo>
                <a:lnTo>
                  <a:pt x="13864" y="208491"/>
                </a:lnTo>
                <a:lnTo>
                  <a:pt x="30503" y="173593"/>
                </a:lnTo>
                <a:lnTo>
                  <a:pt x="53001" y="140885"/>
                </a:lnTo>
                <a:lnTo>
                  <a:pt x="80896" y="110717"/>
                </a:lnTo>
                <a:lnTo>
                  <a:pt x="113728" y="83438"/>
                </a:lnTo>
                <a:lnTo>
                  <a:pt x="151037" y="59398"/>
                </a:lnTo>
                <a:lnTo>
                  <a:pt x="192362" y="38946"/>
                </a:lnTo>
                <a:lnTo>
                  <a:pt x="237243" y="22431"/>
                </a:lnTo>
                <a:lnTo>
                  <a:pt x="285220" y="10202"/>
                </a:lnTo>
                <a:lnTo>
                  <a:pt x="335832" y="2608"/>
                </a:lnTo>
                <a:lnTo>
                  <a:pt x="388619" y="0"/>
                </a:lnTo>
                <a:lnTo>
                  <a:pt x="441757" y="2608"/>
                </a:lnTo>
                <a:lnTo>
                  <a:pt x="492661" y="10202"/>
                </a:lnTo>
                <a:lnTo>
                  <a:pt x="540877" y="22431"/>
                </a:lnTo>
                <a:lnTo>
                  <a:pt x="585949" y="38946"/>
                </a:lnTo>
                <a:lnTo>
                  <a:pt x="627424" y="59398"/>
                </a:lnTo>
                <a:lnTo>
                  <a:pt x="664845" y="83438"/>
                </a:lnTo>
                <a:lnTo>
                  <a:pt x="697757" y="110717"/>
                </a:lnTo>
                <a:lnTo>
                  <a:pt x="725706" y="140885"/>
                </a:lnTo>
                <a:lnTo>
                  <a:pt x="748236" y="173593"/>
                </a:lnTo>
                <a:lnTo>
                  <a:pt x="764892" y="208491"/>
                </a:lnTo>
                <a:lnTo>
                  <a:pt x="775220" y="245231"/>
                </a:lnTo>
                <a:lnTo>
                  <a:pt x="778764" y="283463"/>
                </a:lnTo>
                <a:lnTo>
                  <a:pt x="775220" y="322016"/>
                </a:lnTo>
                <a:lnTo>
                  <a:pt x="764892" y="358965"/>
                </a:lnTo>
                <a:lnTo>
                  <a:pt x="748236" y="393977"/>
                </a:lnTo>
                <a:lnTo>
                  <a:pt x="725706" y="426719"/>
                </a:lnTo>
                <a:lnTo>
                  <a:pt x="697757" y="456858"/>
                </a:lnTo>
                <a:lnTo>
                  <a:pt x="664845" y="484060"/>
                </a:lnTo>
                <a:lnTo>
                  <a:pt x="627424" y="507992"/>
                </a:lnTo>
                <a:lnTo>
                  <a:pt x="585949" y="528319"/>
                </a:lnTo>
                <a:lnTo>
                  <a:pt x="540877" y="544710"/>
                </a:lnTo>
                <a:lnTo>
                  <a:pt x="492661" y="556831"/>
                </a:lnTo>
                <a:lnTo>
                  <a:pt x="441757" y="564348"/>
                </a:lnTo>
                <a:lnTo>
                  <a:pt x="388619" y="566927"/>
                </a:lnTo>
                <a:lnTo>
                  <a:pt x="335832" y="564348"/>
                </a:lnTo>
                <a:lnTo>
                  <a:pt x="285220" y="556831"/>
                </a:lnTo>
                <a:lnTo>
                  <a:pt x="237243" y="544710"/>
                </a:lnTo>
                <a:lnTo>
                  <a:pt x="192362" y="528319"/>
                </a:lnTo>
                <a:lnTo>
                  <a:pt x="151037" y="507992"/>
                </a:lnTo>
                <a:lnTo>
                  <a:pt x="113728" y="484060"/>
                </a:lnTo>
                <a:lnTo>
                  <a:pt x="80896" y="456858"/>
                </a:lnTo>
                <a:lnTo>
                  <a:pt x="53001" y="426719"/>
                </a:lnTo>
                <a:lnTo>
                  <a:pt x="30503" y="393977"/>
                </a:lnTo>
                <a:lnTo>
                  <a:pt x="13864" y="358965"/>
                </a:lnTo>
                <a:lnTo>
                  <a:pt x="3542" y="322016"/>
                </a:lnTo>
                <a:lnTo>
                  <a:pt x="0" y="283463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8269" y="3743943"/>
            <a:ext cx="40449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Calibri"/>
                <a:cs typeface="Calibri"/>
              </a:rPr>
              <a:t>{A,C}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2336" y="3531806"/>
            <a:ext cx="2582545" cy="576580"/>
            <a:chOff x="402336" y="3531806"/>
            <a:chExt cx="2582545" cy="5765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6" y="3851147"/>
              <a:ext cx="155448" cy="640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03347" y="3537204"/>
              <a:ext cx="576580" cy="565785"/>
            </a:xfrm>
            <a:custGeom>
              <a:avLst/>
              <a:gdLst/>
              <a:ahLst/>
              <a:cxnLst/>
              <a:rect l="l" t="t" r="r" b="b"/>
              <a:pathLst>
                <a:path w="576580" h="565785">
                  <a:moveTo>
                    <a:pt x="0" y="283463"/>
                  </a:moveTo>
                  <a:lnTo>
                    <a:pt x="3785" y="237382"/>
                  </a:lnTo>
                  <a:lnTo>
                    <a:pt x="14740" y="193706"/>
                  </a:lnTo>
                  <a:lnTo>
                    <a:pt x="32260" y="153011"/>
                  </a:lnTo>
                  <a:lnTo>
                    <a:pt x="55741" y="115872"/>
                  </a:lnTo>
                  <a:lnTo>
                    <a:pt x="84582" y="82867"/>
                  </a:lnTo>
                  <a:lnTo>
                    <a:pt x="118177" y="54571"/>
                  </a:lnTo>
                  <a:lnTo>
                    <a:pt x="155923" y="31560"/>
                  </a:lnTo>
                  <a:lnTo>
                    <a:pt x="197217" y="14410"/>
                  </a:lnTo>
                  <a:lnTo>
                    <a:pt x="241456" y="3698"/>
                  </a:lnTo>
                  <a:lnTo>
                    <a:pt x="288036" y="0"/>
                  </a:lnTo>
                  <a:lnTo>
                    <a:pt x="334985" y="3698"/>
                  </a:lnTo>
                  <a:lnTo>
                    <a:pt x="379439" y="14410"/>
                  </a:lnTo>
                  <a:lnTo>
                    <a:pt x="420820" y="31560"/>
                  </a:lnTo>
                  <a:lnTo>
                    <a:pt x="458553" y="54571"/>
                  </a:lnTo>
                  <a:lnTo>
                    <a:pt x="492061" y="82867"/>
                  </a:lnTo>
                  <a:lnTo>
                    <a:pt x="520769" y="115872"/>
                  </a:lnTo>
                  <a:lnTo>
                    <a:pt x="544100" y="153011"/>
                  </a:lnTo>
                  <a:lnTo>
                    <a:pt x="561478" y="193706"/>
                  </a:lnTo>
                  <a:lnTo>
                    <a:pt x="572327" y="237382"/>
                  </a:lnTo>
                  <a:lnTo>
                    <a:pt x="576072" y="283463"/>
                  </a:lnTo>
                  <a:lnTo>
                    <a:pt x="572327" y="329132"/>
                  </a:lnTo>
                  <a:lnTo>
                    <a:pt x="561478" y="372477"/>
                  </a:lnTo>
                  <a:lnTo>
                    <a:pt x="544100" y="412915"/>
                  </a:lnTo>
                  <a:lnTo>
                    <a:pt x="520769" y="449860"/>
                  </a:lnTo>
                  <a:lnTo>
                    <a:pt x="492061" y="482727"/>
                  </a:lnTo>
                  <a:lnTo>
                    <a:pt x="458553" y="510930"/>
                  </a:lnTo>
                  <a:lnTo>
                    <a:pt x="420820" y="533884"/>
                  </a:lnTo>
                  <a:lnTo>
                    <a:pt x="379439" y="551005"/>
                  </a:lnTo>
                  <a:lnTo>
                    <a:pt x="334985" y="561706"/>
                  </a:lnTo>
                  <a:lnTo>
                    <a:pt x="288036" y="565404"/>
                  </a:lnTo>
                  <a:lnTo>
                    <a:pt x="241456" y="561706"/>
                  </a:lnTo>
                  <a:lnTo>
                    <a:pt x="197217" y="551005"/>
                  </a:lnTo>
                  <a:lnTo>
                    <a:pt x="155923" y="533884"/>
                  </a:lnTo>
                  <a:lnTo>
                    <a:pt x="118177" y="510930"/>
                  </a:lnTo>
                  <a:lnTo>
                    <a:pt x="84581" y="482727"/>
                  </a:lnTo>
                  <a:lnTo>
                    <a:pt x="55741" y="449860"/>
                  </a:lnTo>
                  <a:lnTo>
                    <a:pt x="32260" y="412915"/>
                  </a:lnTo>
                  <a:lnTo>
                    <a:pt x="14740" y="372477"/>
                  </a:lnTo>
                  <a:lnTo>
                    <a:pt x="3785" y="329132"/>
                  </a:lnTo>
                  <a:lnTo>
                    <a:pt x="0" y="28346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25310" y="3681474"/>
            <a:ext cx="12827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B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23359" y="3526535"/>
            <a:ext cx="577850" cy="565785"/>
          </a:xfrm>
          <a:custGeom>
            <a:avLst/>
            <a:gdLst/>
            <a:ahLst/>
            <a:cxnLst/>
            <a:rect l="l" t="t" r="r" b="b"/>
            <a:pathLst>
              <a:path w="577850" h="565785">
                <a:moveTo>
                  <a:pt x="0" y="283463"/>
                </a:moveTo>
                <a:lnTo>
                  <a:pt x="3787" y="237382"/>
                </a:lnTo>
                <a:lnTo>
                  <a:pt x="14752" y="193706"/>
                </a:lnTo>
                <a:lnTo>
                  <a:pt x="32301" y="153011"/>
                </a:lnTo>
                <a:lnTo>
                  <a:pt x="55839" y="115872"/>
                </a:lnTo>
                <a:lnTo>
                  <a:pt x="84772" y="82867"/>
                </a:lnTo>
                <a:lnTo>
                  <a:pt x="118506" y="54571"/>
                </a:lnTo>
                <a:lnTo>
                  <a:pt x="156446" y="31560"/>
                </a:lnTo>
                <a:lnTo>
                  <a:pt x="197998" y="14410"/>
                </a:lnTo>
                <a:lnTo>
                  <a:pt x="242567" y="3698"/>
                </a:lnTo>
                <a:lnTo>
                  <a:pt x="289559" y="0"/>
                </a:lnTo>
                <a:lnTo>
                  <a:pt x="336139" y="3698"/>
                </a:lnTo>
                <a:lnTo>
                  <a:pt x="380378" y="14410"/>
                </a:lnTo>
                <a:lnTo>
                  <a:pt x="421672" y="31560"/>
                </a:lnTo>
                <a:lnTo>
                  <a:pt x="459418" y="54571"/>
                </a:lnTo>
                <a:lnTo>
                  <a:pt x="493013" y="82867"/>
                </a:lnTo>
                <a:lnTo>
                  <a:pt x="521854" y="115872"/>
                </a:lnTo>
                <a:lnTo>
                  <a:pt x="545335" y="153011"/>
                </a:lnTo>
                <a:lnTo>
                  <a:pt x="562855" y="193706"/>
                </a:lnTo>
                <a:lnTo>
                  <a:pt x="573810" y="237382"/>
                </a:lnTo>
                <a:lnTo>
                  <a:pt x="577595" y="283463"/>
                </a:lnTo>
                <a:lnTo>
                  <a:pt x="573810" y="329132"/>
                </a:lnTo>
                <a:lnTo>
                  <a:pt x="562855" y="372477"/>
                </a:lnTo>
                <a:lnTo>
                  <a:pt x="545335" y="412915"/>
                </a:lnTo>
                <a:lnTo>
                  <a:pt x="521854" y="449860"/>
                </a:lnTo>
                <a:lnTo>
                  <a:pt x="493013" y="482727"/>
                </a:lnTo>
                <a:lnTo>
                  <a:pt x="459418" y="510930"/>
                </a:lnTo>
                <a:lnTo>
                  <a:pt x="421672" y="533884"/>
                </a:lnTo>
                <a:lnTo>
                  <a:pt x="380378" y="551005"/>
                </a:lnTo>
                <a:lnTo>
                  <a:pt x="336139" y="561706"/>
                </a:lnTo>
                <a:lnTo>
                  <a:pt x="289559" y="565404"/>
                </a:lnTo>
                <a:lnTo>
                  <a:pt x="242567" y="561706"/>
                </a:lnTo>
                <a:lnTo>
                  <a:pt x="197998" y="551005"/>
                </a:lnTo>
                <a:lnTo>
                  <a:pt x="156446" y="533884"/>
                </a:lnTo>
                <a:lnTo>
                  <a:pt x="118506" y="510930"/>
                </a:lnTo>
                <a:lnTo>
                  <a:pt x="84772" y="482727"/>
                </a:lnTo>
                <a:lnTo>
                  <a:pt x="55839" y="449860"/>
                </a:lnTo>
                <a:lnTo>
                  <a:pt x="32301" y="412915"/>
                </a:lnTo>
                <a:lnTo>
                  <a:pt x="14752" y="372477"/>
                </a:lnTo>
                <a:lnTo>
                  <a:pt x="3787" y="329132"/>
                </a:lnTo>
                <a:lnTo>
                  <a:pt x="0" y="283463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40837" y="3670770"/>
            <a:ext cx="14224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D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86926" y="5031422"/>
            <a:ext cx="741045" cy="715010"/>
            <a:chOff x="2586926" y="5031422"/>
            <a:chExt cx="741045" cy="715010"/>
          </a:xfrm>
        </p:grpSpPr>
        <p:sp>
          <p:nvSpPr>
            <p:cNvPr id="13" name="object 13"/>
            <p:cNvSpPr/>
            <p:nvPr/>
          </p:nvSpPr>
          <p:spPr>
            <a:xfrm>
              <a:off x="2592324" y="5036820"/>
              <a:ext cx="730250" cy="704215"/>
            </a:xfrm>
            <a:custGeom>
              <a:avLst/>
              <a:gdLst/>
              <a:ahLst/>
              <a:cxnLst/>
              <a:rect l="l" t="t" r="r" b="b"/>
              <a:pathLst>
                <a:path w="730250" h="704214">
                  <a:moveTo>
                    <a:pt x="0" y="352043"/>
                  </a:moveTo>
                  <a:lnTo>
                    <a:pt x="3324" y="304138"/>
                  </a:lnTo>
                  <a:lnTo>
                    <a:pt x="13010" y="258233"/>
                  </a:lnTo>
                  <a:lnTo>
                    <a:pt x="28622" y="214741"/>
                  </a:lnTo>
                  <a:lnTo>
                    <a:pt x="49727" y="174074"/>
                  </a:lnTo>
                  <a:lnTo>
                    <a:pt x="75891" y="136646"/>
                  </a:lnTo>
                  <a:lnTo>
                    <a:pt x="106680" y="102869"/>
                  </a:lnTo>
                  <a:lnTo>
                    <a:pt x="141659" y="73157"/>
                  </a:lnTo>
                  <a:lnTo>
                    <a:pt x="180396" y="47921"/>
                  </a:lnTo>
                  <a:lnTo>
                    <a:pt x="222456" y="27574"/>
                  </a:lnTo>
                  <a:lnTo>
                    <a:pt x="267405" y="12530"/>
                  </a:lnTo>
                  <a:lnTo>
                    <a:pt x="314810" y="3201"/>
                  </a:lnTo>
                  <a:lnTo>
                    <a:pt x="364236" y="0"/>
                  </a:lnTo>
                  <a:lnTo>
                    <a:pt x="413691" y="3201"/>
                  </a:lnTo>
                  <a:lnTo>
                    <a:pt x="461179" y="12530"/>
                  </a:lnTo>
                  <a:lnTo>
                    <a:pt x="506253" y="27574"/>
                  </a:lnTo>
                  <a:lnTo>
                    <a:pt x="548470" y="47921"/>
                  </a:lnTo>
                  <a:lnTo>
                    <a:pt x="587385" y="73157"/>
                  </a:lnTo>
                  <a:lnTo>
                    <a:pt x="622554" y="102869"/>
                  </a:lnTo>
                  <a:lnTo>
                    <a:pt x="653531" y="136646"/>
                  </a:lnTo>
                  <a:lnTo>
                    <a:pt x="679873" y="174074"/>
                  </a:lnTo>
                  <a:lnTo>
                    <a:pt x="701135" y="214741"/>
                  </a:lnTo>
                  <a:lnTo>
                    <a:pt x="716872" y="258233"/>
                  </a:lnTo>
                  <a:lnTo>
                    <a:pt x="726641" y="304138"/>
                  </a:lnTo>
                  <a:lnTo>
                    <a:pt x="729995" y="352043"/>
                  </a:lnTo>
                  <a:lnTo>
                    <a:pt x="726641" y="399629"/>
                  </a:lnTo>
                  <a:lnTo>
                    <a:pt x="716872" y="445325"/>
                  </a:lnTo>
                  <a:lnTo>
                    <a:pt x="701135" y="488703"/>
                  </a:lnTo>
                  <a:lnTo>
                    <a:pt x="679873" y="529335"/>
                  </a:lnTo>
                  <a:lnTo>
                    <a:pt x="653531" y="566793"/>
                  </a:lnTo>
                  <a:lnTo>
                    <a:pt x="622554" y="600646"/>
                  </a:lnTo>
                  <a:lnTo>
                    <a:pt x="587385" y="630467"/>
                  </a:lnTo>
                  <a:lnTo>
                    <a:pt x="548470" y="655827"/>
                  </a:lnTo>
                  <a:lnTo>
                    <a:pt x="506253" y="676298"/>
                  </a:lnTo>
                  <a:lnTo>
                    <a:pt x="461179" y="691451"/>
                  </a:lnTo>
                  <a:lnTo>
                    <a:pt x="413691" y="700857"/>
                  </a:lnTo>
                  <a:lnTo>
                    <a:pt x="364236" y="704087"/>
                  </a:lnTo>
                  <a:lnTo>
                    <a:pt x="314810" y="700857"/>
                  </a:lnTo>
                  <a:lnTo>
                    <a:pt x="267405" y="691451"/>
                  </a:lnTo>
                  <a:lnTo>
                    <a:pt x="222456" y="676298"/>
                  </a:lnTo>
                  <a:lnTo>
                    <a:pt x="180396" y="655827"/>
                  </a:lnTo>
                  <a:lnTo>
                    <a:pt x="141659" y="630467"/>
                  </a:lnTo>
                  <a:lnTo>
                    <a:pt x="106680" y="600646"/>
                  </a:lnTo>
                  <a:lnTo>
                    <a:pt x="75891" y="566793"/>
                  </a:lnTo>
                  <a:lnTo>
                    <a:pt x="49727" y="529335"/>
                  </a:lnTo>
                  <a:lnTo>
                    <a:pt x="28622" y="488703"/>
                  </a:lnTo>
                  <a:lnTo>
                    <a:pt x="13010" y="445325"/>
                  </a:lnTo>
                  <a:lnTo>
                    <a:pt x="3324" y="399629"/>
                  </a:lnTo>
                  <a:lnTo>
                    <a:pt x="0" y="35204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70048" y="5105400"/>
              <a:ext cx="576580" cy="565785"/>
            </a:xfrm>
            <a:custGeom>
              <a:avLst/>
              <a:gdLst/>
              <a:ahLst/>
              <a:cxnLst/>
              <a:rect l="l" t="t" r="r" b="b"/>
              <a:pathLst>
                <a:path w="576580" h="565785">
                  <a:moveTo>
                    <a:pt x="288036" y="565404"/>
                  </a:moveTo>
                  <a:lnTo>
                    <a:pt x="241456" y="561706"/>
                  </a:lnTo>
                  <a:lnTo>
                    <a:pt x="197217" y="551005"/>
                  </a:lnTo>
                  <a:lnTo>
                    <a:pt x="155923" y="533884"/>
                  </a:lnTo>
                  <a:lnTo>
                    <a:pt x="118177" y="510930"/>
                  </a:lnTo>
                  <a:lnTo>
                    <a:pt x="84581" y="482727"/>
                  </a:lnTo>
                  <a:lnTo>
                    <a:pt x="55741" y="449860"/>
                  </a:lnTo>
                  <a:lnTo>
                    <a:pt x="32260" y="412915"/>
                  </a:lnTo>
                  <a:lnTo>
                    <a:pt x="14740" y="372477"/>
                  </a:lnTo>
                  <a:lnTo>
                    <a:pt x="3785" y="329132"/>
                  </a:lnTo>
                  <a:lnTo>
                    <a:pt x="0" y="283463"/>
                  </a:lnTo>
                  <a:lnTo>
                    <a:pt x="3785" y="237382"/>
                  </a:lnTo>
                  <a:lnTo>
                    <a:pt x="14740" y="193706"/>
                  </a:lnTo>
                  <a:lnTo>
                    <a:pt x="32260" y="153011"/>
                  </a:lnTo>
                  <a:lnTo>
                    <a:pt x="55741" y="115872"/>
                  </a:lnTo>
                  <a:lnTo>
                    <a:pt x="84582" y="82867"/>
                  </a:lnTo>
                  <a:lnTo>
                    <a:pt x="118177" y="54571"/>
                  </a:lnTo>
                  <a:lnTo>
                    <a:pt x="155923" y="31560"/>
                  </a:lnTo>
                  <a:lnTo>
                    <a:pt x="197217" y="14410"/>
                  </a:lnTo>
                  <a:lnTo>
                    <a:pt x="241456" y="3698"/>
                  </a:lnTo>
                  <a:lnTo>
                    <a:pt x="288036" y="0"/>
                  </a:lnTo>
                  <a:lnTo>
                    <a:pt x="334985" y="3698"/>
                  </a:lnTo>
                  <a:lnTo>
                    <a:pt x="379439" y="14410"/>
                  </a:lnTo>
                  <a:lnTo>
                    <a:pt x="420820" y="31560"/>
                  </a:lnTo>
                  <a:lnTo>
                    <a:pt x="458553" y="54571"/>
                  </a:lnTo>
                  <a:lnTo>
                    <a:pt x="492061" y="82867"/>
                  </a:lnTo>
                  <a:lnTo>
                    <a:pt x="520769" y="115872"/>
                  </a:lnTo>
                  <a:lnTo>
                    <a:pt x="544100" y="153011"/>
                  </a:lnTo>
                  <a:lnTo>
                    <a:pt x="561478" y="193706"/>
                  </a:lnTo>
                  <a:lnTo>
                    <a:pt x="572327" y="237382"/>
                  </a:lnTo>
                  <a:lnTo>
                    <a:pt x="576072" y="283463"/>
                  </a:lnTo>
                  <a:lnTo>
                    <a:pt x="572327" y="329132"/>
                  </a:lnTo>
                  <a:lnTo>
                    <a:pt x="561478" y="372477"/>
                  </a:lnTo>
                  <a:lnTo>
                    <a:pt x="544100" y="412915"/>
                  </a:lnTo>
                  <a:lnTo>
                    <a:pt x="520769" y="449860"/>
                  </a:lnTo>
                  <a:lnTo>
                    <a:pt x="492061" y="482727"/>
                  </a:lnTo>
                  <a:lnTo>
                    <a:pt x="458553" y="510930"/>
                  </a:lnTo>
                  <a:lnTo>
                    <a:pt x="420820" y="533884"/>
                  </a:lnTo>
                  <a:lnTo>
                    <a:pt x="379439" y="551005"/>
                  </a:lnTo>
                  <a:lnTo>
                    <a:pt x="334985" y="561706"/>
                  </a:lnTo>
                  <a:lnTo>
                    <a:pt x="288036" y="565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70048" y="5105400"/>
              <a:ext cx="576580" cy="565785"/>
            </a:xfrm>
            <a:custGeom>
              <a:avLst/>
              <a:gdLst/>
              <a:ahLst/>
              <a:cxnLst/>
              <a:rect l="l" t="t" r="r" b="b"/>
              <a:pathLst>
                <a:path w="576580" h="565785">
                  <a:moveTo>
                    <a:pt x="0" y="283463"/>
                  </a:moveTo>
                  <a:lnTo>
                    <a:pt x="3785" y="237382"/>
                  </a:lnTo>
                  <a:lnTo>
                    <a:pt x="14740" y="193706"/>
                  </a:lnTo>
                  <a:lnTo>
                    <a:pt x="32260" y="153011"/>
                  </a:lnTo>
                  <a:lnTo>
                    <a:pt x="55741" y="115872"/>
                  </a:lnTo>
                  <a:lnTo>
                    <a:pt x="84582" y="82867"/>
                  </a:lnTo>
                  <a:lnTo>
                    <a:pt x="118177" y="54571"/>
                  </a:lnTo>
                  <a:lnTo>
                    <a:pt x="155923" y="31560"/>
                  </a:lnTo>
                  <a:lnTo>
                    <a:pt x="197217" y="14410"/>
                  </a:lnTo>
                  <a:lnTo>
                    <a:pt x="241456" y="3698"/>
                  </a:lnTo>
                  <a:lnTo>
                    <a:pt x="288036" y="0"/>
                  </a:lnTo>
                  <a:lnTo>
                    <a:pt x="334985" y="3698"/>
                  </a:lnTo>
                  <a:lnTo>
                    <a:pt x="379439" y="14410"/>
                  </a:lnTo>
                  <a:lnTo>
                    <a:pt x="420820" y="31560"/>
                  </a:lnTo>
                  <a:lnTo>
                    <a:pt x="458553" y="54571"/>
                  </a:lnTo>
                  <a:lnTo>
                    <a:pt x="492061" y="82867"/>
                  </a:lnTo>
                  <a:lnTo>
                    <a:pt x="520769" y="115872"/>
                  </a:lnTo>
                  <a:lnTo>
                    <a:pt x="544100" y="153011"/>
                  </a:lnTo>
                  <a:lnTo>
                    <a:pt x="561478" y="193706"/>
                  </a:lnTo>
                  <a:lnTo>
                    <a:pt x="572327" y="237382"/>
                  </a:lnTo>
                  <a:lnTo>
                    <a:pt x="576072" y="283463"/>
                  </a:lnTo>
                  <a:lnTo>
                    <a:pt x="572327" y="329132"/>
                  </a:lnTo>
                  <a:lnTo>
                    <a:pt x="561478" y="372477"/>
                  </a:lnTo>
                  <a:lnTo>
                    <a:pt x="544100" y="412915"/>
                  </a:lnTo>
                  <a:lnTo>
                    <a:pt x="520769" y="449860"/>
                  </a:lnTo>
                  <a:lnTo>
                    <a:pt x="492061" y="482727"/>
                  </a:lnTo>
                  <a:lnTo>
                    <a:pt x="458553" y="510930"/>
                  </a:lnTo>
                  <a:lnTo>
                    <a:pt x="420820" y="533884"/>
                  </a:lnTo>
                  <a:lnTo>
                    <a:pt x="379439" y="551005"/>
                  </a:lnTo>
                  <a:lnTo>
                    <a:pt x="334985" y="561706"/>
                  </a:lnTo>
                  <a:lnTo>
                    <a:pt x="288036" y="565404"/>
                  </a:lnTo>
                  <a:lnTo>
                    <a:pt x="241456" y="561706"/>
                  </a:lnTo>
                  <a:lnTo>
                    <a:pt x="197217" y="551005"/>
                  </a:lnTo>
                  <a:lnTo>
                    <a:pt x="155923" y="533884"/>
                  </a:lnTo>
                  <a:lnTo>
                    <a:pt x="118177" y="510930"/>
                  </a:lnTo>
                  <a:lnTo>
                    <a:pt x="84581" y="482727"/>
                  </a:lnTo>
                  <a:lnTo>
                    <a:pt x="55741" y="449860"/>
                  </a:lnTo>
                  <a:lnTo>
                    <a:pt x="32260" y="412915"/>
                  </a:lnTo>
                  <a:lnTo>
                    <a:pt x="14740" y="372477"/>
                  </a:lnTo>
                  <a:lnTo>
                    <a:pt x="3785" y="329132"/>
                  </a:lnTo>
                  <a:lnTo>
                    <a:pt x="0" y="28346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896595" y="5249665"/>
            <a:ext cx="11811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40308" y="3346703"/>
            <a:ext cx="3366770" cy="2044064"/>
          </a:xfrm>
          <a:custGeom>
            <a:avLst/>
            <a:gdLst/>
            <a:ahLst/>
            <a:cxnLst/>
            <a:rect l="l" t="t" r="r" b="b"/>
            <a:pathLst>
              <a:path w="3366770" h="2044064">
                <a:moveTo>
                  <a:pt x="341376" y="271272"/>
                </a:moveTo>
                <a:lnTo>
                  <a:pt x="312686" y="274078"/>
                </a:lnTo>
                <a:lnTo>
                  <a:pt x="310896" y="260604"/>
                </a:lnTo>
                <a:lnTo>
                  <a:pt x="304800" y="236220"/>
                </a:lnTo>
                <a:lnTo>
                  <a:pt x="297649" y="213360"/>
                </a:lnTo>
                <a:lnTo>
                  <a:pt x="297180" y="211836"/>
                </a:lnTo>
                <a:lnTo>
                  <a:pt x="289560" y="190500"/>
                </a:lnTo>
                <a:lnTo>
                  <a:pt x="269748" y="147828"/>
                </a:lnTo>
                <a:lnTo>
                  <a:pt x="245364" y="112776"/>
                </a:lnTo>
                <a:lnTo>
                  <a:pt x="217932" y="86868"/>
                </a:lnTo>
                <a:lnTo>
                  <a:pt x="211836" y="80772"/>
                </a:lnTo>
                <a:lnTo>
                  <a:pt x="196596" y="71628"/>
                </a:lnTo>
                <a:lnTo>
                  <a:pt x="190500" y="68580"/>
                </a:lnTo>
                <a:lnTo>
                  <a:pt x="186690" y="67056"/>
                </a:lnTo>
                <a:lnTo>
                  <a:pt x="182880" y="65532"/>
                </a:lnTo>
                <a:lnTo>
                  <a:pt x="167640" y="62484"/>
                </a:lnTo>
                <a:lnTo>
                  <a:pt x="144780" y="62484"/>
                </a:lnTo>
                <a:lnTo>
                  <a:pt x="129540" y="64008"/>
                </a:lnTo>
                <a:lnTo>
                  <a:pt x="102108" y="70104"/>
                </a:lnTo>
                <a:lnTo>
                  <a:pt x="88392" y="74676"/>
                </a:lnTo>
                <a:lnTo>
                  <a:pt x="74676" y="80772"/>
                </a:lnTo>
                <a:lnTo>
                  <a:pt x="62484" y="85344"/>
                </a:lnTo>
                <a:lnTo>
                  <a:pt x="50292" y="91440"/>
                </a:lnTo>
                <a:lnTo>
                  <a:pt x="39624" y="99060"/>
                </a:lnTo>
                <a:lnTo>
                  <a:pt x="21336" y="114300"/>
                </a:lnTo>
                <a:lnTo>
                  <a:pt x="15240" y="123444"/>
                </a:lnTo>
                <a:lnTo>
                  <a:pt x="9144" y="131064"/>
                </a:lnTo>
                <a:lnTo>
                  <a:pt x="4572" y="140208"/>
                </a:lnTo>
                <a:lnTo>
                  <a:pt x="1524" y="149352"/>
                </a:lnTo>
                <a:lnTo>
                  <a:pt x="0" y="158496"/>
                </a:lnTo>
                <a:lnTo>
                  <a:pt x="3048" y="195072"/>
                </a:lnTo>
                <a:lnTo>
                  <a:pt x="7620" y="210312"/>
                </a:lnTo>
                <a:lnTo>
                  <a:pt x="10668" y="225552"/>
                </a:lnTo>
                <a:lnTo>
                  <a:pt x="16764" y="237744"/>
                </a:lnTo>
                <a:lnTo>
                  <a:pt x="25908" y="251460"/>
                </a:lnTo>
                <a:lnTo>
                  <a:pt x="28956" y="252984"/>
                </a:lnTo>
                <a:lnTo>
                  <a:pt x="32004" y="256032"/>
                </a:lnTo>
                <a:lnTo>
                  <a:pt x="35052" y="256032"/>
                </a:lnTo>
                <a:lnTo>
                  <a:pt x="36576" y="251460"/>
                </a:lnTo>
                <a:lnTo>
                  <a:pt x="33528" y="249936"/>
                </a:lnTo>
                <a:lnTo>
                  <a:pt x="35052" y="249936"/>
                </a:lnTo>
                <a:lnTo>
                  <a:pt x="32004" y="248412"/>
                </a:lnTo>
                <a:lnTo>
                  <a:pt x="32004" y="249936"/>
                </a:lnTo>
                <a:lnTo>
                  <a:pt x="25908" y="243840"/>
                </a:lnTo>
                <a:lnTo>
                  <a:pt x="22860" y="239268"/>
                </a:lnTo>
                <a:lnTo>
                  <a:pt x="24384" y="239268"/>
                </a:lnTo>
                <a:lnTo>
                  <a:pt x="18288" y="230124"/>
                </a:lnTo>
                <a:lnTo>
                  <a:pt x="17068" y="224028"/>
                </a:lnTo>
                <a:lnTo>
                  <a:pt x="16764" y="222504"/>
                </a:lnTo>
                <a:lnTo>
                  <a:pt x="16764" y="224028"/>
                </a:lnTo>
                <a:lnTo>
                  <a:pt x="12192" y="208788"/>
                </a:lnTo>
                <a:lnTo>
                  <a:pt x="9144" y="193548"/>
                </a:lnTo>
                <a:lnTo>
                  <a:pt x="6096" y="176784"/>
                </a:lnTo>
                <a:lnTo>
                  <a:pt x="6096" y="150876"/>
                </a:lnTo>
                <a:lnTo>
                  <a:pt x="9144" y="141732"/>
                </a:lnTo>
                <a:lnTo>
                  <a:pt x="9144" y="143256"/>
                </a:lnTo>
                <a:lnTo>
                  <a:pt x="9906" y="141732"/>
                </a:lnTo>
                <a:lnTo>
                  <a:pt x="33528" y="111252"/>
                </a:lnTo>
                <a:lnTo>
                  <a:pt x="65532" y="89916"/>
                </a:lnTo>
                <a:lnTo>
                  <a:pt x="64008" y="89916"/>
                </a:lnTo>
                <a:lnTo>
                  <a:pt x="77724" y="85344"/>
                </a:lnTo>
                <a:lnTo>
                  <a:pt x="76200" y="85344"/>
                </a:lnTo>
                <a:lnTo>
                  <a:pt x="89916" y="79248"/>
                </a:lnTo>
                <a:lnTo>
                  <a:pt x="103632" y="76200"/>
                </a:lnTo>
                <a:lnTo>
                  <a:pt x="117348" y="71628"/>
                </a:lnTo>
                <a:lnTo>
                  <a:pt x="144780" y="68580"/>
                </a:lnTo>
                <a:lnTo>
                  <a:pt x="160020" y="67056"/>
                </a:lnTo>
                <a:lnTo>
                  <a:pt x="166116" y="68580"/>
                </a:lnTo>
                <a:lnTo>
                  <a:pt x="173736" y="68580"/>
                </a:lnTo>
                <a:lnTo>
                  <a:pt x="181356" y="71628"/>
                </a:lnTo>
                <a:lnTo>
                  <a:pt x="179832" y="71628"/>
                </a:lnTo>
                <a:lnTo>
                  <a:pt x="187452" y="73152"/>
                </a:lnTo>
                <a:lnTo>
                  <a:pt x="195072" y="76200"/>
                </a:lnTo>
                <a:lnTo>
                  <a:pt x="201168" y="80772"/>
                </a:lnTo>
                <a:lnTo>
                  <a:pt x="208788" y="85344"/>
                </a:lnTo>
                <a:lnTo>
                  <a:pt x="252984" y="132588"/>
                </a:lnTo>
                <a:lnTo>
                  <a:pt x="275844" y="170688"/>
                </a:lnTo>
                <a:lnTo>
                  <a:pt x="274320" y="170688"/>
                </a:lnTo>
                <a:lnTo>
                  <a:pt x="284988" y="192024"/>
                </a:lnTo>
                <a:lnTo>
                  <a:pt x="292608" y="214884"/>
                </a:lnTo>
                <a:lnTo>
                  <a:pt x="292608" y="213360"/>
                </a:lnTo>
                <a:lnTo>
                  <a:pt x="300228" y="237744"/>
                </a:lnTo>
                <a:lnTo>
                  <a:pt x="304800" y="262128"/>
                </a:lnTo>
                <a:lnTo>
                  <a:pt x="306463" y="274688"/>
                </a:lnTo>
                <a:lnTo>
                  <a:pt x="278892" y="277368"/>
                </a:lnTo>
                <a:lnTo>
                  <a:pt x="315468" y="336804"/>
                </a:lnTo>
                <a:lnTo>
                  <a:pt x="335953" y="284988"/>
                </a:lnTo>
                <a:lnTo>
                  <a:pt x="341376" y="271272"/>
                </a:lnTo>
                <a:close/>
              </a:path>
              <a:path w="3366770" h="2044064">
                <a:moveTo>
                  <a:pt x="1461897" y="474624"/>
                </a:moveTo>
                <a:lnTo>
                  <a:pt x="1411224" y="474624"/>
                </a:lnTo>
                <a:lnTo>
                  <a:pt x="1400390" y="474624"/>
                </a:lnTo>
                <a:lnTo>
                  <a:pt x="429755" y="533400"/>
                </a:lnTo>
                <a:lnTo>
                  <a:pt x="429755" y="539496"/>
                </a:lnTo>
                <a:lnTo>
                  <a:pt x="1400695" y="480707"/>
                </a:lnTo>
                <a:lnTo>
                  <a:pt x="1402080" y="509016"/>
                </a:lnTo>
                <a:lnTo>
                  <a:pt x="1461897" y="474624"/>
                </a:lnTo>
                <a:close/>
              </a:path>
              <a:path w="3366770" h="2044064">
                <a:moveTo>
                  <a:pt x="1463040" y="473964"/>
                </a:moveTo>
                <a:lnTo>
                  <a:pt x="1399032" y="446532"/>
                </a:lnTo>
                <a:lnTo>
                  <a:pt x="1400365" y="473964"/>
                </a:lnTo>
                <a:lnTo>
                  <a:pt x="1411224" y="473964"/>
                </a:lnTo>
                <a:lnTo>
                  <a:pt x="1463040" y="473964"/>
                </a:lnTo>
                <a:close/>
              </a:path>
              <a:path w="3366770" h="2044064">
                <a:moveTo>
                  <a:pt x="1653527" y="2040636"/>
                </a:moveTo>
                <a:lnTo>
                  <a:pt x="362369" y="778268"/>
                </a:lnTo>
                <a:lnTo>
                  <a:pt x="369252" y="771144"/>
                </a:lnTo>
                <a:lnTo>
                  <a:pt x="382511" y="757428"/>
                </a:lnTo>
                <a:lnTo>
                  <a:pt x="315455" y="736092"/>
                </a:lnTo>
                <a:lnTo>
                  <a:pt x="338315" y="803148"/>
                </a:lnTo>
                <a:lnTo>
                  <a:pt x="358622" y="782154"/>
                </a:lnTo>
                <a:lnTo>
                  <a:pt x="1648955" y="2043684"/>
                </a:lnTo>
                <a:lnTo>
                  <a:pt x="1653527" y="2040636"/>
                </a:lnTo>
                <a:close/>
              </a:path>
              <a:path w="3366770" h="2044064">
                <a:moveTo>
                  <a:pt x="1982724" y="208788"/>
                </a:moveTo>
                <a:lnTo>
                  <a:pt x="1953945" y="210896"/>
                </a:lnTo>
                <a:lnTo>
                  <a:pt x="1952244" y="198120"/>
                </a:lnTo>
                <a:lnTo>
                  <a:pt x="1949196" y="173736"/>
                </a:lnTo>
                <a:lnTo>
                  <a:pt x="1944624" y="149352"/>
                </a:lnTo>
                <a:lnTo>
                  <a:pt x="1938528" y="128016"/>
                </a:lnTo>
                <a:lnTo>
                  <a:pt x="1926336" y="85344"/>
                </a:lnTo>
                <a:lnTo>
                  <a:pt x="1918716" y="67056"/>
                </a:lnTo>
                <a:lnTo>
                  <a:pt x="1909572" y="50292"/>
                </a:lnTo>
                <a:lnTo>
                  <a:pt x="1901952" y="36576"/>
                </a:lnTo>
                <a:lnTo>
                  <a:pt x="1898523" y="32004"/>
                </a:lnTo>
                <a:lnTo>
                  <a:pt x="1888236" y="18288"/>
                </a:lnTo>
                <a:lnTo>
                  <a:pt x="1879092" y="9144"/>
                </a:lnTo>
                <a:lnTo>
                  <a:pt x="1874520" y="6096"/>
                </a:lnTo>
                <a:lnTo>
                  <a:pt x="1871472" y="4572"/>
                </a:lnTo>
                <a:lnTo>
                  <a:pt x="1868424" y="3048"/>
                </a:lnTo>
                <a:lnTo>
                  <a:pt x="1863852" y="1524"/>
                </a:lnTo>
                <a:lnTo>
                  <a:pt x="1857756" y="0"/>
                </a:lnTo>
                <a:lnTo>
                  <a:pt x="1842516" y="0"/>
                </a:lnTo>
                <a:lnTo>
                  <a:pt x="1804416" y="24384"/>
                </a:lnTo>
                <a:lnTo>
                  <a:pt x="1781556" y="59436"/>
                </a:lnTo>
                <a:lnTo>
                  <a:pt x="1761744" y="105156"/>
                </a:lnTo>
                <a:lnTo>
                  <a:pt x="1751076" y="155448"/>
                </a:lnTo>
                <a:lnTo>
                  <a:pt x="1748028" y="190500"/>
                </a:lnTo>
                <a:lnTo>
                  <a:pt x="1754124" y="190500"/>
                </a:lnTo>
                <a:lnTo>
                  <a:pt x="1754251" y="172212"/>
                </a:lnTo>
                <a:lnTo>
                  <a:pt x="1755648" y="155448"/>
                </a:lnTo>
                <a:lnTo>
                  <a:pt x="1758696" y="138684"/>
                </a:lnTo>
                <a:lnTo>
                  <a:pt x="1767840" y="105156"/>
                </a:lnTo>
                <a:lnTo>
                  <a:pt x="1767840" y="106680"/>
                </a:lnTo>
                <a:lnTo>
                  <a:pt x="1768246" y="105156"/>
                </a:lnTo>
                <a:lnTo>
                  <a:pt x="1772412" y="89916"/>
                </a:lnTo>
                <a:lnTo>
                  <a:pt x="1778508" y="76200"/>
                </a:lnTo>
                <a:lnTo>
                  <a:pt x="1786128" y="62484"/>
                </a:lnTo>
                <a:lnTo>
                  <a:pt x="1792224" y="50292"/>
                </a:lnTo>
                <a:lnTo>
                  <a:pt x="1801368" y="38100"/>
                </a:lnTo>
                <a:lnTo>
                  <a:pt x="1808988" y="28956"/>
                </a:lnTo>
                <a:lnTo>
                  <a:pt x="1818132" y="19812"/>
                </a:lnTo>
                <a:lnTo>
                  <a:pt x="1827276" y="13716"/>
                </a:lnTo>
                <a:lnTo>
                  <a:pt x="1825752" y="13716"/>
                </a:lnTo>
                <a:lnTo>
                  <a:pt x="1834896" y="9144"/>
                </a:lnTo>
                <a:lnTo>
                  <a:pt x="1844040" y="6096"/>
                </a:lnTo>
                <a:lnTo>
                  <a:pt x="1853184" y="4572"/>
                </a:lnTo>
                <a:lnTo>
                  <a:pt x="1857756" y="4572"/>
                </a:lnTo>
                <a:lnTo>
                  <a:pt x="1866900" y="7620"/>
                </a:lnTo>
                <a:lnTo>
                  <a:pt x="1876044" y="13716"/>
                </a:lnTo>
                <a:lnTo>
                  <a:pt x="1883664" y="21336"/>
                </a:lnTo>
                <a:lnTo>
                  <a:pt x="1892808" y="33528"/>
                </a:lnTo>
                <a:lnTo>
                  <a:pt x="1892808" y="32004"/>
                </a:lnTo>
                <a:lnTo>
                  <a:pt x="1897380" y="39624"/>
                </a:lnTo>
                <a:lnTo>
                  <a:pt x="1905000" y="53340"/>
                </a:lnTo>
                <a:lnTo>
                  <a:pt x="1914144" y="70104"/>
                </a:lnTo>
                <a:lnTo>
                  <a:pt x="1921764" y="88392"/>
                </a:lnTo>
                <a:lnTo>
                  <a:pt x="1920240" y="88392"/>
                </a:lnTo>
                <a:lnTo>
                  <a:pt x="1927860" y="108204"/>
                </a:lnTo>
                <a:lnTo>
                  <a:pt x="1933956" y="129540"/>
                </a:lnTo>
                <a:lnTo>
                  <a:pt x="1933956" y="128016"/>
                </a:lnTo>
                <a:lnTo>
                  <a:pt x="1938528" y="150876"/>
                </a:lnTo>
                <a:lnTo>
                  <a:pt x="1944624" y="173736"/>
                </a:lnTo>
                <a:lnTo>
                  <a:pt x="1947672" y="198120"/>
                </a:lnTo>
                <a:lnTo>
                  <a:pt x="1948548" y="211289"/>
                </a:lnTo>
                <a:lnTo>
                  <a:pt x="1920240" y="213360"/>
                </a:lnTo>
                <a:lnTo>
                  <a:pt x="1955292" y="274320"/>
                </a:lnTo>
                <a:lnTo>
                  <a:pt x="1977618" y="220980"/>
                </a:lnTo>
                <a:lnTo>
                  <a:pt x="1982724" y="208788"/>
                </a:lnTo>
                <a:close/>
              </a:path>
              <a:path w="3366770" h="2044064">
                <a:moveTo>
                  <a:pt x="2019287" y="1688592"/>
                </a:moveTo>
                <a:lnTo>
                  <a:pt x="1770684" y="816229"/>
                </a:lnTo>
                <a:lnTo>
                  <a:pt x="1798307" y="807720"/>
                </a:lnTo>
                <a:lnTo>
                  <a:pt x="1796923" y="806196"/>
                </a:lnTo>
                <a:lnTo>
                  <a:pt x="1751063" y="755904"/>
                </a:lnTo>
                <a:lnTo>
                  <a:pt x="1738871" y="826008"/>
                </a:lnTo>
                <a:lnTo>
                  <a:pt x="1766074" y="817651"/>
                </a:lnTo>
                <a:lnTo>
                  <a:pt x="2013191" y="1690116"/>
                </a:lnTo>
                <a:lnTo>
                  <a:pt x="2019287" y="1688592"/>
                </a:lnTo>
                <a:close/>
              </a:path>
              <a:path w="3366770" h="2044064">
                <a:moveTo>
                  <a:pt x="3083039" y="463296"/>
                </a:moveTo>
                <a:lnTo>
                  <a:pt x="3077095" y="460248"/>
                </a:lnTo>
                <a:lnTo>
                  <a:pt x="3020555" y="431292"/>
                </a:lnTo>
                <a:lnTo>
                  <a:pt x="3020555" y="460375"/>
                </a:lnTo>
                <a:lnTo>
                  <a:pt x="2039099" y="470916"/>
                </a:lnTo>
                <a:lnTo>
                  <a:pt x="2039099" y="475488"/>
                </a:lnTo>
                <a:lnTo>
                  <a:pt x="3020555" y="466445"/>
                </a:lnTo>
                <a:lnTo>
                  <a:pt x="3020555" y="495300"/>
                </a:lnTo>
                <a:lnTo>
                  <a:pt x="3083039" y="463296"/>
                </a:lnTo>
                <a:close/>
              </a:path>
              <a:path w="3366770" h="2044064">
                <a:moveTo>
                  <a:pt x="3168383" y="659904"/>
                </a:moveTo>
                <a:lnTo>
                  <a:pt x="2017763" y="670471"/>
                </a:lnTo>
                <a:lnTo>
                  <a:pt x="2017763" y="641616"/>
                </a:lnTo>
                <a:lnTo>
                  <a:pt x="1955279" y="673620"/>
                </a:lnTo>
                <a:lnTo>
                  <a:pt x="2017763" y="704100"/>
                </a:lnTo>
                <a:lnTo>
                  <a:pt x="2017763" y="675144"/>
                </a:lnTo>
                <a:lnTo>
                  <a:pt x="3168383" y="666000"/>
                </a:lnTo>
                <a:lnTo>
                  <a:pt x="3168383" y="659904"/>
                </a:lnTo>
                <a:close/>
              </a:path>
              <a:path w="3366770" h="2044064">
                <a:moveTo>
                  <a:pt x="3366503" y="758952"/>
                </a:moveTo>
                <a:lnTo>
                  <a:pt x="3363455" y="754380"/>
                </a:lnTo>
                <a:lnTo>
                  <a:pt x="2318613" y="1747824"/>
                </a:lnTo>
                <a:lnTo>
                  <a:pt x="2298179" y="1726704"/>
                </a:lnTo>
                <a:lnTo>
                  <a:pt x="2273795" y="1793760"/>
                </a:lnTo>
                <a:lnTo>
                  <a:pt x="2342375" y="1772412"/>
                </a:lnTo>
                <a:lnTo>
                  <a:pt x="2329116" y="1758708"/>
                </a:lnTo>
                <a:lnTo>
                  <a:pt x="2322334" y="1751685"/>
                </a:lnTo>
                <a:lnTo>
                  <a:pt x="3366503" y="758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17793" y="3399578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10190" y="3548877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19583" y="4658375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62736" y="4743728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19478" y="3286728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0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89243" y="3579419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0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64576" y="3978688"/>
            <a:ext cx="614045" cy="687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0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50" spc="-50" dirty="0">
                <a:latin typeface="Calibri"/>
                <a:cs typeface="Calibri"/>
              </a:rPr>
              <a:t>0</a:t>
            </a:r>
            <a:endParaRPr sz="1450">
              <a:latin typeface="Calibri"/>
              <a:cs typeface="Calibri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453633" y="3592829"/>
          <a:ext cx="4366259" cy="1649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Microsoft Sans Serif"/>
                          <a:cs typeface="Microsoft Sans Serif"/>
                        </a:rPr>
                        <a:t>δ’</a:t>
                      </a:r>
                      <a:endParaRPr sz="14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{A,C}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{A,C}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*E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{A,C}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5826252" y="4072127"/>
            <a:ext cx="143510" cy="62865"/>
          </a:xfrm>
          <a:custGeom>
            <a:avLst/>
            <a:gdLst/>
            <a:ahLst/>
            <a:cxnLst/>
            <a:rect l="l" t="t" r="r" b="b"/>
            <a:pathLst>
              <a:path w="143510" h="62864">
                <a:moveTo>
                  <a:pt x="80772" y="62484"/>
                </a:moveTo>
                <a:lnTo>
                  <a:pt x="80772" y="0"/>
                </a:lnTo>
                <a:lnTo>
                  <a:pt x="140131" y="28956"/>
                </a:lnTo>
                <a:lnTo>
                  <a:pt x="91440" y="28956"/>
                </a:lnTo>
                <a:lnTo>
                  <a:pt x="91440" y="33528"/>
                </a:lnTo>
                <a:lnTo>
                  <a:pt x="137305" y="33528"/>
                </a:lnTo>
                <a:lnTo>
                  <a:pt x="80772" y="62484"/>
                </a:lnTo>
                <a:close/>
              </a:path>
              <a:path w="143510" h="62864">
                <a:moveTo>
                  <a:pt x="80772" y="33528"/>
                </a:moveTo>
                <a:lnTo>
                  <a:pt x="0" y="33528"/>
                </a:lnTo>
                <a:lnTo>
                  <a:pt x="0" y="28956"/>
                </a:lnTo>
                <a:lnTo>
                  <a:pt x="80772" y="28956"/>
                </a:lnTo>
                <a:lnTo>
                  <a:pt x="80772" y="33528"/>
                </a:lnTo>
                <a:close/>
              </a:path>
              <a:path w="143510" h="62864">
                <a:moveTo>
                  <a:pt x="137305" y="33528"/>
                </a:moveTo>
                <a:lnTo>
                  <a:pt x="91440" y="33528"/>
                </a:lnTo>
                <a:lnTo>
                  <a:pt x="91440" y="28956"/>
                </a:lnTo>
                <a:lnTo>
                  <a:pt x="140131" y="28956"/>
                </a:lnTo>
                <a:lnTo>
                  <a:pt x="143256" y="30480"/>
                </a:lnTo>
                <a:lnTo>
                  <a:pt x="137305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874" y="1317652"/>
            <a:ext cx="39668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Minimize</a:t>
            </a:r>
            <a:r>
              <a:rPr spc="-130" dirty="0"/>
              <a:t> </a:t>
            </a:r>
            <a:r>
              <a:rPr dirty="0"/>
              <a:t>the</a:t>
            </a:r>
            <a:r>
              <a:rPr spc="-125" dirty="0"/>
              <a:t> </a:t>
            </a:r>
            <a:r>
              <a:rPr spc="-10" dirty="0"/>
              <a:t>given</a:t>
            </a:r>
            <a:r>
              <a:rPr spc="-140" dirty="0"/>
              <a:t> </a:t>
            </a:r>
            <a:r>
              <a:rPr spc="-25" dirty="0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3850" y="1755423"/>
            <a:ext cx="4001770" cy="1452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9390" marR="35560" indent="-187325">
              <a:lnSpc>
                <a:spcPct val="131100"/>
              </a:lnSpc>
              <a:spcBef>
                <a:spcPts val="95"/>
              </a:spcBef>
              <a:buFont typeface="Microsoft Sans Serif"/>
              <a:buChar char="•"/>
              <a:tabLst>
                <a:tab pos="204470" algn="l"/>
              </a:tabLst>
            </a:pPr>
            <a:r>
              <a:rPr sz="1800" dirty="0">
                <a:latin typeface="Calibri"/>
                <a:cs typeface="Calibri"/>
              </a:rPr>
              <a:t>Let given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DFA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dirty="0">
                <a:latin typeface="Microsoft Sans Serif"/>
                <a:cs typeface="Microsoft Sans Serif"/>
              </a:rPr>
              <a:t>Q,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Σ,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A, δ, F)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where 	</a:t>
            </a:r>
            <a:r>
              <a:rPr sz="1800" dirty="0">
                <a:latin typeface="Microsoft Sans Serif"/>
                <a:cs typeface="Microsoft Sans Serif"/>
              </a:rPr>
              <a:t>Q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{A,B,C,D,E,F,G,H,I}</a:t>
            </a:r>
            <a:endParaRPr sz="1800">
              <a:latin typeface="Microsoft Sans Serif"/>
              <a:cs typeface="Microsoft Sans Serif"/>
            </a:endParaRPr>
          </a:p>
          <a:p>
            <a:pPr marL="204470">
              <a:lnSpc>
                <a:spcPct val="100000"/>
              </a:lnSpc>
              <a:spcBef>
                <a:spcPts val="625"/>
              </a:spcBef>
              <a:tabLst>
                <a:tab pos="2956560" algn="l"/>
              </a:tabLst>
            </a:pPr>
            <a:r>
              <a:rPr sz="1800" dirty="0">
                <a:latin typeface="Microsoft Sans Serif"/>
                <a:cs typeface="Microsoft Sans Serif"/>
              </a:rPr>
              <a:t>Σ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{0,1},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initial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State,</a:t>
            </a:r>
            <a:r>
              <a:rPr sz="1800" dirty="0">
                <a:latin typeface="Microsoft Sans Serif"/>
                <a:cs typeface="Microsoft Sans Serif"/>
              </a:rPr>
              <a:t>	F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{C,F,I}</a:t>
            </a:r>
            <a:endParaRPr sz="1800">
              <a:latin typeface="Microsoft Sans Serif"/>
              <a:cs typeface="Microsoft Sans Serif"/>
            </a:endParaRPr>
          </a:p>
          <a:p>
            <a:pPr marL="200025" indent="-187325">
              <a:lnSpc>
                <a:spcPct val="100000"/>
              </a:lnSpc>
              <a:spcBef>
                <a:spcPts val="625"/>
              </a:spcBef>
              <a:buChar char="•"/>
              <a:tabLst>
                <a:tab pos="200025" algn="l"/>
              </a:tabLst>
            </a:pPr>
            <a:r>
              <a:rPr sz="1800" dirty="0">
                <a:latin typeface="Microsoft Sans Serif"/>
                <a:cs typeface="Microsoft Sans Serif"/>
              </a:rPr>
              <a:t>minimized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DFA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D’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(Q’,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Σ,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δ’,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F’)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450" y="3533928"/>
            <a:ext cx="4511040" cy="144335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30"/>
              </a:spcBef>
            </a:pPr>
            <a:r>
              <a:rPr sz="1800" dirty="0">
                <a:latin typeface="Microsoft Sans Serif"/>
                <a:cs typeface="Microsoft Sans Serif"/>
              </a:rPr>
              <a:t>Procedure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minimization:</a:t>
            </a:r>
            <a:endParaRPr sz="1800">
              <a:latin typeface="Microsoft Sans Serif"/>
              <a:cs typeface="Microsoft Sans Serif"/>
            </a:endParaRPr>
          </a:p>
          <a:p>
            <a:pPr marL="224790" marR="30480" indent="-187325">
              <a:lnSpc>
                <a:spcPct val="128899"/>
              </a:lnSpc>
              <a:spcBef>
                <a:spcPts val="15"/>
              </a:spcBef>
              <a:buChar char="•"/>
              <a:tabLst>
                <a:tab pos="333375" algn="l"/>
              </a:tabLst>
            </a:pPr>
            <a:r>
              <a:rPr sz="1800" dirty="0">
                <a:latin typeface="Microsoft Sans Serif"/>
                <a:cs typeface="Microsoft Sans Serif"/>
              </a:rPr>
              <a:t>Step1-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Draw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table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all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pair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states 	</a:t>
            </a:r>
            <a:r>
              <a:rPr sz="1800" dirty="0">
                <a:latin typeface="Microsoft Sans Serif"/>
                <a:cs typeface="Microsoft Sans Serif"/>
              </a:rPr>
              <a:t>[vertically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skip 1</a:t>
            </a:r>
            <a:r>
              <a:rPr sz="1800" baseline="25462" dirty="0">
                <a:latin typeface="Microsoft Sans Serif"/>
                <a:cs typeface="Microsoft Sans Serif"/>
              </a:rPr>
              <a:t>st</a:t>
            </a:r>
            <a:r>
              <a:rPr sz="1800" spc="277" baseline="25462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state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and</a:t>
            </a:r>
            <a:endParaRPr sz="1800">
              <a:latin typeface="Microsoft Sans Serif"/>
              <a:cs typeface="Microsoft Sans Serif"/>
            </a:endParaRPr>
          </a:p>
          <a:p>
            <a:pPr marL="333375">
              <a:lnSpc>
                <a:spcPct val="100000"/>
              </a:lnSpc>
              <a:spcBef>
                <a:spcPts val="625"/>
              </a:spcBef>
            </a:pPr>
            <a:r>
              <a:rPr sz="1800" dirty="0">
                <a:latin typeface="Microsoft Sans Serif"/>
                <a:cs typeface="Microsoft Sans Serif"/>
              </a:rPr>
              <a:t>horizontally last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state]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47132" y="3558540"/>
            <a:ext cx="4471670" cy="3089275"/>
          </a:xfrm>
          <a:custGeom>
            <a:avLst/>
            <a:gdLst/>
            <a:ahLst/>
            <a:cxnLst/>
            <a:rect l="l" t="t" r="r" b="b"/>
            <a:pathLst>
              <a:path w="4471670" h="3089275">
                <a:moveTo>
                  <a:pt x="499871" y="0"/>
                </a:moveTo>
                <a:lnTo>
                  <a:pt x="499871" y="347471"/>
                </a:lnTo>
              </a:path>
              <a:path w="4471670" h="3089275">
                <a:moveTo>
                  <a:pt x="499871" y="347471"/>
                </a:moveTo>
                <a:lnTo>
                  <a:pt x="499871" y="3089147"/>
                </a:lnTo>
              </a:path>
              <a:path w="4471670" h="3089275">
                <a:moveTo>
                  <a:pt x="996696" y="0"/>
                </a:moveTo>
                <a:lnTo>
                  <a:pt x="996696" y="688848"/>
                </a:lnTo>
              </a:path>
              <a:path w="4471670" h="3089275">
                <a:moveTo>
                  <a:pt x="996696" y="688848"/>
                </a:moveTo>
                <a:lnTo>
                  <a:pt x="996696" y="3089147"/>
                </a:lnTo>
              </a:path>
              <a:path w="4471670" h="3089275">
                <a:moveTo>
                  <a:pt x="1491996" y="341375"/>
                </a:moveTo>
                <a:lnTo>
                  <a:pt x="1491996" y="1373124"/>
                </a:lnTo>
              </a:path>
              <a:path w="4471670" h="3089275">
                <a:moveTo>
                  <a:pt x="1491996" y="1373124"/>
                </a:moveTo>
                <a:lnTo>
                  <a:pt x="1491996" y="3089147"/>
                </a:lnTo>
              </a:path>
              <a:path w="4471670" h="3089275">
                <a:moveTo>
                  <a:pt x="1987296" y="684275"/>
                </a:moveTo>
                <a:lnTo>
                  <a:pt x="1987296" y="2741675"/>
                </a:lnTo>
              </a:path>
              <a:path w="4471670" h="3089275">
                <a:moveTo>
                  <a:pt x="1987296" y="2741675"/>
                </a:moveTo>
                <a:lnTo>
                  <a:pt x="1987296" y="3089147"/>
                </a:lnTo>
              </a:path>
              <a:path w="4471670" h="3089275">
                <a:moveTo>
                  <a:pt x="2482596" y="1025651"/>
                </a:moveTo>
                <a:lnTo>
                  <a:pt x="2482596" y="2741675"/>
                </a:lnTo>
              </a:path>
              <a:path w="4471670" h="3089275">
                <a:moveTo>
                  <a:pt x="2482596" y="2741675"/>
                </a:moveTo>
                <a:lnTo>
                  <a:pt x="2482596" y="3089147"/>
                </a:lnTo>
              </a:path>
              <a:path w="4471670" h="3089275">
                <a:moveTo>
                  <a:pt x="2979419" y="1368552"/>
                </a:moveTo>
                <a:lnTo>
                  <a:pt x="2979419" y="2741675"/>
                </a:lnTo>
              </a:path>
              <a:path w="4471670" h="3089275">
                <a:moveTo>
                  <a:pt x="2979419" y="2741675"/>
                </a:moveTo>
                <a:lnTo>
                  <a:pt x="2979419" y="3089147"/>
                </a:lnTo>
              </a:path>
              <a:path w="4471670" h="3089275">
                <a:moveTo>
                  <a:pt x="3474719" y="1709927"/>
                </a:moveTo>
                <a:lnTo>
                  <a:pt x="3474719" y="2741675"/>
                </a:lnTo>
              </a:path>
              <a:path w="4471670" h="3089275">
                <a:moveTo>
                  <a:pt x="3474719" y="2741675"/>
                </a:moveTo>
                <a:lnTo>
                  <a:pt x="3474719" y="3089147"/>
                </a:lnTo>
              </a:path>
              <a:path w="4471670" h="3089275">
                <a:moveTo>
                  <a:pt x="3970019" y="2052827"/>
                </a:moveTo>
                <a:lnTo>
                  <a:pt x="3970019" y="2741675"/>
                </a:lnTo>
              </a:path>
              <a:path w="4471670" h="3089275">
                <a:moveTo>
                  <a:pt x="3970019" y="2741675"/>
                </a:moveTo>
                <a:lnTo>
                  <a:pt x="3970019" y="3089147"/>
                </a:lnTo>
              </a:path>
              <a:path w="4471670" h="3089275">
                <a:moveTo>
                  <a:pt x="0" y="347471"/>
                </a:moveTo>
                <a:lnTo>
                  <a:pt x="499871" y="347471"/>
                </a:lnTo>
              </a:path>
              <a:path w="4471670" h="3089275">
                <a:moveTo>
                  <a:pt x="499871" y="347471"/>
                </a:moveTo>
                <a:lnTo>
                  <a:pt x="1496567" y="347471"/>
                </a:lnTo>
              </a:path>
              <a:path w="4471670" h="3089275">
                <a:moveTo>
                  <a:pt x="0" y="688848"/>
                </a:moveTo>
                <a:lnTo>
                  <a:pt x="996696" y="688848"/>
                </a:lnTo>
              </a:path>
              <a:path w="4471670" h="3089275">
                <a:moveTo>
                  <a:pt x="996696" y="688848"/>
                </a:moveTo>
                <a:lnTo>
                  <a:pt x="1993391" y="688848"/>
                </a:lnTo>
              </a:path>
              <a:path w="4471670" h="3089275">
                <a:moveTo>
                  <a:pt x="0" y="1031748"/>
                </a:moveTo>
                <a:lnTo>
                  <a:pt x="1491996" y="1031748"/>
                </a:lnTo>
              </a:path>
              <a:path w="4471670" h="3089275">
                <a:moveTo>
                  <a:pt x="1491996" y="1031748"/>
                </a:moveTo>
                <a:lnTo>
                  <a:pt x="2488691" y="1031748"/>
                </a:lnTo>
              </a:path>
              <a:path w="4471670" h="3089275">
                <a:moveTo>
                  <a:pt x="0" y="1373124"/>
                </a:moveTo>
                <a:lnTo>
                  <a:pt x="1491996" y="1373124"/>
                </a:lnTo>
              </a:path>
              <a:path w="4471670" h="3089275">
                <a:moveTo>
                  <a:pt x="1491996" y="1373124"/>
                </a:moveTo>
                <a:lnTo>
                  <a:pt x="2983991" y="1373124"/>
                </a:lnTo>
              </a:path>
              <a:path w="4471670" h="3089275">
                <a:moveTo>
                  <a:pt x="0" y="1716024"/>
                </a:moveTo>
                <a:lnTo>
                  <a:pt x="1987296" y="1716024"/>
                </a:lnTo>
              </a:path>
              <a:path w="4471670" h="3089275">
                <a:moveTo>
                  <a:pt x="1987296" y="1716024"/>
                </a:moveTo>
                <a:lnTo>
                  <a:pt x="3479291" y="1716024"/>
                </a:lnTo>
              </a:path>
              <a:path w="4471670" h="3089275">
                <a:moveTo>
                  <a:pt x="0" y="2057399"/>
                </a:moveTo>
                <a:lnTo>
                  <a:pt x="1987296" y="2057399"/>
                </a:lnTo>
              </a:path>
              <a:path w="4471670" h="3089275">
                <a:moveTo>
                  <a:pt x="1987296" y="2057399"/>
                </a:moveTo>
                <a:lnTo>
                  <a:pt x="3976116" y="2057399"/>
                </a:lnTo>
              </a:path>
              <a:path w="4471670" h="3089275">
                <a:moveTo>
                  <a:pt x="0" y="2400299"/>
                </a:moveTo>
                <a:lnTo>
                  <a:pt x="1987296" y="2400299"/>
                </a:lnTo>
              </a:path>
              <a:path w="4471670" h="3089275">
                <a:moveTo>
                  <a:pt x="1987296" y="2400299"/>
                </a:moveTo>
                <a:lnTo>
                  <a:pt x="4471416" y="2400299"/>
                </a:lnTo>
              </a:path>
              <a:path w="4471670" h="3089275">
                <a:moveTo>
                  <a:pt x="0" y="2741675"/>
                </a:moveTo>
                <a:lnTo>
                  <a:pt x="1987296" y="2741675"/>
                </a:lnTo>
              </a:path>
              <a:path w="4471670" h="3089275">
                <a:moveTo>
                  <a:pt x="1987296" y="2741675"/>
                </a:moveTo>
                <a:lnTo>
                  <a:pt x="4471416" y="2741675"/>
                </a:lnTo>
              </a:path>
              <a:path w="4471670" h="3089275">
                <a:moveTo>
                  <a:pt x="4571" y="0"/>
                </a:moveTo>
                <a:lnTo>
                  <a:pt x="4571" y="3089147"/>
                </a:lnTo>
              </a:path>
              <a:path w="4471670" h="3089275">
                <a:moveTo>
                  <a:pt x="4466844" y="2394204"/>
                </a:moveTo>
                <a:lnTo>
                  <a:pt x="4466844" y="2741675"/>
                </a:lnTo>
              </a:path>
              <a:path w="4471670" h="3089275">
                <a:moveTo>
                  <a:pt x="4466844" y="2741675"/>
                </a:moveTo>
                <a:lnTo>
                  <a:pt x="4466844" y="3089147"/>
                </a:lnTo>
              </a:path>
              <a:path w="4471670" h="3089275">
                <a:moveTo>
                  <a:pt x="0" y="4571"/>
                </a:moveTo>
                <a:lnTo>
                  <a:pt x="499871" y="4571"/>
                </a:lnTo>
              </a:path>
              <a:path w="4471670" h="3089275">
                <a:moveTo>
                  <a:pt x="499871" y="4571"/>
                </a:moveTo>
                <a:lnTo>
                  <a:pt x="1001267" y="4571"/>
                </a:lnTo>
              </a:path>
              <a:path w="4471670" h="3089275">
                <a:moveTo>
                  <a:pt x="0" y="3084575"/>
                </a:moveTo>
                <a:lnTo>
                  <a:pt x="4471416" y="3084575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34119" y="3576282"/>
            <a:ext cx="12827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B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5596" y="3917694"/>
            <a:ext cx="126364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8029" y="4260583"/>
            <a:ext cx="14224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D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8641" y="4601996"/>
            <a:ext cx="11811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6461" y="4830244"/>
            <a:ext cx="144780" cy="708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4604">
              <a:lnSpc>
                <a:spcPct val="154500"/>
              </a:lnSpc>
              <a:spcBef>
                <a:spcPts val="90"/>
              </a:spcBef>
            </a:pPr>
            <a:r>
              <a:rPr sz="1450" spc="-50" dirty="0">
                <a:latin typeface="Calibri"/>
                <a:cs typeface="Calibri"/>
              </a:rPr>
              <a:t>F G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6461" y="5511453"/>
            <a:ext cx="143510" cy="711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625" marR="5080" indent="-35560">
              <a:lnSpc>
                <a:spcPct val="155200"/>
              </a:lnSpc>
              <a:spcBef>
                <a:spcPts val="90"/>
              </a:spcBef>
            </a:pPr>
            <a:r>
              <a:rPr sz="1450" spc="-50" dirty="0">
                <a:latin typeface="Calibri"/>
                <a:cs typeface="Calibri"/>
              </a:rPr>
              <a:t>H I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7876" y="6311919"/>
            <a:ext cx="13525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6773" y="6311919"/>
            <a:ext cx="12827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B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23781" y="6311919"/>
            <a:ext cx="126364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C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11340" y="6311919"/>
            <a:ext cx="14224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D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17797" y="6311919"/>
            <a:ext cx="11811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16694" y="6311919"/>
            <a:ext cx="11239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F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96694" y="6311919"/>
            <a:ext cx="14478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G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93703" y="6311919"/>
            <a:ext cx="14351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H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5119" y="1173321"/>
            <a:ext cx="3374492" cy="27144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088" y="1165379"/>
            <a:ext cx="662813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05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Step2-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X in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all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(p,q)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where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one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final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and other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non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final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088" y="4729458"/>
            <a:ext cx="5743575" cy="10179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720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Step3-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Repeat</a:t>
            </a:r>
            <a:r>
              <a:rPr sz="1650" spc="-4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this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step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till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we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cannot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anymore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states.</a:t>
            </a:r>
            <a:endParaRPr sz="1650">
              <a:latin typeface="Microsoft Sans Serif"/>
              <a:cs typeface="Microsoft Sans Serif"/>
            </a:endParaRPr>
          </a:p>
          <a:p>
            <a:pPr marL="200660" indent="-187960">
              <a:lnSpc>
                <a:spcPct val="100000"/>
              </a:lnSpc>
              <a:spcBef>
                <a:spcPts val="625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Check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for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all unmarked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of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states</a:t>
            </a:r>
            <a:endParaRPr sz="1650">
              <a:latin typeface="Microsoft Sans Serif"/>
              <a:cs typeface="Microsoft Sans Serif"/>
            </a:endParaRPr>
          </a:p>
          <a:p>
            <a:pPr marL="200660" indent="-187960">
              <a:lnSpc>
                <a:spcPct val="100000"/>
              </a:lnSpc>
              <a:spcBef>
                <a:spcPts val="625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1.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(B,A)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975" y="5723104"/>
            <a:ext cx="1042035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(B,0)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C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(A,0)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B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9397" y="5723104"/>
            <a:ext cx="3879215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δ(B,1)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F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δ(A,1)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E</a:t>
            </a:r>
            <a:r>
              <a:rPr sz="1650" spc="459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(C,B)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</a:t>
            </a:r>
            <a:r>
              <a:rPr sz="1650" spc="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marked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 </a:t>
            </a:r>
            <a:r>
              <a:rPr sz="1650" spc="-10" dirty="0">
                <a:latin typeface="Microsoft Sans Serif"/>
                <a:cs typeface="Microsoft Sans Serif"/>
              </a:rPr>
              <a:t>(B,A)</a:t>
            </a:r>
            <a:endParaRPr sz="165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8311" y="1177575"/>
            <a:ext cx="2982321" cy="2914364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11402" y="1636775"/>
          <a:ext cx="4460872" cy="3076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F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I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A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F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088" y="1087086"/>
            <a:ext cx="1447165" cy="10191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720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2.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(D,A)</a:t>
            </a:r>
            <a:endParaRPr sz="165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(D,0)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E</a:t>
            </a:r>
            <a:endParaRPr sz="165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(A,0)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B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9397" y="1416213"/>
            <a:ext cx="1006475" cy="6902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735"/>
              </a:spcBef>
            </a:pPr>
            <a:r>
              <a:rPr sz="1650" dirty="0">
                <a:latin typeface="Microsoft Sans Serif"/>
                <a:cs typeface="Microsoft Sans Serif"/>
              </a:rPr>
              <a:t>δ(D,1)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50" dirty="0">
                <a:latin typeface="Microsoft Sans Serif"/>
                <a:cs typeface="Microsoft Sans Serif"/>
              </a:rPr>
              <a:t>H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Microsoft Sans Serif"/>
                <a:cs typeface="Microsoft Sans Serif"/>
              </a:rPr>
              <a:t>δ(A,1)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E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088" y="2080731"/>
            <a:ext cx="6309360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16559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Both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(E,B)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&amp;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(H,E)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are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unmarked</a:t>
            </a:r>
            <a:r>
              <a:rPr sz="1650" spc="-4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leave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(D,A)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also</a:t>
            </a:r>
            <a:r>
              <a:rPr sz="1650" spc="-10" dirty="0">
                <a:latin typeface="Microsoft Sans Serif"/>
                <a:cs typeface="Microsoft Sans Serif"/>
              </a:rPr>
              <a:t> unmarked</a:t>
            </a:r>
            <a:endParaRPr sz="1650">
              <a:latin typeface="Microsoft Sans Serif"/>
              <a:cs typeface="Microsoft Sans Serif"/>
            </a:endParaRPr>
          </a:p>
          <a:p>
            <a:pPr marL="200660" indent="-187960">
              <a:lnSpc>
                <a:spcPct val="100000"/>
              </a:lnSpc>
              <a:spcBef>
                <a:spcPts val="625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3.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(E,A)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6779" y="2740628"/>
            <a:ext cx="984250" cy="6902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650" dirty="0">
                <a:latin typeface="Microsoft Sans Serif"/>
                <a:cs typeface="Microsoft Sans Serif"/>
              </a:rPr>
              <a:t>δ(E,1)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I</a:t>
            </a:r>
            <a:endParaRPr sz="1650">
              <a:latin typeface="Microsoft Sans Serif"/>
              <a:cs typeface="Microsoft Sans Serif"/>
            </a:endParaRPr>
          </a:p>
          <a:p>
            <a:pPr marL="24765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Microsoft Sans Serif"/>
                <a:cs typeface="Microsoft Sans Serif"/>
              </a:rPr>
              <a:t>δ(A,1)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E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088" y="2740628"/>
            <a:ext cx="1466850" cy="1682114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R="50165" algn="r">
              <a:lnSpc>
                <a:spcPct val="100000"/>
              </a:lnSpc>
              <a:spcBef>
                <a:spcPts val="73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(E,0)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F</a:t>
            </a:r>
            <a:endParaRPr sz="1650">
              <a:latin typeface="Microsoft Sans Serif"/>
              <a:cs typeface="Microsoft Sans Serif"/>
            </a:endParaRPr>
          </a:p>
          <a:p>
            <a:pPr marR="37465" algn="r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(A,0)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B</a:t>
            </a:r>
            <a:endParaRPr sz="1650">
              <a:latin typeface="Microsoft Sans Serif"/>
              <a:cs typeface="Microsoft Sans Serif"/>
            </a:endParaRPr>
          </a:p>
          <a:p>
            <a:pPr marL="187960" marR="92710" indent="-187960" algn="r">
              <a:lnSpc>
                <a:spcPct val="100000"/>
              </a:lnSpc>
              <a:spcBef>
                <a:spcPts val="625"/>
              </a:spcBef>
              <a:buChar char="•"/>
              <a:tabLst>
                <a:tab pos="187960" algn="l"/>
              </a:tabLst>
            </a:pPr>
            <a:r>
              <a:rPr sz="1650" dirty="0">
                <a:latin typeface="Microsoft Sans Serif"/>
                <a:cs typeface="Microsoft Sans Serif"/>
              </a:rPr>
              <a:t>4.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(G,A)</a:t>
            </a:r>
            <a:endParaRPr sz="16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620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(G,0)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H</a:t>
            </a:r>
            <a:endParaRPr sz="1650">
              <a:latin typeface="Microsoft Sans Serif"/>
              <a:cs typeface="Microsoft Sans Serif"/>
            </a:endParaRPr>
          </a:p>
          <a:p>
            <a:pPr marR="37465" algn="r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(A,0)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B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5045" y="3152668"/>
            <a:ext cx="27711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25" dirty="0">
                <a:latin typeface="Microsoft Sans Serif"/>
                <a:cs typeface="Microsoft Sans Serif"/>
              </a:rPr>
              <a:t>(F,B)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 marked</a:t>
            </a:r>
            <a:r>
              <a:rPr sz="1650" spc="-5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</a:t>
            </a:r>
            <a:r>
              <a:rPr sz="1650" spc="-4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(E,A)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9397" y="3735814"/>
            <a:ext cx="1028065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δ(G,1)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B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δ(A,1)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E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088" y="4398585"/>
            <a:ext cx="3493135" cy="1017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559" marR="5080">
              <a:lnSpc>
                <a:spcPct val="131500"/>
              </a:lnSpc>
              <a:spcBef>
                <a:spcPts val="100"/>
              </a:spcBef>
            </a:pPr>
            <a:r>
              <a:rPr sz="1650" dirty="0">
                <a:latin typeface="Microsoft Sans Serif"/>
                <a:cs typeface="Microsoft Sans Serif"/>
              </a:rPr>
              <a:t>Both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(H,B)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&amp;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(B,E)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are</a:t>
            </a:r>
            <a:r>
              <a:rPr sz="1650" spc="-10" dirty="0">
                <a:latin typeface="Microsoft Sans Serif"/>
                <a:cs typeface="Microsoft Sans Serif"/>
              </a:rPr>
              <a:t> unmarked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leave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(G,A)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also</a:t>
            </a:r>
            <a:r>
              <a:rPr sz="1650" spc="-10" dirty="0">
                <a:latin typeface="Microsoft Sans Serif"/>
                <a:cs typeface="Microsoft Sans Serif"/>
              </a:rPr>
              <a:t> unmarked</a:t>
            </a:r>
            <a:endParaRPr sz="1650">
              <a:latin typeface="Microsoft Sans Serif"/>
              <a:cs typeface="Microsoft Sans Serif"/>
            </a:endParaRPr>
          </a:p>
          <a:p>
            <a:pPr marL="200660" indent="-187960">
              <a:lnSpc>
                <a:spcPct val="100000"/>
              </a:lnSpc>
              <a:spcBef>
                <a:spcPts val="620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5.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(H,A)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975" y="5389354"/>
            <a:ext cx="1030605" cy="6902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(H,0)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I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(A,0)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B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5788" y="5389354"/>
            <a:ext cx="1045210" cy="6902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650" dirty="0">
                <a:latin typeface="Microsoft Sans Serif"/>
                <a:cs typeface="Microsoft Sans Serif"/>
              </a:rPr>
              <a:t>δ(H,1)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50" dirty="0">
                <a:latin typeface="Microsoft Sans Serif"/>
                <a:cs typeface="Microsoft Sans Serif"/>
              </a:rPr>
              <a:t>C</a:t>
            </a:r>
            <a:endParaRPr sz="1650">
              <a:latin typeface="Microsoft Sans Serif"/>
              <a:cs typeface="Microsoft Sans Serif"/>
            </a:endParaRPr>
          </a:p>
          <a:p>
            <a:pPr marL="85725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Microsoft Sans Serif"/>
                <a:cs typeface="Microsoft Sans Serif"/>
              </a:rPr>
              <a:t>δ(A,1)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E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057" y="6132062"/>
            <a:ext cx="273494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Microsoft Sans Serif"/>
                <a:cs typeface="Microsoft Sans Serif"/>
              </a:rPr>
              <a:t>(I,B)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</a:t>
            </a:r>
            <a:r>
              <a:rPr sz="1650" spc="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marked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(H,A)</a:t>
            </a:r>
            <a:endParaRPr sz="165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8100" y="1165447"/>
            <a:ext cx="2394065" cy="2344324"/>
          </a:xfrm>
          <a:prstGeom prst="rect">
            <a:avLst/>
          </a:prstGeom>
        </p:spPr>
      </p:pic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423153" y="3497579"/>
          <a:ext cx="4460239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F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I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A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F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088" y="1087086"/>
            <a:ext cx="1447165" cy="20116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720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6.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(D,B)</a:t>
            </a:r>
            <a:endParaRPr sz="165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(D,0)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E</a:t>
            </a:r>
            <a:endParaRPr sz="165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(B,0)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C</a:t>
            </a:r>
            <a:endParaRPr sz="1650">
              <a:latin typeface="Microsoft Sans Serif"/>
              <a:cs typeface="Microsoft Sans Serif"/>
            </a:endParaRPr>
          </a:p>
          <a:p>
            <a:pPr marL="200660" indent="-187960">
              <a:lnSpc>
                <a:spcPct val="100000"/>
              </a:lnSpc>
              <a:spcBef>
                <a:spcPts val="625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7.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(E,B)</a:t>
            </a:r>
            <a:endParaRPr sz="165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(E,0)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F</a:t>
            </a:r>
            <a:endParaRPr sz="165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(B,0)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C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9913" y="1416213"/>
            <a:ext cx="995680" cy="6902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650" dirty="0">
                <a:latin typeface="Microsoft Sans Serif"/>
                <a:cs typeface="Microsoft Sans Serif"/>
              </a:rPr>
              <a:t>δ(D,1)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50" dirty="0">
                <a:latin typeface="Microsoft Sans Serif"/>
                <a:cs typeface="Microsoft Sans Serif"/>
              </a:rPr>
              <a:t>H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Microsoft Sans Serif"/>
                <a:cs typeface="Microsoft Sans Serif"/>
              </a:rPr>
              <a:t>δ(B,1)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F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0717" y="1828254"/>
            <a:ext cx="28295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Microsoft Sans Serif"/>
                <a:cs typeface="Microsoft Sans Serif"/>
              </a:rPr>
              <a:t>(E,C)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marked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(D,B)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6779" y="2411296"/>
            <a:ext cx="984885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δ(E,1)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I</a:t>
            </a:r>
            <a:endParaRPr sz="1650">
              <a:latin typeface="Microsoft Sans Serif"/>
              <a:cs typeface="Microsoft Sans Serif"/>
            </a:endParaRPr>
          </a:p>
          <a:p>
            <a:pPr marL="35560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δ(B,1)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F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975" y="3152668"/>
            <a:ext cx="576199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Microsoft Sans Serif"/>
                <a:cs typeface="Microsoft Sans Serif"/>
              </a:rPr>
              <a:t>Both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spc="-30" dirty="0">
                <a:latin typeface="Microsoft Sans Serif"/>
                <a:cs typeface="Microsoft Sans Serif"/>
              </a:rPr>
              <a:t>(F,C)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&amp; (I,F)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are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unmarked</a:t>
            </a:r>
            <a:r>
              <a:rPr sz="1650" spc="-3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leave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(E,B)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also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unmarked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088" y="3404941"/>
            <a:ext cx="1466850" cy="10179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720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8.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(G,B)</a:t>
            </a:r>
            <a:endParaRPr sz="165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(G,0)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H</a:t>
            </a:r>
            <a:endParaRPr sz="165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(B,0)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C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9913" y="3735814"/>
            <a:ext cx="1017905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δ(G,1)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B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δ(B,1)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F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088" y="4398585"/>
            <a:ext cx="3255010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16559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(H,C)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marked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 mark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(G,B)</a:t>
            </a:r>
            <a:endParaRPr sz="1650">
              <a:latin typeface="Microsoft Sans Serif"/>
              <a:cs typeface="Microsoft Sans Serif"/>
            </a:endParaRPr>
          </a:p>
          <a:p>
            <a:pPr marL="200660" indent="-187960">
              <a:lnSpc>
                <a:spcPct val="100000"/>
              </a:lnSpc>
              <a:spcBef>
                <a:spcPts val="625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9.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(H,B)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975" y="5060023"/>
            <a:ext cx="1042035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(H,0)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I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(B,0)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C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5788" y="5060023"/>
            <a:ext cx="1045844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δ(H,1)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50" dirty="0">
                <a:latin typeface="Microsoft Sans Serif"/>
                <a:cs typeface="Microsoft Sans Serif"/>
              </a:rPr>
              <a:t>C</a:t>
            </a:r>
            <a:endParaRPr sz="1650">
              <a:latin typeface="Microsoft Sans Serif"/>
              <a:cs typeface="Microsoft Sans Serif"/>
            </a:endParaRPr>
          </a:p>
          <a:p>
            <a:pPr marL="96520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δ(B,1)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F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057" y="5723104"/>
            <a:ext cx="3280410" cy="687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95"/>
              </a:spcBef>
            </a:pPr>
            <a:r>
              <a:rPr sz="1650" dirty="0">
                <a:latin typeface="Microsoft Sans Serif"/>
                <a:cs typeface="Microsoft Sans Serif"/>
              </a:rPr>
              <a:t>Both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(I,C)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&amp;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(C,F)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are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unmarked</a:t>
            </a:r>
            <a:r>
              <a:rPr sz="1650" spc="-40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so </a:t>
            </a:r>
            <a:r>
              <a:rPr sz="1650" dirty="0">
                <a:latin typeface="Microsoft Sans Serif"/>
                <a:cs typeface="Microsoft Sans Serif"/>
              </a:rPr>
              <a:t>leave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(H,B)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also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unmarked</a:t>
            </a:r>
            <a:endParaRPr sz="165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8100" y="1165447"/>
            <a:ext cx="2394065" cy="2344324"/>
          </a:xfrm>
          <a:prstGeom prst="rect">
            <a:avLst/>
          </a:prstGeom>
        </p:spPr>
      </p:pic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423153" y="3497579"/>
          <a:ext cx="4547870" cy="3078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F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I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A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F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088" y="1088525"/>
            <a:ext cx="1458595" cy="94170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87960" marR="13335" indent="-187960" algn="r">
              <a:lnSpc>
                <a:spcPct val="100000"/>
              </a:lnSpc>
              <a:spcBef>
                <a:spcPts val="515"/>
              </a:spcBef>
              <a:buChar char="•"/>
              <a:tabLst>
                <a:tab pos="187960" algn="l"/>
              </a:tabLst>
            </a:pPr>
            <a:r>
              <a:rPr sz="1650" dirty="0">
                <a:latin typeface="Microsoft Sans Serif"/>
                <a:cs typeface="Microsoft Sans Serif"/>
              </a:rPr>
              <a:t>10.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(F,C)</a:t>
            </a:r>
            <a:endParaRPr sz="1650">
              <a:latin typeface="Microsoft Sans Serif"/>
              <a:cs typeface="Microsoft Sans Serif"/>
            </a:endParaRPr>
          </a:p>
          <a:p>
            <a:pPr marR="41275" algn="r">
              <a:lnSpc>
                <a:spcPct val="100000"/>
              </a:lnSpc>
              <a:spcBef>
                <a:spcPts val="420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spc="-30" dirty="0">
                <a:latin typeface="Microsoft Sans Serif"/>
                <a:cs typeface="Microsoft Sans Serif"/>
              </a:rPr>
              <a:t>(F,0)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G</a:t>
            </a:r>
            <a:endParaRPr sz="16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(C,0)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D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6779" y="1391773"/>
            <a:ext cx="1031240" cy="6381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50" spc="-25" dirty="0">
                <a:latin typeface="Microsoft Sans Serif"/>
                <a:cs typeface="Microsoft Sans Serif"/>
              </a:rPr>
              <a:t>δ(F,1)</a:t>
            </a:r>
            <a:r>
              <a:rPr sz="1650" spc="-4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B</a:t>
            </a:r>
            <a:endParaRPr sz="1650">
              <a:latin typeface="Microsoft Sans Serif"/>
              <a:cs typeface="Microsoft Sans Serif"/>
            </a:endParaRPr>
          </a:p>
          <a:p>
            <a:pPr marL="45720">
              <a:lnSpc>
                <a:spcPct val="100000"/>
              </a:lnSpc>
              <a:spcBef>
                <a:spcPts val="430"/>
              </a:spcBef>
            </a:pPr>
            <a:r>
              <a:rPr sz="1650" dirty="0">
                <a:latin typeface="Microsoft Sans Serif"/>
                <a:cs typeface="Microsoft Sans Serif"/>
              </a:rPr>
              <a:t>δ(C,1)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50" dirty="0">
                <a:latin typeface="Microsoft Sans Serif"/>
                <a:cs typeface="Microsoft Sans Serif"/>
              </a:rPr>
              <a:t>H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088" y="2004431"/>
            <a:ext cx="6249035" cy="6381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530"/>
              </a:spcBef>
            </a:pPr>
            <a:r>
              <a:rPr sz="1650" dirty="0">
                <a:latin typeface="Microsoft Sans Serif"/>
                <a:cs typeface="Microsoft Sans Serif"/>
              </a:rPr>
              <a:t>Both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(G,D)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&amp; (B,H)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are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unmarked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leave</a:t>
            </a:r>
            <a:r>
              <a:rPr sz="1650" spc="-30" dirty="0">
                <a:latin typeface="Microsoft Sans Serif"/>
                <a:cs typeface="Microsoft Sans Serif"/>
              </a:rPr>
              <a:t> (F,C)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also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unmarked</a:t>
            </a:r>
            <a:endParaRPr sz="1650">
              <a:latin typeface="Microsoft Sans Serif"/>
              <a:cs typeface="Microsoft Sans Serif"/>
            </a:endParaRPr>
          </a:p>
          <a:p>
            <a:pPr marL="200660" indent="-187960">
              <a:lnSpc>
                <a:spcPct val="100000"/>
              </a:lnSpc>
              <a:spcBef>
                <a:spcPts val="430"/>
              </a:spcBef>
              <a:buChar char="•"/>
              <a:tabLst>
                <a:tab pos="200660" algn="l"/>
              </a:tabLst>
            </a:pPr>
            <a:r>
              <a:rPr sz="1650" spc="-20" dirty="0">
                <a:latin typeface="Microsoft Sans Serif"/>
                <a:cs typeface="Microsoft Sans Serif"/>
              </a:rPr>
              <a:t>11.</a:t>
            </a:r>
            <a:r>
              <a:rPr sz="1650" spc="-4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40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(I,C)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975" y="2615550"/>
            <a:ext cx="1054735" cy="6381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50" dirty="0">
                <a:latin typeface="Microsoft Sans Serif"/>
                <a:cs typeface="Microsoft Sans Serif"/>
              </a:rPr>
              <a:t>δ (I,0)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90" dirty="0">
                <a:latin typeface="Microsoft Sans Serif"/>
                <a:cs typeface="Microsoft Sans Serif"/>
              </a:rPr>
              <a:t> </a:t>
            </a:r>
            <a:r>
              <a:rPr sz="1650" spc="-60" dirty="0">
                <a:latin typeface="Microsoft Sans Serif"/>
                <a:cs typeface="Microsoft Sans Serif"/>
              </a:rPr>
              <a:t>A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(C,0)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D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7810" y="2615550"/>
            <a:ext cx="1010285" cy="6381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50" dirty="0">
                <a:latin typeface="Microsoft Sans Serif"/>
                <a:cs typeface="Microsoft Sans Serif"/>
              </a:rPr>
              <a:t>δ(I,1)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E</a:t>
            </a:r>
            <a:endParaRPr sz="1650">
              <a:latin typeface="Microsoft Sans Serif"/>
              <a:cs typeface="Microsoft Sans Serif"/>
            </a:endParaRPr>
          </a:p>
          <a:p>
            <a:pPr marL="24765">
              <a:lnSpc>
                <a:spcPct val="100000"/>
              </a:lnSpc>
              <a:spcBef>
                <a:spcPts val="430"/>
              </a:spcBef>
            </a:pPr>
            <a:r>
              <a:rPr sz="1650" dirty="0">
                <a:latin typeface="Microsoft Sans Serif"/>
                <a:cs typeface="Microsoft Sans Serif"/>
              </a:rPr>
              <a:t>δ(C,1)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50" dirty="0">
                <a:latin typeface="Microsoft Sans Serif"/>
                <a:cs typeface="Microsoft Sans Serif"/>
              </a:rPr>
              <a:t>H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975" y="3282162"/>
            <a:ext cx="583374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Microsoft Sans Serif"/>
                <a:cs typeface="Microsoft Sans Serif"/>
              </a:rPr>
              <a:t>Both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(A,D)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&amp;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(E,H)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are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unmarked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leave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(I,C)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also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unmarked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088" y="3536078"/>
            <a:ext cx="1483995" cy="94170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87960" marR="5080" indent="-187960" algn="r">
              <a:lnSpc>
                <a:spcPct val="100000"/>
              </a:lnSpc>
              <a:spcBef>
                <a:spcPts val="515"/>
              </a:spcBef>
              <a:buChar char="•"/>
              <a:tabLst>
                <a:tab pos="187960" algn="l"/>
              </a:tabLst>
            </a:pPr>
            <a:r>
              <a:rPr sz="1650" dirty="0">
                <a:latin typeface="Microsoft Sans Serif"/>
                <a:cs typeface="Microsoft Sans Serif"/>
              </a:rPr>
              <a:t>12.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(E,D)</a:t>
            </a:r>
            <a:endParaRPr sz="1650">
              <a:latin typeface="Microsoft Sans Serif"/>
              <a:cs typeface="Microsoft Sans Serif"/>
            </a:endParaRPr>
          </a:p>
          <a:p>
            <a:pPr marR="66040" algn="r">
              <a:lnSpc>
                <a:spcPct val="100000"/>
              </a:lnSpc>
              <a:spcBef>
                <a:spcPts val="420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(E,0)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F</a:t>
            </a:r>
            <a:endParaRPr sz="1650">
              <a:latin typeface="Microsoft Sans Serif"/>
              <a:cs typeface="Microsoft Sans Serif"/>
            </a:endParaRPr>
          </a:p>
          <a:p>
            <a:pPr marR="41910" algn="r">
              <a:lnSpc>
                <a:spcPct val="100000"/>
              </a:lnSpc>
              <a:spcBef>
                <a:spcPts val="434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(D,0)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E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6779" y="3839326"/>
            <a:ext cx="1018540" cy="6381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50" dirty="0">
                <a:latin typeface="Microsoft Sans Serif"/>
                <a:cs typeface="Microsoft Sans Serif"/>
              </a:rPr>
              <a:t>δ(E,1)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I</a:t>
            </a:r>
            <a:endParaRPr sz="1650">
              <a:latin typeface="Microsoft Sans Serif"/>
              <a:cs typeface="Microsoft Sans Serif"/>
            </a:endParaRPr>
          </a:p>
          <a:p>
            <a:pPr marL="35560">
              <a:lnSpc>
                <a:spcPct val="100000"/>
              </a:lnSpc>
              <a:spcBef>
                <a:spcPts val="430"/>
              </a:spcBef>
            </a:pPr>
            <a:r>
              <a:rPr sz="1650" dirty="0">
                <a:latin typeface="Microsoft Sans Serif"/>
                <a:cs typeface="Microsoft Sans Serif"/>
              </a:rPr>
              <a:t>δ(D,1)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50" dirty="0">
                <a:latin typeface="Microsoft Sans Serif"/>
                <a:cs typeface="Microsoft Sans Serif"/>
              </a:rPr>
              <a:t>H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088" y="4451985"/>
            <a:ext cx="3129280" cy="6381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530"/>
              </a:spcBef>
            </a:pPr>
            <a:r>
              <a:rPr sz="1650" spc="-25" dirty="0">
                <a:latin typeface="Microsoft Sans Serif"/>
                <a:cs typeface="Microsoft Sans Serif"/>
              </a:rPr>
              <a:t>(F,E)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marked</a:t>
            </a:r>
            <a:r>
              <a:rPr sz="1650" spc="-3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(E,D)</a:t>
            </a:r>
            <a:endParaRPr sz="1650">
              <a:latin typeface="Microsoft Sans Serif"/>
              <a:cs typeface="Microsoft Sans Serif"/>
            </a:endParaRPr>
          </a:p>
          <a:p>
            <a:pPr marL="200660" indent="-187960">
              <a:lnSpc>
                <a:spcPct val="100000"/>
              </a:lnSpc>
              <a:spcBef>
                <a:spcPts val="430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13.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(G,D)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975" y="5063103"/>
            <a:ext cx="1062990" cy="6381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(G,0)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H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(D,0)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E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9913" y="5063103"/>
            <a:ext cx="1017905" cy="6381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530"/>
              </a:spcBef>
            </a:pPr>
            <a:r>
              <a:rPr sz="1650" dirty="0">
                <a:latin typeface="Microsoft Sans Serif"/>
                <a:cs typeface="Microsoft Sans Serif"/>
              </a:rPr>
              <a:t>δ(G,1)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B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50" dirty="0">
                <a:latin typeface="Microsoft Sans Serif"/>
                <a:cs typeface="Microsoft Sans Serif"/>
              </a:rPr>
              <a:t>δ(D,1)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50" dirty="0">
                <a:latin typeface="Microsoft Sans Serif"/>
                <a:cs typeface="Microsoft Sans Serif"/>
              </a:rPr>
              <a:t>H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057" y="5675762"/>
            <a:ext cx="3375025" cy="63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800"/>
              </a:lnSpc>
              <a:spcBef>
                <a:spcPts val="100"/>
              </a:spcBef>
            </a:pPr>
            <a:r>
              <a:rPr sz="1650" dirty="0">
                <a:latin typeface="Microsoft Sans Serif"/>
                <a:cs typeface="Microsoft Sans Serif"/>
              </a:rPr>
              <a:t>Both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(H,E)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&amp; (B,H)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are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unmarked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so </a:t>
            </a:r>
            <a:r>
              <a:rPr sz="1650" dirty="0">
                <a:latin typeface="Microsoft Sans Serif"/>
                <a:cs typeface="Microsoft Sans Serif"/>
              </a:rPr>
              <a:t>leave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(G,D)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also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unmarked</a:t>
            </a:r>
            <a:endParaRPr sz="165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8100" y="1165447"/>
            <a:ext cx="2394065" cy="2344324"/>
          </a:xfrm>
          <a:prstGeom prst="rect">
            <a:avLst/>
          </a:prstGeom>
        </p:spPr>
      </p:pic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423153" y="3579876"/>
          <a:ext cx="4460239" cy="3076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F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I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A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F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73038" y="1198001"/>
          <a:ext cx="5779135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3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187960" marR="68580" indent="-187960" algn="r">
                        <a:lnSpc>
                          <a:spcPts val="1830"/>
                        </a:lnSpc>
                        <a:buChar char="•"/>
                        <a:tabLst>
                          <a:tab pos="187960" algn="l"/>
                        </a:tabLst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14.</a:t>
                      </a:r>
                      <a:r>
                        <a:rPr sz="16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Pair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20" dirty="0">
                          <a:latin typeface="Microsoft Sans Serif"/>
                          <a:cs typeface="Microsoft Sans Serif"/>
                        </a:rPr>
                        <a:t>(H,D)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(H,0)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I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δ(H,1)</a:t>
                      </a:r>
                      <a:r>
                        <a:rPr sz="16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(D,0)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δ(D,1)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(I,E)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is marked</a:t>
                      </a:r>
                      <a:r>
                        <a:rPr sz="16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so</a:t>
                      </a:r>
                      <a:r>
                        <a:rPr sz="16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mark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20" dirty="0">
                          <a:latin typeface="Microsoft Sans Serif"/>
                          <a:cs typeface="Microsoft Sans Serif"/>
                        </a:rPr>
                        <a:t>(H,D)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187960" marR="70485" indent="-187960" algn="r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•"/>
                        <a:tabLst>
                          <a:tab pos="187960" algn="l"/>
                        </a:tabLst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15.</a:t>
                      </a:r>
                      <a:r>
                        <a:rPr sz="16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Pair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20" dirty="0">
                          <a:latin typeface="Microsoft Sans Serif"/>
                          <a:cs typeface="Microsoft Sans Serif"/>
                        </a:rPr>
                        <a:t>(G,E)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(G,0)</a:t>
                      </a:r>
                      <a:r>
                        <a:rPr sz="16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δ(G,1)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R="14224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(E,0)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F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δ(E,1)</a:t>
                      </a:r>
                      <a:r>
                        <a:rPr sz="16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I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(H,F)</a:t>
                      </a:r>
                      <a:r>
                        <a:rPr sz="16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165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marked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so</a:t>
                      </a:r>
                      <a:r>
                        <a:rPr sz="16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mark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20" dirty="0">
                          <a:latin typeface="Microsoft Sans Serif"/>
                          <a:cs typeface="Microsoft Sans Serif"/>
                        </a:rPr>
                        <a:t>(G,E)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187960" marR="81280" indent="-187960" algn="r">
                        <a:lnSpc>
                          <a:spcPts val="1900"/>
                        </a:lnSpc>
                        <a:spcBef>
                          <a:spcPts val="229"/>
                        </a:spcBef>
                        <a:buChar char="•"/>
                        <a:tabLst>
                          <a:tab pos="187960" algn="l"/>
                        </a:tabLst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16.</a:t>
                      </a:r>
                      <a:r>
                        <a:rPr sz="16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Pair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20" dirty="0">
                          <a:latin typeface="Microsoft Sans Serif"/>
                          <a:cs typeface="Microsoft Sans Serif"/>
                        </a:rPr>
                        <a:t>(H,E)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95975" y="3404941"/>
            <a:ext cx="1018540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(H,0)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I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(E,0)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F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5788" y="3404941"/>
            <a:ext cx="997585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δ(H,1)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50" dirty="0">
                <a:latin typeface="Microsoft Sans Serif"/>
                <a:cs typeface="Microsoft Sans Serif"/>
              </a:rPr>
              <a:t>C</a:t>
            </a:r>
            <a:endParaRPr sz="1650">
              <a:latin typeface="Microsoft Sans Serif"/>
              <a:cs typeface="Microsoft Sans Serif"/>
            </a:endParaRPr>
          </a:p>
          <a:p>
            <a:pPr marL="73660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δ(E,1)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I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088" y="4064940"/>
            <a:ext cx="3589654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5080" indent="57785">
              <a:lnSpc>
                <a:spcPct val="132100"/>
              </a:lnSpc>
              <a:spcBef>
                <a:spcPts val="100"/>
              </a:spcBef>
            </a:pPr>
            <a:r>
              <a:rPr sz="1650" dirty="0">
                <a:latin typeface="Microsoft Sans Serif"/>
                <a:cs typeface="Microsoft Sans Serif"/>
              </a:rPr>
              <a:t>Both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(I,F)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&amp;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(C,I)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are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unmarked</a:t>
            </a:r>
            <a:r>
              <a:rPr sz="1650" spc="-45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so </a:t>
            </a:r>
            <a:r>
              <a:rPr sz="1650" dirty="0">
                <a:latin typeface="Microsoft Sans Serif"/>
                <a:cs typeface="Microsoft Sans Serif"/>
              </a:rPr>
              <a:t>leave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(H,E)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also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unmarked</a:t>
            </a:r>
            <a:endParaRPr sz="1650">
              <a:latin typeface="Microsoft Sans Serif"/>
              <a:cs typeface="Microsoft Sans Serif"/>
            </a:endParaRPr>
          </a:p>
          <a:p>
            <a:pPr marL="200660" indent="-187960">
              <a:lnSpc>
                <a:spcPct val="100000"/>
              </a:lnSpc>
              <a:spcBef>
                <a:spcPts val="620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17.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(I,F)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975" y="5060023"/>
            <a:ext cx="1017905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δ (I,0)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90" dirty="0">
                <a:latin typeface="Microsoft Sans Serif"/>
                <a:cs typeface="Microsoft Sans Serif"/>
              </a:rPr>
              <a:t> </a:t>
            </a:r>
            <a:r>
              <a:rPr sz="1650" spc="-60" dirty="0">
                <a:latin typeface="Microsoft Sans Serif"/>
                <a:cs typeface="Microsoft Sans Serif"/>
              </a:rPr>
              <a:t>A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spc="-30" dirty="0">
                <a:latin typeface="Microsoft Sans Serif"/>
                <a:cs typeface="Microsoft Sans Serif"/>
              </a:rPr>
              <a:t>(F,0)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G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6779" y="5060023"/>
            <a:ext cx="935990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δ(I,1)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E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50" spc="-25" dirty="0">
                <a:latin typeface="Microsoft Sans Serif"/>
                <a:cs typeface="Microsoft Sans Serif"/>
              </a:rPr>
              <a:t>δ(F,1)</a:t>
            </a:r>
            <a:r>
              <a:rPr sz="1650" spc="-4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B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57" y="5723104"/>
            <a:ext cx="3373120" cy="687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95"/>
              </a:spcBef>
            </a:pPr>
            <a:r>
              <a:rPr sz="1650" dirty="0">
                <a:latin typeface="Microsoft Sans Serif"/>
                <a:cs typeface="Microsoft Sans Serif"/>
              </a:rPr>
              <a:t>Both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(A,G)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&amp;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(E,B)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are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unmarked</a:t>
            </a:r>
            <a:r>
              <a:rPr sz="1650" spc="-40" dirty="0">
                <a:latin typeface="Microsoft Sans Serif"/>
                <a:cs typeface="Microsoft Sans Serif"/>
              </a:rPr>
              <a:t> </a:t>
            </a:r>
            <a:r>
              <a:rPr sz="1650" spc="-35" dirty="0">
                <a:latin typeface="Microsoft Sans Serif"/>
                <a:cs typeface="Microsoft Sans Serif"/>
              </a:rPr>
              <a:t>so </a:t>
            </a:r>
            <a:r>
              <a:rPr sz="1650" dirty="0">
                <a:latin typeface="Microsoft Sans Serif"/>
                <a:cs typeface="Microsoft Sans Serif"/>
              </a:rPr>
              <a:t>leave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(I,F)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also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unmarked</a:t>
            </a:r>
            <a:endParaRPr sz="165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8100" y="1165447"/>
            <a:ext cx="2394065" cy="2344324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423153" y="3579876"/>
          <a:ext cx="4547870" cy="3076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F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I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A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F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73078" y="1154292"/>
          <a:ext cx="5607050" cy="766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5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189230" marR="57785" indent="-189230" algn="r">
                        <a:lnSpc>
                          <a:spcPts val="1735"/>
                        </a:lnSpc>
                        <a:buChar char="•"/>
                        <a:tabLst>
                          <a:tab pos="189230" algn="l"/>
                        </a:tabLst>
                      </a:pP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18.</a:t>
                      </a:r>
                      <a:r>
                        <a:rPr sz="155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Pair</a:t>
                      </a:r>
                      <a:r>
                        <a:rPr sz="155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spc="-20" dirty="0">
                          <a:latin typeface="Microsoft Sans Serif"/>
                          <a:cs typeface="Microsoft Sans Serif"/>
                        </a:rPr>
                        <a:t>(H,G)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δ</a:t>
                      </a:r>
                      <a:r>
                        <a:rPr sz="155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(H,0)</a:t>
                      </a:r>
                      <a:r>
                        <a:rPr sz="155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55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spc="-50" dirty="0">
                          <a:latin typeface="Microsoft Sans Serif"/>
                          <a:cs typeface="Microsoft Sans Serif"/>
                        </a:rPr>
                        <a:t>I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δ(H,1)</a:t>
                      </a:r>
                      <a:r>
                        <a:rPr sz="155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55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spc="-5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25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R="101600" algn="r">
                        <a:lnSpc>
                          <a:spcPts val="1785"/>
                        </a:lnSpc>
                        <a:spcBef>
                          <a:spcPts val="60"/>
                        </a:spcBef>
                      </a:pP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δ</a:t>
                      </a:r>
                      <a:r>
                        <a:rPr sz="155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(G,0)</a:t>
                      </a:r>
                      <a:r>
                        <a:rPr sz="155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55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spc="-5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785"/>
                        </a:lnSpc>
                        <a:spcBef>
                          <a:spcPts val="60"/>
                        </a:spcBef>
                      </a:pP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δ(G,1)</a:t>
                      </a:r>
                      <a:r>
                        <a:rPr sz="155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5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spc="-5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785"/>
                        </a:lnSpc>
                        <a:spcBef>
                          <a:spcPts val="60"/>
                        </a:spcBef>
                      </a:pP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(I,H)</a:t>
                      </a:r>
                      <a:r>
                        <a:rPr sz="155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155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marked</a:t>
                      </a:r>
                      <a:r>
                        <a:rPr sz="155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so</a:t>
                      </a:r>
                      <a:r>
                        <a:rPr sz="155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dirty="0">
                          <a:latin typeface="Microsoft Sans Serif"/>
                          <a:cs typeface="Microsoft Sans Serif"/>
                        </a:rPr>
                        <a:t>mark</a:t>
                      </a:r>
                      <a:r>
                        <a:rPr sz="155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50" spc="-20" dirty="0">
                          <a:latin typeface="Microsoft Sans Serif"/>
                          <a:cs typeface="Microsoft Sans Serif"/>
                        </a:rPr>
                        <a:t>(H,G)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92128" y="2072513"/>
            <a:ext cx="4244340" cy="5715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380"/>
              </a:spcBef>
              <a:buChar char="•"/>
              <a:tabLst>
                <a:tab pos="201930" algn="l"/>
              </a:tabLst>
            </a:pPr>
            <a:r>
              <a:rPr sz="1550" dirty="0">
                <a:latin typeface="Microsoft Sans Serif"/>
                <a:cs typeface="Microsoft Sans Serif"/>
              </a:rPr>
              <a:t>Repeat</a:t>
            </a:r>
            <a:r>
              <a:rPr sz="1550" spc="6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the</a:t>
            </a:r>
            <a:r>
              <a:rPr sz="1550" spc="65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process</a:t>
            </a:r>
            <a:r>
              <a:rPr sz="1550" spc="4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again</a:t>
            </a:r>
            <a:r>
              <a:rPr sz="1550" spc="8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for</a:t>
            </a:r>
            <a:r>
              <a:rPr sz="1550" spc="65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unmarked</a:t>
            </a:r>
            <a:r>
              <a:rPr sz="1550" spc="50" dirty="0">
                <a:latin typeface="Microsoft Sans Serif"/>
                <a:cs typeface="Microsoft Sans Serif"/>
              </a:rPr>
              <a:t> </a:t>
            </a:r>
            <a:r>
              <a:rPr sz="1550" spc="-10" dirty="0">
                <a:latin typeface="Microsoft Sans Serif"/>
                <a:cs typeface="Microsoft Sans Serif"/>
              </a:rPr>
              <a:t>block</a:t>
            </a:r>
            <a:endParaRPr sz="1550">
              <a:latin typeface="Microsoft Sans Serif"/>
              <a:cs typeface="Microsoft Sans Serif"/>
            </a:endParaRPr>
          </a:p>
          <a:p>
            <a:pPr marL="201930" indent="-189230">
              <a:lnSpc>
                <a:spcPct val="100000"/>
              </a:lnSpc>
              <a:spcBef>
                <a:spcPts val="290"/>
              </a:spcBef>
              <a:buChar char="•"/>
              <a:tabLst>
                <a:tab pos="201930" algn="l"/>
              </a:tabLst>
            </a:pPr>
            <a:r>
              <a:rPr sz="1550" dirty="0">
                <a:latin typeface="Microsoft Sans Serif"/>
                <a:cs typeface="Microsoft Sans Serif"/>
              </a:rPr>
              <a:t>1.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Pair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spc="-10" dirty="0">
                <a:latin typeface="Microsoft Sans Serif"/>
                <a:cs typeface="Microsoft Sans Serif"/>
              </a:rPr>
              <a:t>(D,A)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672" y="2616563"/>
            <a:ext cx="995680" cy="5715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550" dirty="0">
                <a:latin typeface="Microsoft Sans Serif"/>
                <a:cs typeface="Microsoft Sans Serif"/>
              </a:rPr>
              <a:t>δ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(D,0)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=</a:t>
            </a:r>
            <a:r>
              <a:rPr sz="1550" spc="45" dirty="0">
                <a:latin typeface="Microsoft Sans Serif"/>
                <a:cs typeface="Microsoft Sans Serif"/>
              </a:rPr>
              <a:t> </a:t>
            </a:r>
            <a:r>
              <a:rPr sz="1550" spc="-50" dirty="0">
                <a:latin typeface="Microsoft Sans Serif"/>
                <a:cs typeface="Microsoft Sans Serif"/>
              </a:rPr>
              <a:t>E</a:t>
            </a:r>
            <a:endParaRPr sz="1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550" dirty="0">
                <a:latin typeface="Microsoft Sans Serif"/>
                <a:cs typeface="Microsoft Sans Serif"/>
              </a:rPr>
              <a:t>δ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(A,0)</a:t>
            </a:r>
            <a:r>
              <a:rPr sz="1550" spc="4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=</a:t>
            </a:r>
            <a:r>
              <a:rPr sz="1550" spc="40" dirty="0">
                <a:latin typeface="Microsoft Sans Serif"/>
                <a:cs typeface="Microsoft Sans Serif"/>
              </a:rPr>
              <a:t> </a:t>
            </a:r>
            <a:r>
              <a:rPr sz="1550" spc="-50" dirty="0">
                <a:latin typeface="Microsoft Sans Serif"/>
                <a:cs typeface="Microsoft Sans Serif"/>
              </a:rPr>
              <a:t>B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9478" y="2616563"/>
            <a:ext cx="964565" cy="5715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380"/>
              </a:spcBef>
            </a:pPr>
            <a:r>
              <a:rPr sz="1550" dirty="0">
                <a:latin typeface="Microsoft Sans Serif"/>
                <a:cs typeface="Microsoft Sans Serif"/>
              </a:rPr>
              <a:t>δ(D,1)</a:t>
            </a:r>
            <a:r>
              <a:rPr sz="1550" spc="5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=</a:t>
            </a:r>
            <a:r>
              <a:rPr sz="1550" spc="50" dirty="0">
                <a:latin typeface="Microsoft Sans Serif"/>
                <a:cs typeface="Microsoft Sans Serif"/>
              </a:rPr>
              <a:t> </a:t>
            </a:r>
            <a:r>
              <a:rPr sz="1550" spc="-50" dirty="0">
                <a:latin typeface="Microsoft Sans Serif"/>
                <a:cs typeface="Microsoft Sans Serif"/>
              </a:rPr>
              <a:t>H</a:t>
            </a:r>
            <a:endParaRPr sz="1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550" dirty="0">
                <a:latin typeface="Microsoft Sans Serif"/>
                <a:cs typeface="Microsoft Sans Serif"/>
              </a:rPr>
              <a:t>δ(A,1)</a:t>
            </a:r>
            <a:r>
              <a:rPr sz="1550" spc="5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=</a:t>
            </a:r>
            <a:r>
              <a:rPr sz="1550" spc="50" dirty="0">
                <a:latin typeface="Microsoft Sans Serif"/>
                <a:cs typeface="Microsoft Sans Serif"/>
              </a:rPr>
              <a:t> </a:t>
            </a:r>
            <a:r>
              <a:rPr sz="1550" spc="-50" dirty="0">
                <a:latin typeface="Microsoft Sans Serif"/>
                <a:cs typeface="Microsoft Sans Serif"/>
              </a:rPr>
              <a:t>E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672" y="3193797"/>
            <a:ext cx="562483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dirty="0">
                <a:latin typeface="Microsoft Sans Serif"/>
                <a:cs typeface="Microsoft Sans Serif"/>
              </a:rPr>
              <a:t>Both</a:t>
            </a:r>
            <a:r>
              <a:rPr sz="1550" spc="5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(E,B)</a:t>
            </a:r>
            <a:r>
              <a:rPr sz="1550" spc="4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&amp;</a:t>
            </a:r>
            <a:r>
              <a:rPr sz="1550" spc="5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(H,E)</a:t>
            </a:r>
            <a:r>
              <a:rPr sz="1550" spc="4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are</a:t>
            </a:r>
            <a:r>
              <a:rPr sz="1550" spc="5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unmarked</a:t>
            </a:r>
            <a:r>
              <a:rPr sz="1550" spc="5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so</a:t>
            </a:r>
            <a:r>
              <a:rPr sz="1550" spc="5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leave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(D,A)</a:t>
            </a:r>
            <a:r>
              <a:rPr sz="1550" spc="4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also</a:t>
            </a:r>
            <a:r>
              <a:rPr sz="1550" spc="50" dirty="0">
                <a:latin typeface="Microsoft Sans Serif"/>
                <a:cs typeface="Microsoft Sans Serif"/>
              </a:rPr>
              <a:t> </a:t>
            </a:r>
            <a:r>
              <a:rPr sz="1550" spc="-10" dirty="0">
                <a:latin typeface="Microsoft Sans Serif"/>
                <a:cs typeface="Microsoft Sans Serif"/>
              </a:rPr>
              <a:t>unmarked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128" y="3434833"/>
            <a:ext cx="1402080" cy="8413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370"/>
              </a:spcBef>
              <a:buChar char="•"/>
              <a:tabLst>
                <a:tab pos="201930" algn="l"/>
              </a:tabLst>
            </a:pPr>
            <a:r>
              <a:rPr sz="1550" dirty="0">
                <a:latin typeface="Microsoft Sans Serif"/>
                <a:cs typeface="Microsoft Sans Serif"/>
              </a:rPr>
              <a:t>2.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Pair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spc="-10" dirty="0">
                <a:latin typeface="Microsoft Sans Serif"/>
                <a:cs typeface="Microsoft Sans Serif"/>
              </a:rPr>
              <a:t>(G,A)</a:t>
            </a:r>
            <a:endParaRPr sz="1550">
              <a:latin typeface="Microsoft Sans Serif"/>
              <a:cs typeface="Microsoft Sans Serif"/>
            </a:endParaRPr>
          </a:p>
          <a:p>
            <a:pPr marL="398145">
              <a:lnSpc>
                <a:spcPct val="100000"/>
              </a:lnSpc>
              <a:spcBef>
                <a:spcPts val="275"/>
              </a:spcBef>
            </a:pPr>
            <a:r>
              <a:rPr sz="1550" dirty="0">
                <a:latin typeface="Microsoft Sans Serif"/>
                <a:cs typeface="Microsoft Sans Serif"/>
              </a:rPr>
              <a:t>δ</a:t>
            </a:r>
            <a:r>
              <a:rPr sz="1550" spc="4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(G,0)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=</a:t>
            </a:r>
            <a:r>
              <a:rPr sz="1550" spc="45" dirty="0">
                <a:latin typeface="Microsoft Sans Serif"/>
                <a:cs typeface="Microsoft Sans Serif"/>
              </a:rPr>
              <a:t> </a:t>
            </a:r>
            <a:r>
              <a:rPr sz="1550" spc="-50" dirty="0">
                <a:latin typeface="Microsoft Sans Serif"/>
                <a:cs typeface="Microsoft Sans Serif"/>
              </a:rPr>
              <a:t>H</a:t>
            </a:r>
            <a:endParaRPr sz="1550">
              <a:latin typeface="Microsoft Sans Serif"/>
              <a:cs typeface="Microsoft Sans Serif"/>
            </a:endParaRPr>
          </a:p>
          <a:p>
            <a:pPr marL="398145">
              <a:lnSpc>
                <a:spcPct val="100000"/>
              </a:lnSpc>
              <a:spcBef>
                <a:spcPts val="290"/>
              </a:spcBef>
            </a:pPr>
            <a:r>
              <a:rPr sz="1550" dirty="0">
                <a:latin typeface="Microsoft Sans Serif"/>
                <a:cs typeface="Microsoft Sans Serif"/>
              </a:rPr>
              <a:t>δ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(A,0)</a:t>
            </a:r>
            <a:r>
              <a:rPr sz="1550" spc="4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=</a:t>
            </a:r>
            <a:r>
              <a:rPr sz="1550" spc="40" dirty="0">
                <a:latin typeface="Microsoft Sans Serif"/>
                <a:cs typeface="Microsoft Sans Serif"/>
              </a:rPr>
              <a:t> </a:t>
            </a:r>
            <a:r>
              <a:rPr sz="1550" spc="-50" dirty="0">
                <a:latin typeface="Microsoft Sans Serif"/>
                <a:cs typeface="Microsoft Sans Serif"/>
              </a:rPr>
              <a:t>B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9478" y="3704567"/>
            <a:ext cx="985519" cy="57150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384"/>
              </a:spcBef>
            </a:pPr>
            <a:r>
              <a:rPr sz="1550" dirty="0">
                <a:latin typeface="Microsoft Sans Serif"/>
                <a:cs typeface="Microsoft Sans Serif"/>
              </a:rPr>
              <a:t>δ(G,1)</a:t>
            </a:r>
            <a:r>
              <a:rPr sz="1550" spc="4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=</a:t>
            </a:r>
            <a:r>
              <a:rPr sz="1550" spc="65" dirty="0">
                <a:latin typeface="Microsoft Sans Serif"/>
                <a:cs typeface="Microsoft Sans Serif"/>
              </a:rPr>
              <a:t> </a:t>
            </a:r>
            <a:r>
              <a:rPr sz="1550" spc="-50" dirty="0">
                <a:latin typeface="Microsoft Sans Serif"/>
                <a:cs typeface="Microsoft Sans Serif"/>
              </a:rPr>
              <a:t>B</a:t>
            </a:r>
            <a:endParaRPr sz="1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550" dirty="0">
                <a:latin typeface="Microsoft Sans Serif"/>
                <a:cs typeface="Microsoft Sans Serif"/>
              </a:rPr>
              <a:t>δ(A,1)</a:t>
            </a:r>
            <a:r>
              <a:rPr sz="1550" spc="5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=</a:t>
            </a:r>
            <a:r>
              <a:rPr sz="1550" spc="50" dirty="0">
                <a:latin typeface="Microsoft Sans Serif"/>
                <a:cs typeface="Microsoft Sans Serif"/>
              </a:rPr>
              <a:t> </a:t>
            </a:r>
            <a:r>
              <a:rPr sz="1550" spc="-50" dirty="0">
                <a:latin typeface="Microsoft Sans Serif"/>
                <a:cs typeface="Microsoft Sans Serif"/>
              </a:rPr>
              <a:t>E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128" y="4248618"/>
            <a:ext cx="3325495" cy="8426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8145" marR="5080">
              <a:lnSpc>
                <a:spcPct val="115500"/>
              </a:lnSpc>
              <a:spcBef>
                <a:spcPts val="95"/>
              </a:spcBef>
            </a:pPr>
            <a:r>
              <a:rPr sz="1550" dirty="0">
                <a:latin typeface="Microsoft Sans Serif"/>
                <a:cs typeface="Microsoft Sans Serif"/>
              </a:rPr>
              <a:t>Both</a:t>
            </a:r>
            <a:r>
              <a:rPr sz="1550" spc="4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(H,B)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&amp;</a:t>
            </a:r>
            <a:r>
              <a:rPr sz="1550" spc="4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(B,E)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are</a:t>
            </a:r>
            <a:r>
              <a:rPr sz="1550" spc="40" dirty="0">
                <a:latin typeface="Microsoft Sans Serif"/>
                <a:cs typeface="Microsoft Sans Serif"/>
              </a:rPr>
              <a:t> </a:t>
            </a:r>
            <a:r>
              <a:rPr sz="1550" spc="-10" dirty="0">
                <a:latin typeface="Microsoft Sans Serif"/>
                <a:cs typeface="Microsoft Sans Serif"/>
              </a:rPr>
              <a:t>unmarked </a:t>
            </a:r>
            <a:r>
              <a:rPr sz="1550" dirty="0">
                <a:latin typeface="Microsoft Sans Serif"/>
                <a:cs typeface="Microsoft Sans Serif"/>
              </a:rPr>
              <a:t>so</a:t>
            </a:r>
            <a:r>
              <a:rPr sz="1550" spc="45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leave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(G,A)</a:t>
            </a:r>
            <a:r>
              <a:rPr sz="1550" spc="5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also</a:t>
            </a:r>
            <a:r>
              <a:rPr sz="1550" spc="45" dirty="0">
                <a:latin typeface="Microsoft Sans Serif"/>
                <a:cs typeface="Microsoft Sans Serif"/>
              </a:rPr>
              <a:t> </a:t>
            </a:r>
            <a:r>
              <a:rPr sz="1550" spc="-10" dirty="0">
                <a:latin typeface="Microsoft Sans Serif"/>
                <a:cs typeface="Microsoft Sans Serif"/>
              </a:rPr>
              <a:t>unmarked</a:t>
            </a:r>
            <a:endParaRPr sz="1550">
              <a:latin typeface="Microsoft Sans Serif"/>
              <a:cs typeface="Microsoft Sans Serif"/>
            </a:endParaRPr>
          </a:p>
          <a:p>
            <a:pPr marL="201930" indent="-189230">
              <a:lnSpc>
                <a:spcPct val="100000"/>
              </a:lnSpc>
              <a:spcBef>
                <a:spcPts val="275"/>
              </a:spcBef>
              <a:buChar char="•"/>
              <a:tabLst>
                <a:tab pos="201930" algn="l"/>
              </a:tabLst>
            </a:pPr>
            <a:r>
              <a:rPr sz="1550" dirty="0">
                <a:latin typeface="Microsoft Sans Serif"/>
                <a:cs typeface="Microsoft Sans Serif"/>
              </a:rPr>
              <a:t>3.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Pair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spc="-10" dirty="0">
                <a:latin typeface="Microsoft Sans Serif"/>
                <a:cs typeface="Microsoft Sans Serif"/>
              </a:rPr>
              <a:t>(E,B)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7672" y="5067082"/>
            <a:ext cx="994410" cy="5683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50" dirty="0">
                <a:latin typeface="Microsoft Sans Serif"/>
                <a:cs typeface="Microsoft Sans Serif"/>
              </a:rPr>
              <a:t>δ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(E,0)</a:t>
            </a:r>
            <a:r>
              <a:rPr sz="1550" spc="4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=</a:t>
            </a:r>
            <a:r>
              <a:rPr sz="1550" spc="40" dirty="0">
                <a:latin typeface="Microsoft Sans Serif"/>
                <a:cs typeface="Microsoft Sans Serif"/>
              </a:rPr>
              <a:t> </a:t>
            </a:r>
            <a:r>
              <a:rPr sz="1550" spc="-50" dirty="0">
                <a:latin typeface="Microsoft Sans Serif"/>
                <a:cs typeface="Microsoft Sans Serif"/>
              </a:rPr>
              <a:t>F</a:t>
            </a:r>
            <a:endParaRPr sz="1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550" dirty="0">
                <a:latin typeface="Microsoft Sans Serif"/>
                <a:cs typeface="Microsoft Sans Serif"/>
              </a:rPr>
              <a:t>δ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(B,0)</a:t>
            </a:r>
            <a:r>
              <a:rPr sz="1550" spc="4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=</a:t>
            </a:r>
            <a:r>
              <a:rPr sz="1550" spc="40" dirty="0">
                <a:latin typeface="Microsoft Sans Serif"/>
                <a:cs typeface="Microsoft Sans Serif"/>
              </a:rPr>
              <a:t> </a:t>
            </a:r>
            <a:r>
              <a:rPr sz="1550" spc="-50" dirty="0">
                <a:latin typeface="Microsoft Sans Serif"/>
                <a:cs typeface="Microsoft Sans Serif"/>
              </a:rPr>
              <a:t>C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7500" y="5067082"/>
            <a:ext cx="940435" cy="5683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50" dirty="0">
                <a:latin typeface="Microsoft Sans Serif"/>
                <a:cs typeface="Microsoft Sans Serif"/>
              </a:rPr>
              <a:t>δ(E,1)</a:t>
            </a:r>
            <a:r>
              <a:rPr sz="1550" spc="5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=</a:t>
            </a:r>
            <a:r>
              <a:rPr sz="1550" spc="65" dirty="0">
                <a:latin typeface="Microsoft Sans Serif"/>
                <a:cs typeface="Microsoft Sans Serif"/>
              </a:rPr>
              <a:t> </a:t>
            </a:r>
            <a:r>
              <a:rPr sz="1550" spc="-50" dirty="0">
                <a:latin typeface="Microsoft Sans Serif"/>
                <a:cs typeface="Microsoft Sans Serif"/>
              </a:rPr>
              <a:t>I</a:t>
            </a:r>
            <a:endParaRPr sz="1550">
              <a:latin typeface="Microsoft Sans Serif"/>
              <a:cs typeface="Microsoft Sans Serif"/>
            </a:endParaRPr>
          </a:p>
          <a:p>
            <a:pPr marL="36195">
              <a:lnSpc>
                <a:spcPct val="100000"/>
              </a:lnSpc>
              <a:spcBef>
                <a:spcPts val="275"/>
              </a:spcBef>
            </a:pPr>
            <a:r>
              <a:rPr sz="1550" dirty="0">
                <a:latin typeface="Microsoft Sans Serif"/>
                <a:cs typeface="Microsoft Sans Serif"/>
              </a:rPr>
              <a:t>δ(B,1)</a:t>
            </a:r>
            <a:r>
              <a:rPr sz="1550" spc="5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=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spc="-50" dirty="0">
                <a:latin typeface="Microsoft Sans Serif"/>
                <a:cs typeface="Microsoft Sans Serif"/>
              </a:rPr>
              <a:t>F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7672" y="5611145"/>
            <a:ext cx="3085465" cy="568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95"/>
              </a:spcBef>
            </a:pPr>
            <a:r>
              <a:rPr sz="1550" dirty="0">
                <a:latin typeface="Microsoft Sans Serif"/>
                <a:cs typeface="Microsoft Sans Serif"/>
              </a:rPr>
              <a:t>Both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-10" dirty="0">
                <a:latin typeface="Microsoft Sans Serif"/>
                <a:cs typeface="Microsoft Sans Serif"/>
              </a:rPr>
              <a:t>(F,C)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&amp;</a:t>
            </a:r>
            <a:r>
              <a:rPr sz="1550" spc="2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(I,F)</a:t>
            </a:r>
            <a:r>
              <a:rPr sz="1550" spc="4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are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unmarked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spc="-25" dirty="0">
                <a:latin typeface="Microsoft Sans Serif"/>
                <a:cs typeface="Microsoft Sans Serif"/>
              </a:rPr>
              <a:t>so </a:t>
            </a:r>
            <a:r>
              <a:rPr sz="1550" dirty="0">
                <a:latin typeface="Microsoft Sans Serif"/>
                <a:cs typeface="Microsoft Sans Serif"/>
              </a:rPr>
              <a:t>leave</a:t>
            </a:r>
            <a:r>
              <a:rPr sz="1550" spc="2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(E,B)</a:t>
            </a:r>
            <a:r>
              <a:rPr sz="1550" spc="60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also</a:t>
            </a:r>
            <a:r>
              <a:rPr sz="1550" spc="55" dirty="0">
                <a:latin typeface="Microsoft Sans Serif"/>
                <a:cs typeface="Microsoft Sans Serif"/>
              </a:rPr>
              <a:t> </a:t>
            </a:r>
            <a:r>
              <a:rPr sz="1550" spc="-10" dirty="0">
                <a:latin typeface="Microsoft Sans Serif"/>
                <a:cs typeface="Microsoft Sans Serif"/>
              </a:rPr>
              <a:t>unmarked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8100" y="1165447"/>
            <a:ext cx="2394065" cy="2344324"/>
          </a:xfrm>
          <a:prstGeom prst="rect">
            <a:avLst/>
          </a:prstGeom>
        </p:spPr>
      </p:pic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423153" y="3579876"/>
          <a:ext cx="4547870" cy="3076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F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I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A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F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088" y="1087086"/>
            <a:ext cx="1445895" cy="10191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720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4.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(H,B)</a:t>
            </a:r>
            <a:endParaRPr sz="165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(E,0)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I</a:t>
            </a:r>
            <a:endParaRPr sz="165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(B,0)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C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272" y="1416213"/>
            <a:ext cx="1056640" cy="6902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650" dirty="0">
                <a:latin typeface="Microsoft Sans Serif"/>
                <a:cs typeface="Microsoft Sans Serif"/>
              </a:rPr>
              <a:t>δ(E,1)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2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C</a:t>
            </a:r>
            <a:endParaRPr sz="1650">
              <a:latin typeface="Microsoft Sans Serif"/>
              <a:cs typeface="Microsoft Sans Serif"/>
            </a:endParaRPr>
          </a:p>
          <a:p>
            <a:pPr marL="107314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Microsoft Sans Serif"/>
                <a:cs typeface="Microsoft Sans Serif"/>
              </a:rPr>
              <a:t>δ(B,1)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F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088" y="2080731"/>
            <a:ext cx="6169025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Both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(I,C)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&amp;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(C,F)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are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unmarked</a:t>
            </a:r>
            <a:r>
              <a:rPr sz="1650" spc="-4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leave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(H,B)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also</a:t>
            </a:r>
            <a:r>
              <a:rPr sz="1650" spc="-10" dirty="0">
                <a:latin typeface="Microsoft Sans Serif"/>
                <a:cs typeface="Microsoft Sans Serif"/>
              </a:rPr>
              <a:t> unmarked</a:t>
            </a:r>
            <a:endParaRPr sz="1650">
              <a:latin typeface="Microsoft Sans Serif"/>
              <a:cs typeface="Microsoft Sans Serif"/>
            </a:endParaRPr>
          </a:p>
          <a:p>
            <a:pPr marL="200660" indent="-187960">
              <a:lnSpc>
                <a:spcPct val="100000"/>
              </a:lnSpc>
              <a:spcBef>
                <a:spcPts val="625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5.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(F,C)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975" y="2740628"/>
            <a:ext cx="1054735" cy="6902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spc="-30" dirty="0">
                <a:latin typeface="Microsoft Sans Serif"/>
                <a:cs typeface="Microsoft Sans Serif"/>
              </a:rPr>
              <a:t>(F,0)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G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(C,0)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D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6779" y="2740628"/>
            <a:ext cx="1031240" cy="6902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650" spc="-25" dirty="0">
                <a:latin typeface="Microsoft Sans Serif"/>
                <a:cs typeface="Microsoft Sans Serif"/>
              </a:rPr>
              <a:t>δ(F,1)</a:t>
            </a:r>
            <a:r>
              <a:rPr sz="1650" spc="-4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B</a:t>
            </a:r>
            <a:endParaRPr sz="1650">
              <a:latin typeface="Microsoft Sans Serif"/>
              <a:cs typeface="Microsoft Sans Serif"/>
            </a:endParaRPr>
          </a:p>
          <a:p>
            <a:pPr marL="45720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Microsoft Sans Serif"/>
                <a:cs typeface="Microsoft Sans Serif"/>
              </a:rPr>
              <a:t>δ(C,1)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50" dirty="0">
                <a:latin typeface="Microsoft Sans Serif"/>
                <a:cs typeface="Microsoft Sans Serif"/>
              </a:rPr>
              <a:t>H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088" y="3404941"/>
            <a:ext cx="3744595" cy="1017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5080">
              <a:lnSpc>
                <a:spcPct val="131500"/>
              </a:lnSpc>
              <a:spcBef>
                <a:spcPts val="100"/>
              </a:spcBef>
            </a:pPr>
            <a:r>
              <a:rPr sz="1650" dirty="0">
                <a:latin typeface="Microsoft Sans Serif"/>
                <a:cs typeface="Microsoft Sans Serif"/>
              </a:rPr>
              <a:t>Both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(G,D)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&amp; (B,H)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are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unmarked</a:t>
            </a:r>
            <a:r>
              <a:rPr sz="1650" spc="-25" dirty="0">
                <a:latin typeface="Microsoft Sans Serif"/>
                <a:cs typeface="Microsoft Sans Serif"/>
              </a:rPr>
              <a:t> so </a:t>
            </a:r>
            <a:r>
              <a:rPr sz="1650" dirty="0">
                <a:latin typeface="Microsoft Sans Serif"/>
                <a:cs typeface="Microsoft Sans Serif"/>
              </a:rPr>
              <a:t>leave</a:t>
            </a:r>
            <a:r>
              <a:rPr sz="1650" spc="-30" dirty="0">
                <a:latin typeface="Microsoft Sans Serif"/>
                <a:cs typeface="Microsoft Sans Serif"/>
              </a:rPr>
              <a:t> (F,C)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also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unmarked</a:t>
            </a:r>
            <a:endParaRPr sz="1650">
              <a:latin typeface="Microsoft Sans Serif"/>
              <a:cs typeface="Microsoft Sans Serif"/>
            </a:endParaRPr>
          </a:p>
          <a:p>
            <a:pPr marL="200660" indent="-187960">
              <a:lnSpc>
                <a:spcPct val="100000"/>
              </a:lnSpc>
              <a:spcBef>
                <a:spcPts val="620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6.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(I,C)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975" y="4398585"/>
            <a:ext cx="1054735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δ (I,0)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90" dirty="0">
                <a:latin typeface="Microsoft Sans Serif"/>
                <a:cs typeface="Microsoft Sans Serif"/>
              </a:rPr>
              <a:t> </a:t>
            </a:r>
            <a:r>
              <a:rPr sz="1650" spc="-60" dirty="0">
                <a:latin typeface="Microsoft Sans Serif"/>
                <a:cs typeface="Microsoft Sans Serif"/>
              </a:rPr>
              <a:t>A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(C,0)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D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7810" y="4398585"/>
            <a:ext cx="1010285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δ(I,1)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E</a:t>
            </a:r>
            <a:endParaRPr sz="1650">
              <a:latin typeface="Microsoft Sans Serif"/>
              <a:cs typeface="Microsoft Sans Serif"/>
            </a:endParaRPr>
          </a:p>
          <a:p>
            <a:pPr marL="24765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δ(C,1)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50" dirty="0">
                <a:latin typeface="Microsoft Sans Serif"/>
                <a:cs typeface="Microsoft Sans Serif"/>
              </a:rPr>
              <a:t>H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975" y="5060023"/>
            <a:ext cx="3375025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100"/>
              </a:spcBef>
            </a:pPr>
            <a:r>
              <a:rPr sz="1650" dirty="0">
                <a:latin typeface="Microsoft Sans Serif"/>
                <a:cs typeface="Microsoft Sans Serif"/>
              </a:rPr>
              <a:t>Both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(A,D)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&amp;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(E,H)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are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unmarked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so </a:t>
            </a:r>
            <a:r>
              <a:rPr sz="1650" dirty="0">
                <a:latin typeface="Microsoft Sans Serif"/>
                <a:cs typeface="Microsoft Sans Serif"/>
              </a:rPr>
              <a:t>leave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(I,C)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also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unmarked</a:t>
            </a:r>
            <a:endParaRPr sz="16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8100" y="1165447"/>
            <a:ext cx="2394065" cy="2344324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592317" y="3579876"/>
          <a:ext cx="4460237" cy="3076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F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I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A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F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1830" y="2538481"/>
            <a:ext cx="145669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1" u="sng" spc="-7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Module </a:t>
            </a:r>
            <a:r>
              <a:rPr sz="2950" b="1" u="sng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endParaRPr sz="29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0841" y="3425532"/>
            <a:ext cx="7419340" cy="1759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16799"/>
              </a:lnSpc>
              <a:spcBef>
                <a:spcPts val="85"/>
              </a:spcBef>
            </a:pP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Regular</a:t>
            </a:r>
            <a:r>
              <a:rPr sz="1950" spc="14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expression</a:t>
            </a:r>
            <a:r>
              <a:rPr sz="1950" spc="15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and</a:t>
            </a:r>
            <a:r>
              <a:rPr sz="1950" spc="13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languages:</a:t>
            </a:r>
            <a:r>
              <a:rPr sz="1950" spc="15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Regular</a:t>
            </a:r>
            <a:r>
              <a:rPr sz="1950" spc="15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expressions,</a:t>
            </a:r>
            <a:r>
              <a:rPr sz="1950" spc="14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finite</a:t>
            </a:r>
            <a:r>
              <a:rPr sz="1950" spc="15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spc="-10" dirty="0">
                <a:highlight>
                  <a:srgbClr val="FFFF00"/>
                </a:highlight>
                <a:latin typeface="Calibri"/>
                <a:cs typeface="Calibri"/>
              </a:rPr>
              <a:t>automata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and</a:t>
            </a:r>
            <a:r>
              <a:rPr sz="1950" spc="290" dirty="0">
                <a:highlight>
                  <a:srgbClr val="FFFF00"/>
                </a:highlight>
                <a:latin typeface="Calibri"/>
                <a:cs typeface="Calibri"/>
              </a:rPr>
              <a:t> 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regular</a:t>
            </a:r>
            <a:r>
              <a:rPr sz="1950" spc="285" dirty="0">
                <a:highlight>
                  <a:srgbClr val="FFFF00"/>
                </a:highlight>
                <a:latin typeface="Calibri"/>
                <a:cs typeface="Calibri"/>
              </a:rPr>
              <a:t>   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expressions,</a:t>
            </a:r>
            <a:r>
              <a:rPr sz="1950" spc="290" dirty="0">
                <a:highlight>
                  <a:srgbClr val="FFFF00"/>
                </a:highlight>
                <a:latin typeface="Calibri"/>
                <a:cs typeface="Calibri"/>
              </a:rPr>
              <a:t> 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algebraic</a:t>
            </a:r>
            <a:r>
              <a:rPr sz="1950" spc="285" dirty="0">
                <a:highlight>
                  <a:srgbClr val="FFFF00"/>
                </a:highlight>
                <a:latin typeface="Calibri"/>
                <a:cs typeface="Calibri"/>
              </a:rPr>
              <a:t> 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laws</a:t>
            </a:r>
            <a:r>
              <a:rPr sz="1950" spc="290" dirty="0">
                <a:highlight>
                  <a:srgbClr val="FFFF00"/>
                </a:highlight>
                <a:latin typeface="Calibri"/>
                <a:cs typeface="Calibri"/>
              </a:rPr>
              <a:t> 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of</a:t>
            </a:r>
            <a:r>
              <a:rPr sz="1950" spc="285" dirty="0">
                <a:highlight>
                  <a:srgbClr val="FFFF00"/>
                </a:highlight>
                <a:latin typeface="Calibri"/>
                <a:cs typeface="Calibri"/>
              </a:rPr>
              <a:t> 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regular</a:t>
            </a:r>
            <a:r>
              <a:rPr sz="1950" spc="290" dirty="0">
                <a:highlight>
                  <a:srgbClr val="FFFF00"/>
                </a:highlight>
                <a:latin typeface="Calibri"/>
                <a:cs typeface="Calibri"/>
              </a:rPr>
              <a:t>  </a:t>
            </a:r>
            <a:r>
              <a:rPr sz="1950" spc="-10" dirty="0">
                <a:highlight>
                  <a:srgbClr val="FFFF00"/>
                </a:highlight>
                <a:latin typeface="Calibri"/>
                <a:cs typeface="Calibri"/>
              </a:rPr>
              <a:t>expressions.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applications</a:t>
            </a:r>
            <a:r>
              <a:rPr sz="1950" spc="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of</a:t>
            </a:r>
            <a:r>
              <a:rPr sz="1950" spc="1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regular</a:t>
            </a:r>
            <a:r>
              <a:rPr sz="1950" spc="3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expressions</a:t>
            </a:r>
            <a:r>
              <a:rPr sz="1950" spc="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such</a:t>
            </a:r>
            <a:r>
              <a:rPr sz="1950" spc="3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as</a:t>
            </a:r>
            <a:r>
              <a:rPr sz="1950" spc="2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Grep,</a:t>
            </a:r>
            <a:r>
              <a:rPr sz="1950" spc="2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and</a:t>
            </a:r>
            <a:r>
              <a:rPr sz="1950" spc="3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Lex</a:t>
            </a:r>
            <a:r>
              <a:rPr sz="1950" spc="1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etc..</a:t>
            </a:r>
            <a:r>
              <a:rPr sz="1950" spc="1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spc="-10" dirty="0">
                <a:highlight>
                  <a:srgbClr val="FFFF00"/>
                </a:highlight>
                <a:latin typeface="Calibri"/>
                <a:cs typeface="Calibri"/>
              </a:rPr>
              <a:t>Properties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of</a:t>
            </a:r>
            <a:r>
              <a:rPr sz="1950" spc="12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Regular</a:t>
            </a:r>
            <a:r>
              <a:rPr sz="1950" spc="14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Languages:</a:t>
            </a:r>
            <a:r>
              <a:rPr sz="1950" spc="12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closure</a:t>
            </a:r>
            <a:r>
              <a:rPr sz="1950" spc="14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properties</a:t>
            </a:r>
            <a:r>
              <a:rPr sz="1950" spc="14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of</a:t>
            </a:r>
            <a:r>
              <a:rPr sz="1950" spc="13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regular</a:t>
            </a:r>
            <a:r>
              <a:rPr sz="1950" spc="12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languages,</a:t>
            </a:r>
            <a:r>
              <a:rPr sz="1950" spc="14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spc="-10" dirty="0">
                <a:highlight>
                  <a:srgbClr val="FFFF00"/>
                </a:highlight>
                <a:latin typeface="Calibri"/>
                <a:cs typeface="Calibri"/>
              </a:rPr>
              <a:t>Pumping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Lemma,</a:t>
            </a:r>
            <a:r>
              <a:rPr sz="1950" spc="4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equivalence</a:t>
            </a:r>
            <a:r>
              <a:rPr sz="1950" spc="2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and</a:t>
            </a:r>
            <a:r>
              <a:rPr sz="1950" spc="1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minimization</a:t>
            </a:r>
            <a:r>
              <a:rPr sz="1950" spc="3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dirty="0">
                <a:highlight>
                  <a:srgbClr val="FFFF00"/>
                </a:highlight>
                <a:latin typeface="Calibri"/>
                <a:cs typeface="Calibri"/>
              </a:rPr>
              <a:t>of</a:t>
            </a:r>
            <a:r>
              <a:rPr sz="1950" spc="3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50" spc="-10" dirty="0">
                <a:highlight>
                  <a:srgbClr val="FFFF00"/>
                </a:highlight>
                <a:latin typeface="Calibri"/>
                <a:cs typeface="Calibri"/>
              </a:rPr>
              <a:t>automata</a:t>
            </a:r>
            <a:endParaRPr sz="1950" dirty="0">
              <a:highlight>
                <a:srgbClr val="FFFF00"/>
              </a:highlight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088" y="1087086"/>
            <a:ext cx="1466850" cy="10191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720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7.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(G,D)</a:t>
            </a:r>
            <a:endParaRPr sz="165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(G,0)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H</a:t>
            </a:r>
            <a:endParaRPr sz="165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(D,0)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E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9913" y="1416213"/>
            <a:ext cx="1017905" cy="6902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735"/>
              </a:spcBef>
            </a:pPr>
            <a:r>
              <a:rPr sz="1650" dirty="0">
                <a:latin typeface="Microsoft Sans Serif"/>
                <a:cs typeface="Microsoft Sans Serif"/>
              </a:rPr>
              <a:t>δ(G,1)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B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Microsoft Sans Serif"/>
                <a:cs typeface="Microsoft Sans Serif"/>
              </a:rPr>
              <a:t>δ(D,1)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50" dirty="0">
                <a:latin typeface="Microsoft Sans Serif"/>
                <a:cs typeface="Microsoft Sans Serif"/>
              </a:rPr>
              <a:t>H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088" y="2080731"/>
            <a:ext cx="6341745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Both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(H,E)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&amp; (B,H)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are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unmarked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44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leave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(G,D)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also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unmarked</a:t>
            </a:r>
            <a:endParaRPr sz="1650">
              <a:latin typeface="Microsoft Sans Serif"/>
              <a:cs typeface="Microsoft Sans Serif"/>
            </a:endParaRPr>
          </a:p>
          <a:p>
            <a:pPr marL="200660" indent="-187960">
              <a:lnSpc>
                <a:spcPct val="100000"/>
              </a:lnSpc>
              <a:spcBef>
                <a:spcPts val="625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8.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(H,E)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975" y="2740628"/>
            <a:ext cx="1018540" cy="6902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(H,0)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I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(E,0)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F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5788" y="2740628"/>
            <a:ext cx="997585" cy="6902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650" dirty="0">
                <a:latin typeface="Microsoft Sans Serif"/>
                <a:cs typeface="Microsoft Sans Serif"/>
              </a:rPr>
              <a:t>δ(H,1)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50" dirty="0">
                <a:latin typeface="Microsoft Sans Serif"/>
                <a:cs typeface="Microsoft Sans Serif"/>
              </a:rPr>
              <a:t>C</a:t>
            </a:r>
            <a:endParaRPr sz="1650">
              <a:latin typeface="Microsoft Sans Serif"/>
              <a:cs typeface="Microsoft Sans Serif"/>
            </a:endParaRPr>
          </a:p>
          <a:p>
            <a:pPr marL="73660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Microsoft Sans Serif"/>
                <a:cs typeface="Microsoft Sans Serif"/>
              </a:rPr>
              <a:t>δ(E,1)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=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088" y="3483335"/>
            <a:ext cx="57283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Microsoft Sans Serif"/>
                <a:cs typeface="Microsoft Sans Serif"/>
              </a:rPr>
              <a:t>Both (I,F)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&amp; (C,I)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are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unmarked</a:t>
            </a:r>
            <a:r>
              <a:rPr sz="1650" spc="-4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leave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(H,E)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also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unmarked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088" y="3735814"/>
            <a:ext cx="1421765" cy="10191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720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9.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(I,F)</a:t>
            </a:r>
            <a:endParaRPr sz="165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 (I,0)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90" dirty="0">
                <a:latin typeface="Microsoft Sans Serif"/>
                <a:cs typeface="Microsoft Sans Serif"/>
              </a:rPr>
              <a:t> </a:t>
            </a:r>
            <a:r>
              <a:rPr sz="1650" spc="-60" dirty="0">
                <a:latin typeface="Microsoft Sans Serif"/>
                <a:cs typeface="Microsoft Sans Serif"/>
              </a:rPr>
              <a:t>A</a:t>
            </a:r>
            <a:endParaRPr sz="1650">
              <a:latin typeface="Microsoft Sans Serif"/>
              <a:cs typeface="Microsoft Sans Serif"/>
            </a:endParaRPr>
          </a:p>
          <a:p>
            <a:pPr marL="416559">
              <a:lnSpc>
                <a:spcPct val="100000"/>
              </a:lnSpc>
              <a:spcBef>
                <a:spcPts val="63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spc="-30" dirty="0">
                <a:latin typeface="Microsoft Sans Serif"/>
                <a:cs typeface="Microsoft Sans Serif"/>
              </a:rPr>
              <a:t>(F,0)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G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6779" y="4064940"/>
            <a:ext cx="935990" cy="6902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735"/>
              </a:spcBef>
            </a:pPr>
            <a:r>
              <a:rPr sz="1650" dirty="0">
                <a:latin typeface="Microsoft Sans Serif"/>
                <a:cs typeface="Microsoft Sans Serif"/>
              </a:rPr>
              <a:t>δ(I,1)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E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650" spc="-25" dirty="0">
                <a:latin typeface="Microsoft Sans Serif"/>
                <a:cs typeface="Microsoft Sans Serif"/>
              </a:rPr>
              <a:t>δ(F,1)</a:t>
            </a:r>
            <a:r>
              <a:rPr sz="1650" spc="-4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spc="-50" dirty="0">
                <a:latin typeface="Microsoft Sans Serif"/>
                <a:cs typeface="Microsoft Sans Serif"/>
              </a:rPr>
              <a:t>B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988" y="4729458"/>
            <a:ext cx="4909185" cy="1350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6240" marR="1156335">
              <a:lnSpc>
                <a:spcPct val="131500"/>
              </a:lnSpc>
              <a:spcBef>
                <a:spcPts val="95"/>
              </a:spcBef>
            </a:pPr>
            <a:r>
              <a:rPr sz="1650" dirty="0">
                <a:latin typeface="Microsoft Sans Serif"/>
                <a:cs typeface="Microsoft Sans Serif"/>
              </a:rPr>
              <a:t>Both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(A,G)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&amp;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(E,B)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are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unmarked</a:t>
            </a:r>
            <a:r>
              <a:rPr sz="1650" spc="-40" dirty="0">
                <a:latin typeface="Microsoft Sans Serif"/>
                <a:cs typeface="Microsoft Sans Serif"/>
              </a:rPr>
              <a:t> </a:t>
            </a:r>
            <a:r>
              <a:rPr sz="1650" spc="-35" dirty="0">
                <a:latin typeface="Microsoft Sans Serif"/>
                <a:cs typeface="Microsoft Sans Serif"/>
              </a:rPr>
              <a:t>so </a:t>
            </a:r>
            <a:r>
              <a:rPr sz="1650" dirty="0">
                <a:latin typeface="Microsoft Sans Serif"/>
                <a:cs typeface="Microsoft Sans Serif"/>
              </a:rPr>
              <a:t>leave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(I,F)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also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unmarked</a:t>
            </a:r>
            <a:endParaRPr sz="16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238760" indent="-187960">
              <a:lnSpc>
                <a:spcPct val="100000"/>
              </a:lnSpc>
              <a:buChar char="•"/>
              <a:tabLst>
                <a:tab pos="238760" algn="l"/>
              </a:tabLst>
            </a:pPr>
            <a:r>
              <a:rPr sz="1650" dirty="0">
                <a:latin typeface="Microsoft Sans Serif"/>
                <a:cs typeface="Microsoft Sans Serif"/>
              </a:rPr>
              <a:t>No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changes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in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the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2</a:t>
            </a:r>
            <a:r>
              <a:rPr sz="1650" baseline="25252" dirty="0">
                <a:latin typeface="Microsoft Sans Serif"/>
                <a:cs typeface="Microsoft Sans Serif"/>
              </a:rPr>
              <a:t>nd</a:t>
            </a:r>
            <a:r>
              <a:rPr sz="1650" spc="217" baseline="25252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Process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stop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calculation</a:t>
            </a:r>
            <a:endParaRPr sz="16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8100" y="1165447"/>
            <a:ext cx="2394065" cy="234432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087618" y="3979164"/>
            <a:ext cx="10795" cy="2737485"/>
          </a:xfrm>
          <a:custGeom>
            <a:avLst/>
            <a:gdLst/>
            <a:ahLst/>
            <a:cxnLst/>
            <a:rect l="l" t="t" r="r" b="b"/>
            <a:pathLst>
              <a:path w="10795" h="2737484">
                <a:moveTo>
                  <a:pt x="0" y="0"/>
                </a:moveTo>
                <a:lnTo>
                  <a:pt x="10668" y="0"/>
                </a:lnTo>
                <a:lnTo>
                  <a:pt x="10668" y="2737104"/>
                </a:lnTo>
                <a:lnTo>
                  <a:pt x="0" y="27371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4442" y="4322064"/>
            <a:ext cx="10795" cy="2394585"/>
          </a:xfrm>
          <a:custGeom>
            <a:avLst/>
            <a:gdLst/>
            <a:ahLst/>
            <a:cxnLst/>
            <a:rect l="l" t="t" r="r" b="b"/>
            <a:pathLst>
              <a:path w="10795" h="2394584">
                <a:moveTo>
                  <a:pt x="0" y="0"/>
                </a:moveTo>
                <a:lnTo>
                  <a:pt x="10668" y="0"/>
                </a:lnTo>
                <a:lnTo>
                  <a:pt x="10668" y="2394203"/>
                </a:lnTo>
                <a:lnTo>
                  <a:pt x="0" y="23942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592318" y="3631691"/>
            <a:ext cx="1003300" cy="3084830"/>
            <a:chOff x="5592318" y="3631691"/>
            <a:chExt cx="1003300" cy="3084830"/>
          </a:xfrm>
        </p:grpSpPr>
        <p:sp>
          <p:nvSpPr>
            <p:cNvPr id="15" name="object 15"/>
            <p:cNvSpPr/>
            <p:nvPr/>
          </p:nvSpPr>
          <p:spPr>
            <a:xfrm>
              <a:off x="6092952" y="3631691"/>
              <a:ext cx="497205" cy="690880"/>
            </a:xfrm>
            <a:custGeom>
              <a:avLst/>
              <a:gdLst/>
              <a:ahLst/>
              <a:cxnLst/>
              <a:rect l="l" t="t" r="r" b="b"/>
              <a:pathLst>
                <a:path w="497204" h="690879">
                  <a:moveTo>
                    <a:pt x="0" y="0"/>
                  </a:moveTo>
                  <a:lnTo>
                    <a:pt x="0" y="347472"/>
                  </a:lnTo>
                </a:path>
                <a:path w="497204" h="690879">
                  <a:moveTo>
                    <a:pt x="496824" y="0"/>
                  </a:moveTo>
                  <a:lnTo>
                    <a:pt x="496824" y="690372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92318" y="3631691"/>
              <a:ext cx="10795" cy="3084830"/>
            </a:xfrm>
            <a:custGeom>
              <a:avLst/>
              <a:gdLst/>
              <a:ahLst/>
              <a:cxnLst/>
              <a:rect l="l" t="t" r="r" b="b"/>
              <a:pathLst>
                <a:path w="10795" h="3084829">
                  <a:moveTo>
                    <a:pt x="0" y="0"/>
                  </a:moveTo>
                  <a:lnTo>
                    <a:pt x="10668" y="0"/>
                  </a:lnTo>
                  <a:lnTo>
                    <a:pt x="10668" y="3084576"/>
                  </a:lnTo>
                  <a:lnTo>
                    <a:pt x="0" y="3084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93080" y="3637788"/>
              <a:ext cx="1001394" cy="0"/>
            </a:xfrm>
            <a:custGeom>
              <a:avLst/>
              <a:gdLst/>
              <a:ahLst/>
              <a:cxnLst/>
              <a:rect l="l" t="t" r="r" b="b"/>
              <a:pathLst>
                <a:path w="1001395">
                  <a:moveTo>
                    <a:pt x="0" y="0"/>
                  </a:moveTo>
                  <a:lnTo>
                    <a:pt x="499871" y="0"/>
                  </a:lnTo>
                </a:path>
                <a:path w="1001395">
                  <a:moveTo>
                    <a:pt x="499871" y="0"/>
                  </a:moveTo>
                  <a:lnTo>
                    <a:pt x="1001267" y="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80065" y="3649455"/>
            <a:ext cx="12827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B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86522" y="3649455"/>
            <a:ext cx="107314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x</a:t>
            </a:r>
            <a:endParaRPr sz="1450">
              <a:latin typeface="Calibri"/>
              <a:cs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597652" y="3979164"/>
          <a:ext cx="4542790" cy="273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F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I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A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F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44" y="1075729"/>
            <a:ext cx="6621780" cy="144335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00025" indent="-187325">
              <a:lnSpc>
                <a:spcPct val="100000"/>
              </a:lnSpc>
              <a:spcBef>
                <a:spcPts val="730"/>
              </a:spcBef>
              <a:buFont typeface="Microsoft Sans Serif"/>
              <a:buChar char="•"/>
              <a:tabLst>
                <a:tab pos="200025" algn="l"/>
              </a:tabLst>
            </a:pPr>
            <a:r>
              <a:rPr sz="1800" dirty="0">
                <a:latin typeface="Calibri"/>
                <a:cs typeface="Calibri"/>
              </a:rPr>
              <a:t>Unmarked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blocks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(D,A),(G,A),(E,B),(H,B),(F,C),(I,C),(G,D),(H,E),(I,F)</a:t>
            </a:r>
            <a:endParaRPr sz="1800">
              <a:latin typeface="Calibri"/>
              <a:cs typeface="Calibri"/>
            </a:endParaRPr>
          </a:p>
          <a:p>
            <a:pPr marL="200025" indent="-187325">
              <a:lnSpc>
                <a:spcPct val="100000"/>
              </a:lnSpc>
              <a:spcBef>
                <a:spcPts val="640"/>
              </a:spcBef>
              <a:buFont typeface="Microsoft Sans Serif"/>
              <a:buChar char="•"/>
              <a:tabLst>
                <a:tab pos="200025" algn="l"/>
              </a:tabLst>
            </a:pPr>
            <a:r>
              <a:rPr sz="1800" dirty="0">
                <a:latin typeface="Calibri"/>
                <a:cs typeface="Calibri"/>
              </a:rPr>
              <a:t>So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merge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(D,A),(G,A),(G,D)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{A,D,G}</a:t>
            </a:r>
            <a:endParaRPr sz="1800">
              <a:latin typeface="Calibri"/>
              <a:cs typeface="Calibri"/>
            </a:endParaRPr>
          </a:p>
          <a:p>
            <a:pPr marL="200025" indent="-187325">
              <a:lnSpc>
                <a:spcPct val="100000"/>
              </a:lnSpc>
              <a:spcBef>
                <a:spcPts val="620"/>
              </a:spcBef>
              <a:buFont typeface="Microsoft Sans Serif"/>
              <a:buChar char="•"/>
              <a:tabLst>
                <a:tab pos="200025" algn="l"/>
              </a:tabLst>
            </a:pPr>
            <a:r>
              <a:rPr sz="1800" dirty="0">
                <a:latin typeface="Calibri"/>
                <a:cs typeface="Calibri"/>
              </a:rPr>
              <a:t>merge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(E,B),(H,B),(H,E)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{B,E,H}</a:t>
            </a:r>
            <a:endParaRPr sz="1800">
              <a:latin typeface="Calibri"/>
              <a:cs typeface="Calibri"/>
            </a:endParaRPr>
          </a:p>
          <a:p>
            <a:pPr marL="200025" indent="-187325">
              <a:lnSpc>
                <a:spcPct val="100000"/>
              </a:lnSpc>
              <a:spcBef>
                <a:spcPts val="625"/>
              </a:spcBef>
              <a:buFont typeface="Microsoft Sans Serif"/>
              <a:buChar char="•"/>
              <a:tabLst>
                <a:tab pos="200025" algn="l"/>
              </a:tabLst>
            </a:pPr>
            <a:r>
              <a:rPr sz="1800" dirty="0">
                <a:latin typeface="Calibri"/>
                <a:cs typeface="Calibri"/>
              </a:rPr>
              <a:t>merge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(F,C),(I,C),(I,F)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{C,F,I}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44" y="2860415"/>
            <a:ext cx="434403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699"/>
              </a:lnSpc>
              <a:spcBef>
                <a:spcPts val="95"/>
              </a:spcBef>
            </a:pPr>
            <a:r>
              <a:rPr sz="1800" dirty="0">
                <a:latin typeface="Microsoft Sans Serif"/>
                <a:cs typeface="Microsoft Sans Serif"/>
              </a:rPr>
              <a:t>Minimized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DFA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D’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(Q’,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Σ,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δ’,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F’)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where </a:t>
            </a:r>
            <a:r>
              <a:rPr sz="1800" dirty="0">
                <a:latin typeface="Microsoft Sans Serif"/>
                <a:cs typeface="Microsoft Sans Serif"/>
              </a:rPr>
              <a:t>Q’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{</a:t>
            </a:r>
            <a:r>
              <a:rPr sz="1800" dirty="0">
                <a:latin typeface="Calibri"/>
                <a:cs typeface="Calibri"/>
              </a:rPr>
              <a:t>{A,D,G}</a:t>
            </a:r>
            <a:r>
              <a:rPr sz="1800" dirty="0">
                <a:latin typeface="Microsoft Sans Serif"/>
                <a:cs typeface="Microsoft Sans Serif"/>
              </a:rPr>
              <a:t>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Calibri"/>
                <a:cs typeface="Calibri"/>
              </a:rPr>
              <a:t>{B,E,H},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{C,F,I}}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dirty="0">
                <a:latin typeface="Microsoft Sans Serif"/>
                <a:cs typeface="Microsoft Sans Serif"/>
              </a:rPr>
              <a:t>Σ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{0,1}</a:t>
            </a:r>
            <a:endParaRPr sz="1800">
              <a:latin typeface="Microsoft Sans Serif"/>
              <a:cs typeface="Microsoft Sans Serif"/>
            </a:endParaRPr>
          </a:p>
          <a:p>
            <a:pPr marL="64135">
              <a:lnSpc>
                <a:spcPct val="100000"/>
              </a:lnSpc>
              <a:spcBef>
                <a:spcPts val="625"/>
              </a:spcBef>
            </a:pPr>
            <a:r>
              <a:rPr sz="1800" dirty="0">
                <a:latin typeface="Calibri"/>
                <a:cs typeface="Calibri"/>
              </a:rPr>
              <a:t>{A,D,G}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initial</a:t>
            </a:r>
            <a:r>
              <a:rPr sz="1800" spc="-20" dirty="0">
                <a:latin typeface="Microsoft Sans Serif"/>
                <a:cs typeface="Microsoft Sans Serif"/>
              </a:rPr>
              <a:t> state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44" y="4254859"/>
            <a:ext cx="2092960" cy="74803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latin typeface="Microsoft Sans Serif"/>
                <a:cs typeface="Microsoft Sans Serif"/>
              </a:rPr>
              <a:t>F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Calibri"/>
                <a:cs typeface="Calibri"/>
              </a:rPr>
              <a:t>{C,F,I}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800" dirty="0">
                <a:latin typeface="Microsoft Sans Serif"/>
                <a:cs typeface="Microsoft Sans Serif"/>
              </a:rPr>
              <a:t>δ’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define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diagram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1964" y="1674463"/>
            <a:ext cx="2719354" cy="234432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259835" y="4154423"/>
            <a:ext cx="1033780" cy="713740"/>
          </a:xfrm>
          <a:custGeom>
            <a:avLst/>
            <a:gdLst/>
            <a:ahLst/>
            <a:cxnLst/>
            <a:rect l="l" t="t" r="r" b="b"/>
            <a:pathLst>
              <a:path w="1033779" h="713739">
                <a:moveTo>
                  <a:pt x="0" y="356615"/>
                </a:moveTo>
                <a:lnTo>
                  <a:pt x="3035" y="317555"/>
                </a:lnTo>
                <a:lnTo>
                  <a:pt x="11931" y="279763"/>
                </a:lnTo>
                <a:lnTo>
                  <a:pt x="26371" y="243449"/>
                </a:lnTo>
                <a:lnTo>
                  <a:pt x="46036" y="208827"/>
                </a:lnTo>
                <a:lnTo>
                  <a:pt x="70612" y="176106"/>
                </a:lnTo>
                <a:lnTo>
                  <a:pt x="99779" y="145499"/>
                </a:lnTo>
                <a:lnTo>
                  <a:pt x="133221" y="117216"/>
                </a:lnTo>
                <a:lnTo>
                  <a:pt x="170622" y="91469"/>
                </a:lnTo>
                <a:lnTo>
                  <a:pt x="211665" y="68470"/>
                </a:lnTo>
                <a:lnTo>
                  <a:pt x="256032" y="48429"/>
                </a:lnTo>
                <a:lnTo>
                  <a:pt x="303406" y="31558"/>
                </a:lnTo>
                <a:lnTo>
                  <a:pt x="353470" y="18068"/>
                </a:lnTo>
                <a:lnTo>
                  <a:pt x="405908" y="8171"/>
                </a:lnTo>
                <a:lnTo>
                  <a:pt x="460402" y="2078"/>
                </a:lnTo>
                <a:lnTo>
                  <a:pt x="516636" y="0"/>
                </a:lnTo>
                <a:lnTo>
                  <a:pt x="572869" y="2078"/>
                </a:lnTo>
                <a:lnTo>
                  <a:pt x="627363" y="8171"/>
                </a:lnTo>
                <a:lnTo>
                  <a:pt x="679801" y="18068"/>
                </a:lnTo>
                <a:lnTo>
                  <a:pt x="729865" y="31558"/>
                </a:lnTo>
                <a:lnTo>
                  <a:pt x="777240" y="48429"/>
                </a:lnTo>
                <a:lnTo>
                  <a:pt x="821606" y="68470"/>
                </a:lnTo>
                <a:lnTo>
                  <a:pt x="862649" y="91469"/>
                </a:lnTo>
                <a:lnTo>
                  <a:pt x="900050" y="117216"/>
                </a:lnTo>
                <a:lnTo>
                  <a:pt x="933492" y="145499"/>
                </a:lnTo>
                <a:lnTo>
                  <a:pt x="962660" y="176106"/>
                </a:lnTo>
                <a:lnTo>
                  <a:pt x="987235" y="208827"/>
                </a:lnTo>
                <a:lnTo>
                  <a:pt x="1006900" y="243449"/>
                </a:lnTo>
                <a:lnTo>
                  <a:pt x="1021340" y="279763"/>
                </a:lnTo>
                <a:lnTo>
                  <a:pt x="1030236" y="317555"/>
                </a:lnTo>
                <a:lnTo>
                  <a:pt x="1033272" y="356615"/>
                </a:lnTo>
                <a:lnTo>
                  <a:pt x="1030236" y="395410"/>
                </a:lnTo>
                <a:lnTo>
                  <a:pt x="1021340" y="433011"/>
                </a:lnTo>
                <a:lnTo>
                  <a:pt x="1006900" y="469196"/>
                </a:lnTo>
                <a:lnTo>
                  <a:pt x="987235" y="503749"/>
                </a:lnTo>
                <a:lnTo>
                  <a:pt x="962660" y="536447"/>
                </a:lnTo>
                <a:lnTo>
                  <a:pt x="933492" y="567074"/>
                </a:lnTo>
                <a:lnTo>
                  <a:pt x="900050" y="595408"/>
                </a:lnTo>
                <a:lnTo>
                  <a:pt x="862649" y="621231"/>
                </a:lnTo>
                <a:lnTo>
                  <a:pt x="821606" y="644322"/>
                </a:lnTo>
                <a:lnTo>
                  <a:pt x="777240" y="664463"/>
                </a:lnTo>
                <a:lnTo>
                  <a:pt x="729865" y="681435"/>
                </a:lnTo>
                <a:lnTo>
                  <a:pt x="679801" y="695017"/>
                </a:lnTo>
                <a:lnTo>
                  <a:pt x="627363" y="704990"/>
                </a:lnTo>
                <a:lnTo>
                  <a:pt x="572869" y="711134"/>
                </a:lnTo>
                <a:lnTo>
                  <a:pt x="516636" y="713231"/>
                </a:lnTo>
                <a:lnTo>
                  <a:pt x="460402" y="711134"/>
                </a:lnTo>
                <a:lnTo>
                  <a:pt x="405908" y="704990"/>
                </a:lnTo>
                <a:lnTo>
                  <a:pt x="353470" y="695017"/>
                </a:lnTo>
                <a:lnTo>
                  <a:pt x="303406" y="681435"/>
                </a:lnTo>
                <a:lnTo>
                  <a:pt x="256032" y="664463"/>
                </a:lnTo>
                <a:lnTo>
                  <a:pt x="211665" y="644322"/>
                </a:lnTo>
                <a:lnTo>
                  <a:pt x="170622" y="621231"/>
                </a:lnTo>
                <a:lnTo>
                  <a:pt x="133221" y="595408"/>
                </a:lnTo>
                <a:lnTo>
                  <a:pt x="99779" y="567074"/>
                </a:lnTo>
                <a:lnTo>
                  <a:pt x="70612" y="536447"/>
                </a:lnTo>
                <a:lnTo>
                  <a:pt x="46036" y="503749"/>
                </a:lnTo>
                <a:lnTo>
                  <a:pt x="26371" y="469196"/>
                </a:lnTo>
                <a:lnTo>
                  <a:pt x="11931" y="433011"/>
                </a:lnTo>
                <a:lnTo>
                  <a:pt x="3035" y="395410"/>
                </a:lnTo>
                <a:lnTo>
                  <a:pt x="0" y="356615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86408" y="4371866"/>
            <a:ext cx="58039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Calibri"/>
                <a:cs typeface="Calibri"/>
              </a:rPr>
              <a:t>{A,D,G}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97707" y="3661346"/>
            <a:ext cx="3903979" cy="880744"/>
            <a:chOff x="2997707" y="3661346"/>
            <a:chExt cx="3903979" cy="880744"/>
          </a:xfrm>
        </p:grpSpPr>
        <p:sp>
          <p:nvSpPr>
            <p:cNvPr id="9" name="object 9"/>
            <p:cNvSpPr/>
            <p:nvPr/>
          </p:nvSpPr>
          <p:spPr>
            <a:xfrm>
              <a:off x="2997707" y="4479036"/>
              <a:ext cx="262255" cy="62865"/>
            </a:xfrm>
            <a:custGeom>
              <a:avLst/>
              <a:gdLst/>
              <a:ahLst/>
              <a:cxnLst/>
              <a:rect l="l" t="t" r="r" b="b"/>
              <a:pathLst>
                <a:path w="262254" h="62864">
                  <a:moveTo>
                    <a:pt x="199643" y="62484"/>
                  </a:moveTo>
                  <a:lnTo>
                    <a:pt x="199643" y="0"/>
                  </a:lnTo>
                  <a:lnTo>
                    <a:pt x="256177" y="28956"/>
                  </a:lnTo>
                  <a:lnTo>
                    <a:pt x="210312" y="28956"/>
                  </a:lnTo>
                  <a:lnTo>
                    <a:pt x="210312" y="33528"/>
                  </a:lnTo>
                  <a:lnTo>
                    <a:pt x="259003" y="33528"/>
                  </a:lnTo>
                  <a:lnTo>
                    <a:pt x="199643" y="62484"/>
                  </a:lnTo>
                  <a:close/>
                </a:path>
                <a:path w="262254" h="62864">
                  <a:moveTo>
                    <a:pt x="199643" y="33528"/>
                  </a:moveTo>
                  <a:lnTo>
                    <a:pt x="0" y="33528"/>
                  </a:lnTo>
                  <a:lnTo>
                    <a:pt x="0" y="28956"/>
                  </a:lnTo>
                  <a:lnTo>
                    <a:pt x="199643" y="28956"/>
                  </a:lnTo>
                  <a:lnTo>
                    <a:pt x="199643" y="33528"/>
                  </a:lnTo>
                  <a:close/>
                </a:path>
                <a:path w="262254" h="62864">
                  <a:moveTo>
                    <a:pt x="259003" y="33528"/>
                  </a:moveTo>
                  <a:lnTo>
                    <a:pt x="210312" y="33528"/>
                  </a:lnTo>
                  <a:lnTo>
                    <a:pt x="210312" y="28956"/>
                  </a:lnTo>
                  <a:lnTo>
                    <a:pt x="256177" y="28956"/>
                  </a:lnTo>
                  <a:lnTo>
                    <a:pt x="262128" y="32004"/>
                  </a:lnTo>
                  <a:lnTo>
                    <a:pt x="259003" y="33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62828" y="3666744"/>
              <a:ext cx="1033780" cy="668020"/>
            </a:xfrm>
            <a:custGeom>
              <a:avLst/>
              <a:gdLst/>
              <a:ahLst/>
              <a:cxnLst/>
              <a:rect l="l" t="t" r="r" b="b"/>
              <a:pathLst>
                <a:path w="1033779" h="668020">
                  <a:moveTo>
                    <a:pt x="0" y="333756"/>
                  </a:moveTo>
                  <a:lnTo>
                    <a:pt x="11861" y="262134"/>
                  </a:lnTo>
                  <a:lnTo>
                    <a:pt x="45798" y="195878"/>
                  </a:lnTo>
                  <a:lnTo>
                    <a:pt x="70273" y="165269"/>
                  </a:lnTo>
                  <a:lnTo>
                    <a:pt x="99340" y="136611"/>
                  </a:lnTo>
                  <a:lnTo>
                    <a:pt x="132690" y="110107"/>
                  </a:lnTo>
                  <a:lnTo>
                    <a:pt x="170016" y="85960"/>
                  </a:lnTo>
                  <a:lnTo>
                    <a:pt x="211006" y="64373"/>
                  </a:lnTo>
                  <a:lnTo>
                    <a:pt x="255354" y="45550"/>
                  </a:lnTo>
                  <a:lnTo>
                    <a:pt x="302750" y="29694"/>
                  </a:lnTo>
                  <a:lnTo>
                    <a:pt x="352885" y="17007"/>
                  </a:lnTo>
                  <a:lnTo>
                    <a:pt x="405450" y="7694"/>
                  </a:lnTo>
                  <a:lnTo>
                    <a:pt x="460136" y="1957"/>
                  </a:lnTo>
                  <a:lnTo>
                    <a:pt x="516636" y="0"/>
                  </a:lnTo>
                  <a:lnTo>
                    <a:pt x="572869" y="1957"/>
                  </a:lnTo>
                  <a:lnTo>
                    <a:pt x="627363" y="7694"/>
                  </a:lnTo>
                  <a:lnTo>
                    <a:pt x="679801" y="17007"/>
                  </a:lnTo>
                  <a:lnTo>
                    <a:pt x="729865" y="29694"/>
                  </a:lnTo>
                  <a:lnTo>
                    <a:pt x="777240" y="45550"/>
                  </a:lnTo>
                  <a:lnTo>
                    <a:pt x="821606" y="64373"/>
                  </a:lnTo>
                  <a:lnTo>
                    <a:pt x="862649" y="85960"/>
                  </a:lnTo>
                  <a:lnTo>
                    <a:pt x="900050" y="110107"/>
                  </a:lnTo>
                  <a:lnTo>
                    <a:pt x="933492" y="136611"/>
                  </a:lnTo>
                  <a:lnTo>
                    <a:pt x="962660" y="165269"/>
                  </a:lnTo>
                  <a:lnTo>
                    <a:pt x="987235" y="195878"/>
                  </a:lnTo>
                  <a:lnTo>
                    <a:pt x="1021340" y="262134"/>
                  </a:lnTo>
                  <a:lnTo>
                    <a:pt x="1033272" y="333756"/>
                  </a:lnTo>
                  <a:lnTo>
                    <a:pt x="1030236" y="370135"/>
                  </a:lnTo>
                  <a:lnTo>
                    <a:pt x="1006900" y="439277"/>
                  </a:lnTo>
                  <a:lnTo>
                    <a:pt x="962660" y="502242"/>
                  </a:lnTo>
                  <a:lnTo>
                    <a:pt x="933492" y="530900"/>
                  </a:lnTo>
                  <a:lnTo>
                    <a:pt x="900050" y="557404"/>
                  </a:lnTo>
                  <a:lnTo>
                    <a:pt x="862649" y="581551"/>
                  </a:lnTo>
                  <a:lnTo>
                    <a:pt x="821606" y="603138"/>
                  </a:lnTo>
                  <a:lnTo>
                    <a:pt x="777240" y="621961"/>
                  </a:lnTo>
                  <a:lnTo>
                    <a:pt x="729865" y="637817"/>
                  </a:lnTo>
                  <a:lnTo>
                    <a:pt x="679801" y="650504"/>
                  </a:lnTo>
                  <a:lnTo>
                    <a:pt x="627363" y="659817"/>
                  </a:lnTo>
                  <a:lnTo>
                    <a:pt x="572869" y="665554"/>
                  </a:lnTo>
                  <a:lnTo>
                    <a:pt x="516636" y="667512"/>
                  </a:lnTo>
                  <a:lnTo>
                    <a:pt x="460136" y="665554"/>
                  </a:lnTo>
                  <a:lnTo>
                    <a:pt x="405450" y="659817"/>
                  </a:lnTo>
                  <a:lnTo>
                    <a:pt x="352885" y="650504"/>
                  </a:lnTo>
                  <a:lnTo>
                    <a:pt x="302750" y="637817"/>
                  </a:lnTo>
                  <a:lnTo>
                    <a:pt x="255354" y="621961"/>
                  </a:lnTo>
                  <a:lnTo>
                    <a:pt x="211006" y="603138"/>
                  </a:lnTo>
                  <a:lnTo>
                    <a:pt x="170016" y="581551"/>
                  </a:lnTo>
                  <a:lnTo>
                    <a:pt x="132690" y="557404"/>
                  </a:lnTo>
                  <a:lnTo>
                    <a:pt x="99340" y="530900"/>
                  </a:lnTo>
                  <a:lnTo>
                    <a:pt x="70273" y="502242"/>
                  </a:lnTo>
                  <a:lnTo>
                    <a:pt x="45798" y="471633"/>
                  </a:lnTo>
                  <a:lnTo>
                    <a:pt x="11861" y="405377"/>
                  </a:lnTo>
                  <a:lnTo>
                    <a:pt x="0" y="33375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03080" y="3861315"/>
            <a:ext cx="54800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Calibri"/>
                <a:cs typeface="Calibri"/>
              </a:rPr>
              <a:t>{B,E,H}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87098" y="5340794"/>
            <a:ext cx="1209040" cy="806450"/>
            <a:chOff x="5487098" y="5340794"/>
            <a:chExt cx="1209040" cy="806450"/>
          </a:xfrm>
        </p:grpSpPr>
        <p:sp>
          <p:nvSpPr>
            <p:cNvPr id="13" name="object 13"/>
            <p:cNvSpPr/>
            <p:nvPr/>
          </p:nvSpPr>
          <p:spPr>
            <a:xfrm>
              <a:off x="5492496" y="5346191"/>
              <a:ext cx="1198245" cy="795655"/>
            </a:xfrm>
            <a:custGeom>
              <a:avLst/>
              <a:gdLst/>
              <a:ahLst/>
              <a:cxnLst/>
              <a:rect l="l" t="t" r="r" b="b"/>
              <a:pathLst>
                <a:path w="1198245" h="795654">
                  <a:moveTo>
                    <a:pt x="0" y="397763"/>
                  </a:moveTo>
                  <a:lnTo>
                    <a:pt x="2742" y="359491"/>
                  </a:lnTo>
                  <a:lnTo>
                    <a:pt x="10802" y="322240"/>
                  </a:lnTo>
                  <a:lnTo>
                    <a:pt x="23928" y="286179"/>
                  </a:lnTo>
                  <a:lnTo>
                    <a:pt x="41869" y="251474"/>
                  </a:lnTo>
                  <a:lnTo>
                    <a:pt x="64373" y="218294"/>
                  </a:lnTo>
                  <a:lnTo>
                    <a:pt x="91190" y="186806"/>
                  </a:lnTo>
                  <a:lnTo>
                    <a:pt x="122068" y="157177"/>
                  </a:lnTo>
                  <a:lnTo>
                    <a:pt x="156756" y="129574"/>
                  </a:lnTo>
                  <a:lnTo>
                    <a:pt x="195002" y="104166"/>
                  </a:lnTo>
                  <a:lnTo>
                    <a:pt x="236556" y="81120"/>
                  </a:lnTo>
                  <a:lnTo>
                    <a:pt x="281166" y="60603"/>
                  </a:lnTo>
                  <a:lnTo>
                    <a:pt x="328580" y="42783"/>
                  </a:lnTo>
                  <a:lnTo>
                    <a:pt x="378549" y="27828"/>
                  </a:lnTo>
                  <a:lnTo>
                    <a:pt x="430819" y="15904"/>
                  </a:lnTo>
                  <a:lnTo>
                    <a:pt x="485141" y="7180"/>
                  </a:lnTo>
                  <a:lnTo>
                    <a:pt x="541262" y="1823"/>
                  </a:lnTo>
                  <a:lnTo>
                    <a:pt x="598932" y="0"/>
                  </a:lnTo>
                  <a:lnTo>
                    <a:pt x="656601" y="1823"/>
                  </a:lnTo>
                  <a:lnTo>
                    <a:pt x="712722" y="7180"/>
                  </a:lnTo>
                  <a:lnTo>
                    <a:pt x="767044" y="15904"/>
                  </a:lnTo>
                  <a:lnTo>
                    <a:pt x="819314" y="27828"/>
                  </a:lnTo>
                  <a:lnTo>
                    <a:pt x="869283" y="42783"/>
                  </a:lnTo>
                  <a:lnTo>
                    <a:pt x="916697" y="60603"/>
                  </a:lnTo>
                  <a:lnTo>
                    <a:pt x="961307" y="81120"/>
                  </a:lnTo>
                  <a:lnTo>
                    <a:pt x="1002861" y="104166"/>
                  </a:lnTo>
                  <a:lnTo>
                    <a:pt x="1041107" y="129574"/>
                  </a:lnTo>
                  <a:lnTo>
                    <a:pt x="1075795" y="157177"/>
                  </a:lnTo>
                  <a:lnTo>
                    <a:pt x="1106673" y="186806"/>
                  </a:lnTo>
                  <a:lnTo>
                    <a:pt x="1133490" y="218294"/>
                  </a:lnTo>
                  <a:lnTo>
                    <a:pt x="1155994" y="251474"/>
                  </a:lnTo>
                  <a:lnTo>
                    <a:pt x="1173935" y="286179"/>
                  </a:lnTo>
                  <a:lnTo>
                    <a:pt x="1187061" y="322240"/>
                  </a:lnTo>
                  <a:lnTo>
                    <a:pt x="1195121" y="359491"/>
                  </a:lnTo>
                  <a:lnTo>
                    <a:pt x="1197864" y="397763"/>
                  </a:lnTo>
                  <a:lnTo>
                    <a:pt x="1195121" y="436274"/>
                  </a:lnTo>
                  <a:lnTo>
                    <a:pt x="1187061" y="473705"/>
                  </a:lnTo>
                  <a:lnTo>
                    <a:pt x="1173935" y="509895"/>
                  </a:lnTo>
                  <a:lnTo>
                    <a:pt x="1155994" y="544682"/>
                  </a:lnTo>
                  <a:lnTo>
                    <a:pt x="1133490" y="577903"/>
                  </a:lnTo>
                  <a:lnTo>
                    <a:pt x="1106673" y="609397"/>
                  </a:lnTo>
                  <a:lnTo>
                    <a:pt x="1075795" y="639002"/>
                  </a:lnTo>
                  <a:lnTo>
                    <a:pt x="1041107" y="666556"/>
                  </a:lnTo>
                  <a:lnTo>
                    <a:pt x="1002861" y="691897"/>
                  </a:lnTo>
                  <a:lnTo>
                    <a:pt x="961307" y="714863"/>
                  </a:lnTo>
                  <a:lnTo>
                    <a:pt x="916697" y="735292"/>
                  </a:lnTo>
                  <a:lnTo>
                    <a:pt x="869283" y="753023"/>
                  </a:lnTo>
                  <a:lnTo>
                    <a:pt x="819314" y="767893"/>
                  </a:lnTo>
                  <a:lnTo>
                    <a:pt x="767044" y="779740"/>
                  </a:lnTo>
                  <a:lnTo>
                    <a:pt x="712722" y="788403"/>
                  </a:lnTo>
                  <a:lnTo>
                    <a:pt x="656601" y="793719"/>
                  </a:lnTo>
                  <a:lnTo>
                    <a:pt x="598932" y="795527"/>
                  </a:lnTo>
                  <a:lnTo>
                    <a:pt x="541262" y="793719"/>
                  </a:lnTo>
                  <a:lnTo>
                    <a:pt x="485141" y="788403"/>
                  </a:lnTo>
                  <a:lnTo>
                    <a:pt x="430819" y="779740"/>
                  </a:lnTo>
                  <a:lnTo>
                    <a:pt x="378549" y="767893"/>
                  </a:lnTo>
                  <a:lnTo>
                    <a:pt x="328580" y="753023"/>
                  </a:lnTo>
                  <a:lnTo>
                    <a:pt x="281166" y="735292"/>
                  </a:lnTo>
                  <a:lnTo>
                    <a:pt x="236556" y="714863"/>
                  </a:lnTo>
                  <a:lnTo>
                    <a:pt x="195002" y="691897"/>
                  </a:lnTo>
                  <a:lnTo>
                    <a:pt x="156756" y="666556"/>
                  </a:lnTo>
                  <a:lnTo>
                    <a:pt x="122068" y="639002"/>
                  </a:lnTo>
                  <a:lnTo>
                    <a:pt x="91190" y="609397"/>
                  </a:lnTo>
                  <a:lnTo>
                    <a:pt x="64373" y="577903"/>
                  </a:lnTo>
                  <a:lnTo>
                    <a:pt x="41869" y="544682"/>
                  </a:lnTo>
                  <a:lnTo>
                    <a:pt x="23928" y="509895"/>
                  </a:lnTo>
                  <a:lnTo>
                    <a:pt x="10802" y="473705"/>
                  </a:lnTo>
                  <a:lnTo>
                    <a:pt x="2742" y="436274"/>
                  </a:lnTo>
                  <a:lnTo>
                    <a:pt x="0" y="39776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05271" y="5387339"/>
              <a:ext cx="1033780" cy="713740"/>
            </a:xfrm>
            <a:custGeom>
              <a:avLst/>
              <a:gdLst/>
              <a:ahLst/>
              <a:cxnLst/>
              <a:rect l="l" t="t" r="r" b="b"/>
              <a:pathLst>
                <a:path w="1033779" h="713739">
                  <a:moveTo>
                    <a:pt x="516636" y="713231"/>
                  </a:moveTo>
                  <a:lnTo>
                    <a:pt x="460402" y="711153"/>
                  </a:lnTo>
                  <a:lnTo>
                    <a:pt x="405908" y="705060"/>
                  </a:lnTo>
                  <a:lnTo>
                    <a:pt x="353470" y="695163"/>
                  </a:lnTo>
                  <a:lnTo>
                    <a:pt x="303406" y="681673"/>
                  </a:lnTo>
                  <a:lnTo>
                    <a:pt x="256032" y="664802"/>
                  </a:lnTo>
                  <a:lnTo>
                    <a:pt x="211665" y="644761"/>
                  </a:lnTo>
                  <a:lnTo>
                    <a:pt x="170622" y="621762"/>
                  </a:lnTo>
                  <a:lnTo>
                    <a:pt x="133221" y="596015"/>
                  </a:lnTo>
                  <a:lnTo>
                    <a:pt x="99779" y="567732"/>
                  </a:lnTo>
                  <a:lnTo>
                    <a:pt x="70612" y="537125"/>
                  </a:lnTo>
                  <a:lnTo>
                    <a:pt x="46036" y="504404"/>
                  </a:lnTo>
                  <a:lnTo>
                    <a:pt x="26371" y="469782"/>
                  </a:lnTo>
                  <a:lnTo>
                    <a:pt x="11931" y="433468"/>
                  </a:lnTo>
                  <a:lnTo>
                    <a:pt x="3035" y="395676"/>
                  </a:lnTo>
                  <a:lnTo>
                    <a:pt x="0" y="356615"/>
                  </a:lnTo>
                  <a:lnTo>
                    <a:pt x="3035" y="317821"/>
                  </a:lnTo>
                  <a:lnTo>
                    <a:pt x="11931" y="280220"/>
                  </a:lnTo>
                  <a:lnTo>
                    <a:pt x="26371" y="244035"/>
                  </a:lnTo>
                  <a:lnTo>
                    <a:pt x="46036" y="209482"/>
                  </a:lnTo>
                  <a:lnTo>
                    <a:pt x="70612" y="176783"/>
                  </a:lnTo>
                  <a:lnTo>
                    <a:pt x="99779" y="146157"/>
                  </a:lnTo>
                  <a:lnTo>
                    <a:pt x="133221" y="117823"/>
                  </a:lnTo>
                  <a:lnTo>
                    <a:pt x="170622" y="92000"/>
                  </a:lnTo>
                  <a:lnTo>
                    <a:pt x="211665" y="68909"/>
                  </a:lnTo>
                  <a:lnTo>
                    <a:pt x="256032" y="48767"/>
                  </a:lnTo>
                  <a:lnTo>
                    <a:pt x="303406" y="31796"/>
                  </a:lnTo>
                  <a:lnTo>
                    <a:pt x="353470" y="18214"/>
                  </a:lnTo>
                  <a:lnTo>
                    <a:pt x="405908" y="8241"/>
                  </a:lnTo>
                  <a:lnTo>
                    <a:pt x="460402" y="2097"/>
                  </a:lnTo>
                  <a:lnTo>
                    <a:pt x="516636" y="0"/>
                  </a:lnTo>
                  <a:lnTo>
                    <a:pt x="572869" y="2097"/>
                  </a:lnTo>
                  <a:lnTo>
                    <a:pt x="627363" y="8241"/>
                  </a:lnTo>
                  <a:lnTo>
                    <a:pt x="679801" y="18214"/>
                  </a:lnTo>
                  <a:lnTo>
                    <a:pt x="729865" y="31796"/>
                  </a:lnTo>
                  <a:lnTo>
                    <a:pt x="777240" y="48767"/>
                  </a:lnTo>
                  <a:lnTo>
                    <a:pt x="821606" y="68909"/>
                  </a:lnTo>
                  <a:lnTo>
                    <a:pt x="862649" y="92000"/>
                  </a:lnTo>
                  <a:lnTo>
                    <a:pt x="900050" y="117823"/>
                  </a:lnTo>
                  <a:lnTo>
                    <a:pt x="933492" y="146157"/>
                  </a:lnTo>
                  <a:lnTo>
                    <a:pt x="962660" y="176783"/>
                  </a:lnTo>
                  <a:lnTo>
                    <a:pt x="987235" y="209482"/>
                  </a:lnTo>
                  <a:lnTo>
                    <a:pt x="1006900" y="244035"/>
                  </a:lnTo>
                  <a:lnTo>
                    <a:pt x="1021340" y="280220"/>
                  </a:lnTo>
                  <a:lnTo>
                    <a:pt x="1030236" y="317821"/>
                  </a:lnTo>
                  <a:lnTo>
                    <a:pt x="1033272" y="356615"/>
                  </a:lnTo>
                  <a:lnTo>
                    <a:pt x="1030236" y="395676"/>
                  </a:lnTo>
                  <a:lnTo>
                    <a:pt x="1021340" y="433468"/>
                  </a:lnTo>
                  <a:lnTo>
                    <a:pt x="1006900" y="469782"/>
                  </a:lnTo>
                  <a:lnTo>
                    <a:pt x="987235" y="504404"/>
                  </a:lnTo>
                  <a:lnTo>
                    <a:pt x="962660" y="537125"/>
                  </a:lnTo>
                  <a:lnTo>
                    <a:pt x="933492" y="567732"/>
                  </a:lnTo>
                  <a:lnTo>
                    <a:pt x="900050" y="596015"/>
                  </a:lnTo>
                  <a:lnTo>
                    <a:pt x="862649" y="621762"/>
                  </a:lnTo>
                  <a:lnTo>
                    <a:pt x="821606" y="644761"/>
                  </a:lnTo>
                  <a:lnTo>
                    <a:pt x="777240" y="664802"/>
                  </a:lnTo>
                  <a:lnTo>
                    <a:pt x="729865" y="681673"/>
                  </a:lnTo>
                  <a:lnTo>
                    <a:pt x="679801" y="695163"/>
                  </a:lnTo>
                  <a:lnTo>
                    <a:pt x="627363" y="705060"/>
                  </a:lnTo>
                  <a:lnTo>
                    <a:pt x="572869" y="711153"/>
                  </a:lnTo>
                  <a:lnTo>
                    <a:pt x="516636" y="7132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05271" y="5387339"/>
              <a:ext cx="1033780" cy="713740"/>
            </a:xfrm>
            <a:custGeom>
              <a:avLst/>
              <a:gdLst/>
              <a:ahLst/>
              <a:cxnLst/>
              <a:rect l="l" t="t" r="r" b="b"/>
              <a:pathLst>
                <a:path w="1033779" h="713739">
                  <a:moveTo>
                    <a:pt x="0" y="356615"/>
                  </a:moveTo>
                  <a:lnTo>
                    <a:pt x="3035" y="317821"/>
                  </a:lnTo>
                  <a:lnTo>
                    <a:pt x="11931" y="280220"/>
                  </a:lnTo>
                  <a:lnTo>
                    <a:pt x="26371" y="244035"/>
                  </a:lnTo>
                  <a:lnTo>
                    <a:pt x="46036" y="209482"/>
                  </a:lnTo>
                  <a:lnTo>
                    <a:pt x="70612" y="176783"/>
                  </a:lnTo>
                  <a:lnTo>
                    <a:pt x="99779" y="146157"/>
                  </a:lnTo>
                  <a:lnTo>
                    <a:pt x="133221" y="117823"/>
                  </a:lnTo>
                  <a:lnTo>
                    <a:pt x="170622" y="92000"/>
                  </a:lnTo>
                  <a:lnTo>
                    <a:pt x="211665" y="68909"/>
                  </a:lnTo>
                  <a:lnTo>
                    <a:pt x="256032" y="48767"/>
                  </a:lnTo>
                  <a:lnTo>
                    <a:pt x="303406" y="31796"/>
                  </a:lnTo>
                  <a:lnTo>
                    <a:pt x="353470" y="18214"/>
                  </a:lnTo>
                  <a:lnTo>
                    <a:pt x="405908" y="8241"/>
                  </a:lnTo>
                  <a:lnTo>
                    <a:pt x="460402" y="2097"/>
                  </a:lnTo>
                  <a:lnTo>
                    <a:pt x="516636" y="0"/>
                  </a:lnTo>
                  <a:lnTo>
                    <a:pt x="572869" y="2097"/>
                  </a:lnTo>
                  <a:lnTo>
                    <a:pt x="627363" y="8241"/>
                  </a:lnTo>
                  <a:lnTo>
                    <a:pt x="679801" y="18214"/>
                  </a:lnTo>
                  <a:lnTo>
                    <a:pt x="729865" y="31796"/>
                  </a:lnTo>
                  <a:lnTo>
                    <a:pt x="777240" y="48767"/>
                  </a:lnTo>
                  <a:lnTo>
                    <a:pt x="821606" y="68909"/>
                  </a:lnTo>
                  <a:lnTo>
                    <a:pt x="862649" y="92000"/>
                  </a:lnTo>
                  <a:lnTo>
                    <a:pt x="900050" y="117823"/>
                  </a:lnTo>
                  <a:lnTo>
                    <a:pt x="933492" y="146157"/>
                  </a:lnTo>
                  <a:lnTo>
                    <a:pt x="962660" y="176783"/>
                  </a:lnTo>
                  <a:lnTo>
                    <a:pt x="987235" y="209482"/>
                  </a:lnTo>
                  <a:lnTo>
                    <a:pt x="1006900" y="244035"/>
                  </a:lnTo>
                  <a:lnTo>
                    <a:pt x="1021340" y="280220"/>
                  </a:lnTo>
                  <a:lnTo>
                    <a:pt x="1030236" y="317821"/>
                  </a:lnTo>
                  <a:lnTo>
                    <a:pt x="1033272" y="356615"/>
                  </a:lnTo>
                  <a:lnTo>
                    <a:pt x="1030236" y="395676"/>
                  </a:lnTo>
                  <a:lnTo>
                    <a:pt x="1021340" y="433468"/>
                  </a:lnTo>
                  <a:lnTo>
                    <a:pt x="1006900" y="469782"/>
                  </a:lnTo>
                  <a:lnTo>
                    <a:pt x="987235" y="504404"/>
                  </a:lnTo>
                  <a:lnTo>
                    <a:pt x="962660" y="537125"/>
                  </a:lnTo>
                  <a:lnTo>
                    <a:pt x="933492" y="567732"/>
                  </a:lnTo>
                  <a:lnTo>
                    <a:pt x="900050" y="596015"/>
                  </a:lnTo>
                  <a:lnTo>
                    <a:pt x="862649" y="621762"/>
                  </a:lnTo>
                  <a:lnTo>
                    <a:pt x="821606" y="644761"/>
                  </a:lnTo>
                  <a:lnTo>
                    <a:pt x="777240" y="664802"/>
                  </a:lnTo>
                  <a:lnTo>
                    <a:pt x="729865" y="681673"/>
                  </a:lnTo>
                  <a:lnTo>
                    <a:pt x="679801" y="695163"/>
                  </a:lnTo>
                  <a:lnTo>
                    <a:pt x="627363" y="705060"/>
                  </a:lnTo>
                  <a:lnTo>
                    <a:pt x="572869" y="711153"/>
                  </a:lnTo>
                  <a:lnTo>
                    <a:pt x="516636" y="713231"/>
                  </a:lnTo>
                  <a:lnTo>
                    <a:pt x="460402" y="711153"/>
                  </a:lnTo>
                  <a:lnTo>
                    <a:pt x="405908" y="705060"/>
                  </a:lnTo>
                  <a:lnTo>
                    <a:pt x="353470" y="695163"/>
                  </a:lnTo>
                  <a:lnTo>
                    <a:pt x="303406" y="681673"/>
                  </a:lnTo>
                  <a:lnTo>
                    <a:pt x="256032" y="664802"/>
                  </a:lnTo>
                  <a:lnTo>
                    <a:pt x="211665" y="644761"/>
                  </a:lnTo>
                  <a:lnTo>
                    <a:pt x="170622" y="621762"/>
                  </a:lnTo>
                  <a:lnTo>
                    <a:pt x="133221" y="596015"/>
                  </a:lnTo>
                  <a:lnTo>
                    <a:pt x="99779" y="567732"/>
                  </a:lnTo>
                  <a:lnTo>
                    <a:pt x="70612" y="537125"/>
                  </a:lnTo>
                  <a:lnTo>
                    <a:pt x="46036" y="504404"/>
                  </a:lnTo>
                  <a:lnTo>
                    <a:pt x="26371" y="469782"/>
                  </a:lnTo>
                  <a:lnTo>
                    <a:pt x="11931" y="433468"/>
                  </a:lnTo>
                  <a:lnTo>
                    <a:pt x="3035" y="395676"/>
                  </a:lnTo>
                  <a:lnTo>
                    <a:pt x="0" y="356615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892812" y="5606314"/>
            <a:ext cx="45339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Calibri"/>
                <a:cs typeface="Calibri"/>
              </a:rPr>
              <a:t>{C,F,I}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93108" y="3989832"/>
            <a:ext cx="1569720" cy="523240"/>
          </a:xfrm>
          <a:custGeom>
            <a:avLst/>
            <a:gdLst/>
            <a:ahLst/>
            <a:cxnLst/>
            <a:rect l="l" t="t" r="r" b="b"/>
            <a:pathLst>
              <a:path w="1569720" h="523239">
                <a:moveTo>
                  <a:pt x="1508531" y="27432"/>
                </a:moveTo>
                <a:lnTo>
                  <a:pt x="1499616" y="0"/>
                </a:lnTo>
                <a:lnTo>
                  <a:pt x="1569720" y="10668"/>
                </a:lnTo>
                <a:lnTo>
                  <a:pt x="1556004" y="24384"/>
                </a:lnTo>
                <a:lnTo>
                  <a:pt x="1517904" y="24384"/>
                </a:lnTo>
                <a:lnTo>
                  <a:pt x="1508531" y="27432"/>
                </a:lnTo>
                <a:close/>
              </a:path>
              <a:path w="1569720" h="523239">
                <a:moveTo>
                  <a:pt x="1510021" y="32016"/>
                </a:moveTo>
                <a:lnTo>
                  <a:pt x="1508531" y="27432"/>
                </a:lnTo>
                <a:lnTo>
                  <a:pt x="1517904" y="24384"/>
                </a:lnTo>
                <a:lnTo>
                  <a:pt x="1519428" y="28956"/>
                </a:lnTo>
                <a:lnTo>
                  <a:pt x="1510021" y="32016"/>
                </a:lnTo>
                <a:close/>
              </a:path>
              <a:path w="1569720" h="523239">
                <a:moveTo>
                  <a:pt x="1519428" y="60960"/>
                </a:moveTo>
                <a:lnTo>
                  <a:pt x="1510021" y="32016"/>
                </a:lnTo>
                <a:lnTo>
                  <a:pt x="1519428" y="28956"/>
                </a:lnTo>
                <a:lnTo>
                  <a:pt x="1517904" y="24384"/>
                </a:lnTo>
                <a:lnTo>
                  <a:pt x="1556004" y="24384"/>
                </a:lnTo>
                <a:lnTo>
                  <a:pt x="1519428" y="60960"/>
                </a:lnTo>
                <a:close/>
              </a:path>
              <a:path w="1569720" h="523239">
                <a:moveTo>
                  <a:pt x="1524" y="522732"/>
                </a:moveTo>
                <a:lnTo>
                  <a:pt x="0" y="518160"/>
                </a:lnTo>
                <a:lnTo>
                  <a:pt x="1508531" y="27432"/>
                </a:lnTo>
                <a:lnTo>
                  <a:pt x="1510021" y="32016"/>
                </a:lnTo>
                <a:lnTo>
                  <a:pt x="1524" y="522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17221" y="4077697"/>
            <a:ext cx="26543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25" dirty="0">
                <a:latin typeface="Calibri"/>
                <a:cs typeface="Calibri"/>
              </a:rPr>
              <a:t>0,1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77711" y="4332732"/>
            <a:ext cx="303530" cy="1013460"/>
          </a:xfrm>
          <a:custGeom>
            <a:avLst/>
            <a:gdLst/>
            <a:ahLst/>
            <a:cxnLst/>
            <a:rect l="l" t="t" r="r" b="b"/>
            <a:pathLst>
              <a:path w="303529" h="1013460">
                <a:moveTo>
                  <a:pt x="33483" y="954087"/>
                </a:moveTo>
                <a:lnTo>
                  <a:pt x="28841" y="952811"/>
                </a:lnTo>
                <a:lnTo>
                  <a:pt x="298704" y="0"/>
                </a:lnTo>
                <a:lnTo>
                  <a:pt x="303276" y="1524"/>
                </a:lnTo>
                <a:lnTo>
                  <a:pt x="33483" y="954087"/>
                </a:lnTo>
                <a:close/>
              </a:path>
              <a:path w="303529" h="1013460">
                <a:moveTo>
                  <a:pt x="13716" y="1013460"/>
                </a:moveTo>
                <a:lnTo>
                  <a:pt x="0" y="944879"/>
                </a:lnTo>
                <a:lnTo>
                  <a:pt x="28841" y="952811"/>
                </a:lnTo>
                <a:lnTo>
                  <a:pt x="25908" y="963168"/>
                </a:lnTo>
                <a:lnTo>
                  <a:pt x="30480" y="964692"/>
                </a:lnTo>
                <a:lnTo>
                  <a:pt x="58180" y="964692"/>
                </a:lnTo>
                <a:lnTo>
                  <a:pt x="13716" y="1013460"/>
                </a:lnTo>
                <a:close/>
              </a:path>
              <a:path w="303529" h="1013460">
                <a:moveTo>
                  <a:pt x="30480" y="964692"/>
                </a:moveTo>
                <a:lnTo>
                  <a:pt x="25908" y="963168"/>
                </a:lnTo>
                <a:lnTo>
                  <a:pt x="28841" y="952811"/>
                </a:lnTo>
                <a:lnTo>
                  <a:pt x="33483" y="954087"/>
                </a:lnTo>
                <a:lnTo>
                  <a:pt x="30480" y="964692"/>
                </a:lnTo>
                <a:close/>
              </a:path>
              <a:path w="303529" h="1013460">
                <a:moveTo>
                  <a:pt x="58180" y="964692"/>
                </a:moveTo>
                <a:lnTo>
                  <a:pt x="30480" y="964692"/>
                </a:lnTo>
                <a:lnTo>
                  <a:pt x="33483" y="954087"/>
                </a:lnTo>
                <a:lnTo>
                  <a:pt x="60960" y="961644"/>
                </a:lnTo>
                <a:lnTo>
                  <a:pt x="58180" y="964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23262" y="4701006"/>
            <a:ext cx="26543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25" dirty="0">
                <a:latin typeface="Calibri"/>
                <a:cs typeface="Calibri"/>
              </a:rPr>
              <a:t>0,1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76471" y="4867655"/>
            <a:ext cx="1717675" cy="879475"/>
          </a:xfrm>
          <a:custGeom>
            <a:avLst/>
            <a:gdLst/>
            <a:ahLst/>
            <a:cxnLst/>
            <a:rect l="l" t="t" r="r" b="b"/>
            <a:pathLst>
              <a:path w="1717675" h="879475">
                <a:moveTo>
                  <a:pt x="41148" y="56387"/>
                </a:moveTo>
                <a:lnTo>
                  <a:pt x="0" y="0"/>
                </a:lnTo>
                <a:lnTo>
                  <a:pt x="70104" y="0"/>
                </a:lnTo>
                <a:lnTo>
                  <a:pt x="59147" y="21335"/>
                </a:lnTo>
                <a:lnTo>
                  <a:pt x="48767" y="21335"/>
                </a:lnTo>
                <a:lnTo>
                  <a:pt x="45720" y="25908"/>
                </a:lnTo>
                <a:lnTo>
                  <a:pt x="54495" y="30395"/>
                </a:lnTo>
                <a:lnTo>
                  <a:pt x="41148" y="56387"/>
                </a:lnTo>
                <a:close/>
              </a:path>
              <a:path w="1717675" h="879475">
                <a:moveTo>
                  <a:pt x="54495" y="30395"/>
                </a:moveTo>
                <a:lnTo>
                  <a:pt x="45720" y="25908"/>
                </a:lnTo>
                <a:lnTo>
                  <a:pt x="48767" y="21335"/>
                </a:lnTo>
                <a:lnTo>
                  <a:pt x="56988" y="25540"/>
                </a:lnTo>
                <a:lnTo>
                  <a:pt x="54495" y="30395"/>
                </a:lnTo>
                <a:close/>
              </a:path>
              <a:path w="1717675" h="879475">
                <a:moveTo>
                  <a:pt x="56988" y="25540"/>
                </a:moveTo>
                <a:lnTo>
                  <a:pt x="48767" y="21335"/>
                </a:lnTo>
                <a:lnTo>
                  <a:pt x="59147" y="21335"/>
                </a:lnTo>
                <a:lnTo>
                  <a:pt x="56988" y="25540"/>
                </a:lnTo>
                <a:close/>
              </a:path>
              <a:path w="1717675" h="879475">
                <a:moveTo>
                  <a:pt x="1714500" y="879348"/>
                </a:moveTo>
                <a:lnTo>
                  <a:pt x="54495" y="30395"/>
                </a:lnTo>
                <a:lnTo>
                  <a:pt x="56988" y="25540"/>
                </a:lnTo>
                <a:lnTo>
                  <a:pt x="1717548" y="874776"/>
                </a:lnTo>
                <a:lnTo>
                  <a:pt x="1714500" y="879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72186" y="5295432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0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12052" y="4236719"/>
            <a:ext cx="251460" cy="1226820"/>
          </a:xfrm>
          <a:custGeom>
            <a:avLst/>
            <a:gdLst/>
            <a:ahLst/>
            <a:cxnLst/>
            <a:rect l="l" t="t" r="r" b="b"/>
            <a:pathLst>
              <a:path w="251459" h="1226820">
                <a:moveTo>
                  <a:pt x="217413" y="61243"/>
                </a:moveTo>
                <a:lnTo>
                  <a:pt x="188976" y="56388"/>
                </a:lnTo>
                <a:lnTo>
                  <a:pt x="231648" y="0"/>
                </a:lnTo>
                <a:lnTo>
                  <a:pt x="246507" y="50292"/>
                </a:lnTo>
                <a:lnTo>
                  <a:pt x="219455" y="50292"/>
                </a:lnTo>
                <a:lnTo>
                  <a:pt x="217413" y="61243"/>
                </a:lnTo>
                <a:close/>
              </a:path>
              <a:path w="251459" h="1226820">
                <a:moveTo>
                  <a:pt x="223581" y="62296"/>
                </a:moveTo>
                <a:lnTo>
                  <a:pt x="217413" y="61243"/>
                </a:lnTo>
                <a:lnTo>
                  <a:pt x="219455" y="50292"/>
                </a:lnTo>
                <a:lnTo>
                  <a:pt x="225552" y="51816"/>
                </a:lnTo>
                <a:lnTo>
                  <a:pt x="223581" y="62296"/>
                </a:lnTo>
                <a:close/>
              </a:path>
              <a:path w="251459" h="1226820">
                <a:moveTo>
                  <a:pt x="251460" y="67056"/>
                </a:moveTo>
                <a:lnTo>
                  <a:pt x="223581" y="62296"/>
                </a:lnTo>
                <a:lnTo>
                  <a:pt x="225552" y="51816"/>
                </a:lnTo>
                <a:lnTo>
                  <a:pt x="219455" y="50292"/>
                </a:lnTo>
                <a:lnTo>
                  <a:pt x="246507" y="50292"/>
                </a:lnTo>
                <a:lnTo>
                  <a:pt x="251460" y="67056"/>
                </a:lnTo>
                <a:close/>
              </a:path>
              <a:path w="251459" h="1226820">
                <a:moveTo>
                  <a:pt x="4572" y="1226820"/>
                </a:moveTo>
                <a:lnTo>
                  <a:pt x="0" y="1226820"/>
                </a:lnTo>
                <a:lnTo>
                  <a:pt x="217413" y="61243"/>
                </a:lnTo>
                <a:lnTo>
                  <a:pt x="223581" y="62296"/>
                </a:lnTo>
                <a:lnTo>
                  <a:pt x="4572" y="1226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91324" y="4976903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Minimize</a:t>
            </a:r>
            <a:r>
              <a:rPr spc="-130" dirty="0"/>
              <a:t> </a:t>
            </a:r>
            <a:r>
              <a:rPr dirty="0"/>
              <a:t>the</a:t>
            </a:r>
            <a:r>
              <a:rPr spc="-125" dirty="0"/>
              <a:t> </a:t>
            </a:r>
            <a:r>
              <a:rPr spc="-10" dirty="0"/>
              <a:t>given</a:t>
            </a:r>
            <a:r>
              <a:rPr spc="-140" dirty="0"/>
              <a:t> </a:t>
            </a:r>
            <a:r>
              <a:rPr spc="-25" dirty="0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5836" y="1822976"/>
            <a:ext cx="8001634" cy="3732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marR="2973705" indent="-188595">
              <a:lnSpc>
                <a:spcPct val="122600"/>
              </a:lnSpc>
              <a:spcBef>
                <a:spcPts val="95"/>
              </a:spcBef>
              <a:buFont typeface="Microsoft Sans Serif"/>
              <a:buChar char="•"/>
              <a:tabLst>
                <a:tab pos="294005" algn="l"/>
              </a:tabLst>
            </a:pPr>
            <a:r>
              <a:rPr sz="2300" dirty="0">
                <a:latin typeface="Calibri"/>
                <a:cs typeface="Calibri"/>
              </a:rPr>
              <a:t>Let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given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DFA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= (</a:t>
            </a:r>
            <a:r>
              <a:rPr sz="2300" dirty="0">
                <a:latin typeface="Microsoft Sans Serif"/>
                <a:cs typeface="Microsoft Sans Serif"/>
              </a:rPr>
              <a:t>Q,</a:t>
            </a:r>
            <a:r>
              <a:rPr sz="2300" spc="-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Σ,</a:t>
            </a:r>
            <a:r>
              <a:rPr sz="2300" spc="-114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A,</a:t>
            </a:r>
            <a:r>
              <a:rPr sz="2300" spc="-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δ, F)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where 	</a:t>
            </a:r>
            <a:r>
              <a:rPr sz="2300" dirty="0">
                <a:latin typeface="Microsoft Sans Serif"/>
                <a:cs typeface="Microsoft Sans Serif"/>
              </a:rPr>
              <a:t>Q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=</a:t>
            </a:r>
            <a:r>
              <a:rPr sz="2300" spc="3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{q0,q1,q2,q3,q4,q5}</a:t>
            </a:r>
            <a:endParaRPr sz="2300">
              <a:latin typeface="Microsoft Sans Serif"/>
              <a:cs typeface="Microsoft Sans Serif"/>
            </a:endParaRPr>
          </a:p>
          <a:p>
            <a:pPr marL="294005">
              <a:lnSpc>
                <a:spcPct val="100000"/>
              </a:lnSpc>
              <a:spcBef>
                <a:spcPts val="550"/>
              </a:spcBef>
              <a:tabLst>
                <a:tab pos="3959225" algn="l"/>
              </a:tabLst>
            </a:pPr>
            <a:r>
              <a:rPr sz="2300" dirty="0">
                <a:latin typeface="Microsoft Sans Serif"/>
                <a:cs typeface="Microsoft Sans Serif"/>
              </a:rPr>
              <a:t>Σ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=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{a,b},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q0</a:t>
            </a:r>
            <a:r>
              <a:rPr sz="2300" spc="4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is</a:t>
            </a:r>
            <a:r>
              <a:rPr sz="2300" spc="3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initial</a:t>
            </a:r>
            <a:r>
              <a:rPr sz="2300" spc="3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State,</a:t>
            </a:r>
            <a:r>
              <a:rPr sz="2300" dirty="0">
                <a:latin typeface="Microsoft Sans Serif"/>
                <a:cs typeface="Microsoft Sans Serif"/>
              </a:rPr>
              <a:t>	F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=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spc="-20" dirty="0">
                <a:latin typeface="Microsoft Sans Serif"/>
                <a:cs typeface="Microsoft Sans Serif"/>
              </a:rPr>
              <a:t>{q4}</a:t>
            </a:r>
            <a:endParaRPr sz="2300">
              <a:latin typeface="Microsoft Sans Serif"/>
              <a:cs typeface="Microsoft Sans Serif"/>
            </a:endParaRPr>
          </a:p>
          <a:p>
            <a:pPr marL="238760" indent="-187960">
              <a:lnSpc>
                <a:spcPct val="100000"/>
              </a:lnSpc>
              <a:spcBef>
                <a:spcPts val="565"/>
              </a:spcBef>
              <a:buChar char="•"/>
              <a:tabLst>
                <a:tab pos="238760" algn="l"/>
              </a:tabLst>
            </a:pPr>
            <a:r>
              <a:rPr sz="2300" dirty="0">
                <a:latin typeface="Microsoft Sans Serif"/>
                <a:cs typeface="Microsoft Sans Serif"/>
              </a:rPr>
              <a:t>minimized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spc="-45" dirty="0">
                <a:latin typeface="Microsoft Sans Serif"/>
                <a:cs typeface="Microsoft Sans Serif"/>
              </a:rPr>
              <a:t>DFA</a:t>
            </a:r>
            <a:r>
              <a:rPr sz="2300" spc="-9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D’</a:t>
            </a:r>
            <a:r>
              <a:rPr sz="2300" spc="-6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=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(Q’,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Σ,</a:t>
            </a:r>
            <a:r>
              <a:rPr sz="2300" spc="-10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A,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δ’,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spc="-25" dirty="0">
                <a:latin typeface="Microsoft Sans Serif"/>
                <a:cs typeface="Microsoft Sans Serif"/>
              </a:rPr>
              <a:t>F’)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Font typeface="Microsoft Sans Serif"/>
              <a:buChar char="•"/>
            </a:pPr>
            <a:endParaRPr sz="23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</a:pPr>
            <a:r>
              <a:rPr sz="2300" dirty="0">
                <a:latin typeface="Microsoft Sans Serif"/>
                <a:cs typeface="Microsoft Sans Serif"/>
              </a:rPr>
              <a:t>Procedure</a:t>
            </a:r>
            <a:r>
              <a:rPr sz="2300" spc="8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for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minimization:</a:t>
            </a:r>
            <a:endParaRPr sz="2300">
              <a:latin typeface="Microsoft Sans Serif"/>
              <a:cs typeface="Microsoft Sans Serif"/>
            </a:endParaRPr>
          </a:p>
          <a:p>
            <a:pPr marL="238760" indent="-187960">
              <a:lnSpc>
                <a:spcPct val="100000"/>
              </a:lnSpc>
              <a:spcBef>
                <a:spcPts val="565"/>
              </a:spcBef>
              <a:buChar char="•"/>
              <a:tabLst>
                <a:tab pos="238760" algn="l"/>
              </a:tabLst>
            </a:pPr>
            <a:r>
              <a:rPr sz="2300" dirty="0">
                <a:latin typeface="Microsoft Sans Serif"/>
                <a:cs typeface="Microsoft Sans Serif"/>
              </a:rPr>
              <a:t>Remove</a:t>
            </a:r>
            <a:r>
              <a:rPr sz="2300" spc="6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the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dead</a:t>
            </a:r>
            <a:r>
              <a:rPr sz="2300" spc="6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or</a:t>
            </a:r>
            <a:r>
              <a:rPr sz="2300" spc="5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unreachable</a:t>
            </a:r>
            <a:r>
              <a:rPr sz="2300" spc="9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state,</a:t>
            </a:r>
            <a:r>
              <a:rPr sz="2300" spc="3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so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remove</a:t>
            </a:r>
            <a:r>
              <a:rPr sz="2300" spc="85" dirty="0">
                <a:latin typeface="Microsoft Sans Serif"/>
                <a:cs typeface="Microsoft Sans Serif"/>
              </a:rPr>
              <a:t> </a:t>
            </a:r>
            <a:r>
              <a:rPr sz="2300" spc="-25" dirty="0">
                <a:latin typeface="Microsoft Sans Serif"/>
                <a:cs typeface="Microsoft Sans Serif"/>
              </a:rPr>
              <a:t>q5</a:t>
            </a:r>
            <a:endParaRPr sz="2300">
              <a:latin typeface="Microsoft Sans Serif"/>
              <a:cs typeface="Microsoft Sans Serif"/>
            </a:endParaRPr>
          </a:p>
          <a:p>
            <a:pPr marL="238125" marR="43180" indent="-187960">
              <a:lnSpc>
                <a:spcPts val="2500"/>
              </a:lnSpc>
              <a:spcBef>
                <a:spcPts val="865"/>
              </a:spcBef>
              <a:buChar char="•"/>
              <a:tabLst>
                <a:tab pos="239395" algn="l"/>
              </a:tabLst>
            </a:pPr>
            <a:r>
              <a:rPr sz="2300" dirty="0">
                <a:latin typeface="Microsoft Sans Serif"/>
                <a:cs typeface="Microsoft Sans Serif"/>
              </a:rPr>
              <a:t>Step1-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Draw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the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table</a:t>
            </a:r>
            <a:r>
              <a:rPr sz="2300" spc="3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for</a:t>
            </a:r>
            <a:r>
              <a:rPr sz="2300" spc="6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all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pair</a:t>
            </a:r>
            <a:r>
              <a:rPr sz="2300" spc="6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of</a:t>
            </a:r>
            <a:r>
              <a:rPr sz="2300" spc="5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states [vertically</a:t>
            </a:r>
            <a:r>
              <a:rPr sz="2300" spc="5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skip</a:t>
            </a:r>
            <a:r>
              <a:rPr sz="2300" spc="30" dirty="0">
                <a:latin typeface="Microsoft Sans Serif"/>
                <a:cs typeface="Microsoft Sans Serif"/>
              </a:rPr>
              <a:t> </a:t>
            </a:r>
            <a:r>
              <a:rPr sz="2300" spc="-25" dirty="0">
                <a:latin typeface="Microsoft Sans Serif"/>
                <a:cs typeface="Microsoft Sans Serif"/>
              </a:rPr>
              <a:t>1</a:t>
            </a:r>
            <a:r>
              <a:rPr sz="2250" spc="-37" baseline="25925" dirty="0">
                <a:latin typeface="Microsoft Sans Serif"/>
                <a:cs typeface="Microsoft Sans Serif"/>
              </a:rPr>
              <a:t>st 	</a:t>
            </a:r>
            <a:r>
              <a:rPr sz="2300" dirty="0">
                <a:latin typeface="Microsoft Sans Serif"/>
                <a:cs typeface="Microsoft Sans Serif"/>
              </a:rPr>
              <a:t>state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and</a:t>
            </a:r>
            <a:r>
              <a:rPr sz="2300" spc="4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horizontally</a:t>
            </a:r>
            <a:r>
              <a:rPr sz="2300" spc="6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last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state]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47" y="1127760"/>
            <a:ext cx="3121151" cy="268528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Minimize</a:t>
            </a:r>
            <a:r>
              <a:rPr spc="-130" dirty="0"/>
              <a:t> </a:t>
            </a:r>
            <a:r>
              <a:rPr dirty="0"/>
              <a:t>the</a:t>
            </a:r>
            <a:r>
              <a:rPr spc="-125" dirty="0"/>
              <a:t> </a:t>
            </a:r>
            <a:r>
              <a:rPr spc="-10" dirty="0"/>
              <a:t>given</a:t>
            </a:r>
            <a:r>
              <a:rPr spc="-140" dirty="0"/>
              <a:t> </a:t>
            </a:r>
            <a:r>
              <a:rPr spc="-25" dirty="0"/>
              <a:t>DFA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7247" y="1127760"/>
            <a:ext cx="3121151" cy="268528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6561" y="1922525"/>
          <a:ext cx="5582283" cy="366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27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332" y="1349053"/>
            <a:ext cx="6628130" cy="135001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720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Step2-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X in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all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(p,q)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where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one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final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and other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non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final</a:t>
            </a:r>
            <a:endParaRPr sz="1650">
              <a:latin typeface="Microsoft Sans Serif"/>
              <a:cs typeface="Microsoft Sans Serif"/>
            </a:endParaRPr>
          </a:p>
          <a:p>
            <a:pPr marL="200660" indent="-187960">
              <a:lnSpc>
                <a:spcPct val="100000"/>
              </a:lnSpc>
              <a:spcBef>
                <a:spcPts val="625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Step3-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Repeat</a:t>
            </a:r>
            <a:r>
              <a:rPr sz="1650" spc="-4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this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step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till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we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cannot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anymore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states.</a:t>
            </a:r>
            <a:endParaRPr sz="1650">
              <a:latin typeface="Microsoft Sans Serif"/>
              <a:cs typeface="Microsoft Sans Serif"/>
            </a:endParaRPr>
          </a:p>
          <a:p>
            <a:pPr marL="200660" indent="-187960">
              <a:lnSpc>
                <a:spcPct val="100000"/>
              </a:lnSpc>
              <a:spcBef>
                <a:spcPts val="635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Check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for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all unmarked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of</a:t>
            </a:r>
            <a:r>
              <a:rPr sz="1650" spc="-10" dirty="0">
                <a:latin typeface="Microsoft Sans Serif"/>
                <a:cs typeface="Microsoft Sans Serif"/>
              </a:rPr>
              <a:t> states</a:t>
            </a:r>
            <a:endParaRPr sz="1650">
              <a:latin typeface="Microsoft Sans Serif"/>
              <a:cs typeface="Microsoft Sans Serif"/>
            </a:endParaRPr>
          </a:p>
          <a:p>
            <a:pPr marL="200660" indent="-187960">
              <a:lnSpc>
                <a:spcPct val="100000"/>
              </a:lnSpc>
              <a:spcBef>
                <a:spcPts val="625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1.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(q1,q0)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16" y="2673570"/>
            <a:ext cx="1217295" cy="687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95"/>
              </a:spcBef>
            </a:pP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(q1,a)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25" dirty="0">
                <a:latin typeface="Microsoft Sans Serif"/>
                <a:cs typeface="Microsoft Sans Serif"/>
              </a:rPr>
              <a:t>q1 </a:t>
            </a: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(q0,a)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25" dirty="0">
                <a:latin typeface="Microsoft Sans Serif"/>
                <a:cs typeface="Microsoft Sans Serif"/>
              </a:rPr>
              <a:t>q1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2613" y="2673570"/>
            <a:ext cx="1158240" cy="687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95"/>
              </a:spcBef>
            </a:pPr>
            <a:r>
              <a:rPr sz="1650" dirty="0">
                <a:latin typeface="Microsoft Sans Serif"/>
                <a:cs typeface="Microsoft Sans Serif"/>
              </a:rPr>
              <a:t>δ(q1,b)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q3 </a:t>
            </a:r>
            <a:r>
              <a:rPr sz="1650" dirty="0">
                <a:latin typeface="Microsoft Sans Serif"/>
                <a:cs typeface="Microsoft Sans Serif"/>
              </a:rPr>
              <a:t>δ(q0,b)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q2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2223" y="3082530"/>
            <a:ext cx="488315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Microsoft Sans Serif"/>
                <a:cs typeface="Microsoft Sans Serif"/>
              </a:rPr>
              <a:t>(q3,q2)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 unmarked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leave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(q1,q0)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also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unmarked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332" y="3667216"/>
            <a:ext cx="1621155" cy="1017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025" marR="5080" indent="-187960">
              <a:lnSpc>
                <a:spcPct val="131500"/>
              </a:lnSpc>
              <a:spcBef>
                <a:spcPts val="95"/>
              </a:spcBef>
              <a:buChar char="•"/>
              <a:tabLst>
                <a:tab pos="415925" algn="l"/>
              </a:tabLst>
            </a:pPr>
            <a:r>
              <a:rPr sz="1650" dirty="0">
                <a:latin typeface="Microsoft Sans Serif"/>
                <a:cs typeface="Microsoft Sans Serif"/>
              </a:rPr>
              <a:t>2.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(q2,q0) 	</a:t>
            </a: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(q2,a)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25" dirty="0">
                <a:latin typeface="Microsoft Sans Serif"/>
                <a:cs typeface="Microsoft Sans Serif"/>
              </a:rPr>
              <a:t>q1 	</a:t>
            </a: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(q0,a)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25" dirty="0">
                <a:latin typeface="Microsoft Sans Serif"/>
                <a:cs typeface="Microsoft Sans Serif"/>
              </a:rPr>
              <a:t>q1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2613" y="3997780"/>
            <a:ext cx="1158240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100"/>
              </a:spcBef>
            </a:pPr>
            <a:r>
              <a:rPr sz="1650" dirty="0">
                <a:latin typeface="Microsoft Sans Serif"/>
                <a:cs typeface="Microsoft Sans Serif"/>
              </a:rPr>
              <a:t>δ(q2,b)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q2 </a:t>
            </a:r>
            <a:r>
              <a:rPr sz="1650" dirty="0">
                <a:latin typeface="Microsoft Sans Serif"/>
                <a:cs typeface="Microsoft Sans Serif"/>
              </a:rPr>
              <a:t>δ(q0,b)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q2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2223" y="4406944"/>
            <a:ext cx="29648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leave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(q2,q0)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also</a:t>
            </a:r>
            <a:r>
              <a:rPr sz="1650" spc="-10" dirty="0">
                <a:latin typeface="Microsoft Sans Serif"/>
                <a:cs typeface="Microsoft Sans Serif"/>
              </a:rPr>
              <a:t> unmarked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332" y="4991424"/>
            <a:ext cx="1621155" cy="1017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marR="5080" indent="-187960">
              <a:lnSpc>
                <a:spcPct val="131500"/>
              </a:lnSpc>
              <a:spcBef>
                <a:spcPts val="100"/>
              </a:spcBef>
              <a:buChar char="•"/>
              <a:tabLst>
                <a:tab pos="415925" algn="l"/>
              </a:tabLst>
            </a:pPr>
            <a:r>
              <a:rPr sz="1650" dirty="0">
                <a:latin typeface="Microsoft Sans Serif"/>
                <a:cs typeface="Microsoft Sans Serif"/>
              </a:rPr>
              <a:t>3.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(q3,q0) 	</a:t>
            </a: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(q3,a)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25" dirty="0">
                <a:latin typeface="Microsoft Sans Serif"/>
                <a:cs typeface="Microsoft Sans Serif"/>
              </a:rPr>
              <a:t>q1 	</a:t>
            </a: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(q0,a)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25" dirty="0">
                <a:latin typeface="Microsoft Sans Serif"/>
                <a:cs typeface="Microsoft Sans Serif"/>
              </a:rPr>
              <a:t>q1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2613" y="5322297"/>
            <a:ext cx="4428490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δ(q3,b)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q4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δ(q0,b)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q2</a:t>
            </a:r>
            <a:r>
              <a:rPr sz="1650" spc="46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(q4,q2)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marked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(q3,q0)</a:t>
            </a:r>
            <a:endParaRPr sz="16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8476" y="1126236"/>
            <a:ext cx="2263139" cy="1924812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42353" y="4139946"/>
          <a:ext cx="3410585" cy="1999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332" y="1030606"/>
            <a:ext cx="1621155" cy="941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0025" marR="5080" indent="-187960">
              <a:lnSpc>
                <a:spcPct val="121500"/>
              </a:lnSpc>
              <a:spcBef>
                <a:spcPts val="90"/>
              </a:spcBef>
              <a:buChar char="•"/>
              <a:tabLst>
                <a:tab pos="415925" algn="l"/>
              </a:tabLst>
            </a:pPr>
            <a:r>
              <a:rPr sz="1650" dirty="0">
                <a:latin typeface="Microsoft Sans Serif"/>
                <a:cs typeface="Microsoft Sans Serif"/>
              </a:rPr>
              <a:t>4.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(q2,q1) 	</a:t>
            </a: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(q2,a)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25" dirty="0">
                <a:latin typeface="Microsoft Sans Serif"/>
                <a:cs typeface="Microsoft Sans Serif"/>
              </a:rPr>
              <a:t>q1 	</a:t>
            </a: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(q1,a)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25" dirty="0">
                <a:latin typeface="Microsoft Sans Serif"/>
                <a:cs typeface="Microsoft Sans Serif"/>
              </a:rPr>
              <a:t>q1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2613" y="1333855"/>
            <a:ext cx="1158240" cy="63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800"/>
              </a:lnSpc>
              <a:spcBef>
                <a:spcPts val="100"/>
              </a:spcBef>
            </a:pPr>
            <a:r>
              <a:rPr sz="1650" dirty="0">
                <a:latin typeface="Microsoft Sans Serif"/>
                <a:cs typeface="Microsoft Sans Serif"/>
              </a:rPr>
              <a:t>δ(q2,b)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q2 </a:t>
            </a:r>
            <a:r>
              <a:rPr sz="1650" dirty="0">
                <a:latin typeface="Microsoft Sans Serif"/>
                <a:cs typeface="Microsoft Sans Serif"/>
              </a:rPr>
              <a:t>δ(q1,b)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q3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2223" y="1640184"/>
            <a:ext cx="3449954" cy="63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 marR="5080" indent="-40640">
              <a:lnSpc>
                <a:spcPct val="121800"/>
              </a:lnSpc>
              <a:spcBef>
                <a:spcPts val="100"/>
              </a:spcBef>
            </a:pPr>
            <a:r>
              <a:rPr sz="1650" dirty="0">
                <a:latin typeface="Microsoft Sans Serif"/>
                <a:cs typeface="Microsoft Sans Serif"/>
              </a:rPr>
              <a:t>(q2,q3)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 unmarked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leave</a:t>
            </a:r>
            <a:r>
              <a:rPr sz="1650" spc="-10" dirty="0">
                <a:latin typeface="Microsoft Sans Serif"/>
                <a:cs typeface="Microsoft Sans Serif"/>
              </a:rPr>
              <a:t> (q2,q1) </a:t>
            </a:r>
            <a:r>
              <a:rPr sz="1650" dirty="0">
                <a:latin typeface="Microsoft Sans Serif"/>
                <a:cs typeface="Microsoft Sans Serif"/>
              </a:rPr>
              <a:t>also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unmarked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332" y="2254383"/>
            <a:ext cx="1621155" cy="941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0025" marR="5080" indent="-187960">
              <a:lnSpc>
                <a:spcPct val="121500"/>
              </a:lnSpc>
              <a:spcBef>
                <a:spcPts val="90"/>
              </a:spcBef>
              <a:buChar char="•"/>
              <a:tabLst>
                <a:tab pos="415925" algn="l"/>
              </a:tabLst>
            </a:pPr>
            <a:r>
              <a:rPr sz="1650" dirty="0">
                <a:latin typeface="Microsoft Sans Serif"/>
                <a:cs typeface="Microsoft Sans Serif"/>
              </a:rPr>
              <a:t>5.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(q3,q1) 	</a:t>
            </a: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(q3,a)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25" dirty="0">
                <a:latin typeface="Microsoft Sans Serif"/>
                <a:cs typeface="Microsoft Sans Serif"/>
              </a:rPr>
              <a:t>q1 	</a:t>
            </a: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(q1,a)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25" dirty="0">
                <a:latin typeface="Microsoft Sans Serif"/>
                <a:cs typeface="Microsoft Sans Serif"/>
              </a:rPr>
              <a:t>q1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2613" y="2557631"/>
            <a:ext cx="1158240" cy="63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800"/>
              </a:lnSpc>
              <a:spcBef>
                <a:spcPts val="100"/>
              </a:spcBef>
            </a:pPr>
            <a:r>
              <a:rPr sz="1650" dirty="0">
                <a:latin typeface="Microsoft Sans Serif"/>
                <a:cs typeface="Microsoft Sans Serif"/>
              </a:rPr>
              <a:t>δ(q3,b)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q4 </a:t>
            </a:r>
            <a:r>
              <a:rPr sz="1650" dirty="0">
                <a:latin typeface="Microsoft Sans Serif"/>
                <a:cs typeface="Microsoft Sans Serif"/>
              </a:rPr>
              <a:t>δ(q1,b)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q3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2223" y="2917915"/>
            <a:ext cx="318135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Microsoft Sans Serif"/>
                <a:cs typeface="Microsoft Sans Serif"/>
              </a:rPr>
              <a:t>(q4,q3)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marked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(q3,q1)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332" y="3478160"/>
            <a:ext cx="1621155" cy="941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0025" marR="5080" indent="-187960">
              <a:lnSpc>
                <a:spcPct val="121500"/>
              </a:lnSpc>
              <a:spcBef>
                <a:spcPts val="90"/>
              </a:spcBef>
              <a:buChar char="•"/>
              <a:tabLst>
                <a:tab pos="415925" algn="l"/>
              </a:tabLst>
            </a:pPr>
            <a:r>
              <a:rPr sz="1650" dirty="0">
                <a:latin typeface="Microsoft Sans Serif"/>
                <a:cs typeface="Microsoft Sans Serif"/>
              </a:rPr>
              <a:t>6.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(q3,q2) 	</a:t>
            </a: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(q3,a)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25" dirty="0">
                <a:latin typeface="Microsoft Sans Serif"/>
                <a:cs typeface="Microsoft Sans Serif"/>
              </a:rPr>
              <a:t>q1 	</a:t>
            </a: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(q2,a)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25" dirty="0">
                <a:latin typeface="Microsoft Sans Serif"/>
                <a:cs typeface="Microsoft Sans Serif"/>
              </a:rPr>
              <a:t>q1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2613" y="3781409"/>
            <a:ext cx="4428490" cy="6381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50" dirty="0">
                <a:latin typeface="Microsoft Sans Serif"/>
                <a:cs typeface="Microsoft Sans Serif"/>
              </a:rPr>
              <a:t>δ(q3,b)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q4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50" dirty="0">
                <a:latin typeface="Microsoft Sans Serif"/>
                <a:cs typeface="Microsoft Sans Serif"/>
              </a:rPr>
              <a:t>δ(q2,b)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q2</a:t>
            </a:r>
            <a:r>
              <a:rPr sz="1650" spc="46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(q4,q2)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marked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(q3,q2)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332" y="4754350"/>
            <a:ext cx="443992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05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Repeat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the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process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again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for unmarked</a:t>
            </a:r>
            <a:r>
              <a:rPr sz="1650" spc="-40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block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332" y="5311077"/>
            <a:ext cx="1790700" cy="1003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8445" marR="5080" indent="-245745">
              <a:lnSpc>
                <a:spcPct val="118900"/>
              </a:lnSpc>
              <a:spcBef>
                <a:spcPts val="95"/>
              </a:spcBef>
              <a:buChar char="•"/>
              <a:tabLst>
                <a:tab pos="462280" algn="l"/>
              </a:tabLst>
            </a:pPr>
            <a:r>
              <a:rPr sz="1650" dirty="0">
                <a:latin typeface="Microsoft Sans Serif"/>
                <a:cs typeface="Microsoft Sans Serif"/>
              </a:rPr>
              <a:t>1.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Pair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(q1,q0) 	</a:t>
            </a:r>
            <a:r>
              <a:rPr sz="1800" dirty="0">
                <a:latin typeface="Microsoft Sans Serif"/>
                <a:cs typeface="Microsoft Sans Serif"/>
              </a:rPr>
              <a:t>δ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(q1,a)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q1 	</a:t>
            </a:r>
            <a:r>
              <a:rPr sz="1800" dirty="0">
                <a:latin typeface="Microsoft Sans Serif"/>
                <a:cs typeface="Microsoft Sans Serif"/>
              </a:rPr>
              <a:t>δ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(q0,a)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q1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6086" y="5636942"/>
            <a:ext cx="1276985" cy="67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5"/>
              </a:spcBef>
            </a:pPr>
            <a:r>
              <a:rPr sz="1800" dirty="0">
                <a:latin typeface="Microsoft Sans Serif"/>
                <a:cs typeface="Microsoft Sans Serif"/>
              </a:rPr>
              <a:t>δ(q1,b)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q3 </a:t>
            </a:r>
            <a:r>
              <a:rPr sz="1800" dirty="0">
                <a:latin typeface="Microsoft Sans Serif"/>
                <a:cs typeface="Microsoft Sans Serif"/>
              </a:rPr>
              <a:t>δ(q0,b)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q2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0124" y="6013184"/>
            <a:ext cx="349885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Microsoft Sans Serif"/>
                <a:cs typeface="Microsoft Sans Serif"/>
              </a:rPr>
              <a:t>(q3,q2)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 marked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mark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(q1,q0)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8476" y="1126236"/>
            <a:ext cx="2263139" cy="1924812"/>
          </a:xfrm>
          <a:prstGeom prst="rect">
            <a:avLst/>
          </a:prstGeom>
        </p:spPr>
      </p:pic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642353" y="3943350"/>
          <a:ext cx="3410585" cy="1999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332" y="1029168"/>
            <a:ext cx="1621155" cy="2011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0025" marR="5080" indent="-187960">
              <a:lnSpc>
                <a:spcPct val="131800"/>
              </a:lnSpc>
              <a:spcBef>
                <a:spcPts val="90"/>
              </a:spcBef>
              <a:buChar char="•"/>
              <a:tabLst>
                <a:tab pos="415925" algn="l"/>
              </a:tabLst>
            </a:pPr>
            <a:r>
              <a:rPr sz="1650" dirty="0">
                <a:latin typeface="Microsoft Sans Serif"/>
                <a:cs typeface="Microsoft Sans Serif"/>
              </a:rPr>
              <a:t>2.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(q2,q0) 	</a:t>
            </a: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(q2,a)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25" dirty="0">
                <a:latin typeface="Microsoft Sans Serif"/>
                <a:cs typeface="Microsoft Sans Serif"/>
              </a:rPr>
              <a:t>q1 	</a:t>
            </a: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(q0,a)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25" dirty="0">
                <a:latin typeface="Microsoft Sans Serif"/>
                <a:cs typeface="Microsoft Sans Serif"/>
              </a:rPr>
              <a:t>q1</a:t>
            </a:r>
            <a:endParaRPr sz="1650">
              <a:latin typeface="Microsoft Sans Serif"/>
              <a:cs typeface="Microsoft Sans Serif"/>
            </a:endParaRPr>
          </a:p>
          <a:p>
            <a:pPr marL="200025" marR="5080" indent="-187960">
              <a:lnSpc>
                <a:spcPct val="131500"/>
              </a:lnSpc>
              <a:buChar char="•"/>
              <a:tabLst>
                <a:tab pos="415925" algn="l"/>
              </a:tabLst>
            </a:pPr>
            <a:r>
              <a:rPr sz="1650" dirty="0">
                <a:latin typeface="Microsoft Sans Serif"/>
                <a:cs typeface="Microsoft Sans Serif"/>
              </a:rPr>
              <a:t>3.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(q2,q1) 	</a:t>
            </a: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(q2,a)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25" dirty="0">
                <a:latin typeface="Microsoft Sans Serif"/>
                <a:cs typeface="Microsoft Sans Serif"/>
              </a:rPr>
              <a:t>q1 	</a:t>
            </a:r>
            <a:r>
              <a:rPr sz="1650" dirty="0">
                <a:latin typeface="Microsoft Sans Serif"/>
                <a:cs typeface="Microsoft Sans Serif"/>
              </a:rPr>
              <a:t>δ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(q1,a)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</a:t>
            </a:r>
            <a:r>
              <a:rPr sz="1650" spc="-25" dirty="0">
                <a:latin typeface="Microsoft Sans Serif"/>
                <a:cs typeface="Microsoft Sans Serif"/>
              </a:rPr>
              <a:t>q1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2613" y="1358295"/>
            <a:ext cx="1158240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100"/>
              </a:lnSpc>
              <a:spcBef>
                <a:spcPts val="100"/>
              </a:spcBef>
            </a:pPr>
            <a:r>
              <a:rPr sz="1650" dirty="0">
                <a:latin typeface="Microsoft Sans Serif"/>
                <a:cs typeface="Microsoft Sans Serif"/>
              </a:rPr>
              <a:t>δ(q2,b)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q2 </a:t>
            </a:r>
            <a:r>
              <a:rPr sz="1650" dirty="0">
                <a:latin typeface="Microsoft Sans Serif"/>
                <a:cs typeface="Microsoft Sans Serif"/>
              </a:rPr>
              <a:t>δ(q0,b)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q2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2223" y="1770335"/>
            <a:ext cx="29648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leave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(q2,q0)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also</a:t>
            </a:r>
            <a:r>
              <a:rPr sz="1650" spc="-10" dirty="0">
                <a:latin typeface="Microsoft Sans Serif"/>
                <a:cs typeface="Microsoft Sans Serif"/>
              </a:rPr>
              <a:t> unmarked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2613" y="2353378"/>
            <a:ext cx="4600575" cy="6870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650" dirty="0">
                <a:latin typeface="Microsoft Sans Serif"/>
                <a:cs typeface="Microsoft Sans Serif"/>
              </a:rPr>
              <a:t>δ(q2,b)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q2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1431925" algn="l"/>
              </a:tabLst>
            </a:pPr>
            <a:r>
              <a:rPr sz="1650" dirty="0">
                <a:latin typeface="Microsoft Sans Serif"/>
                <a:cs typeface="Microsoft Sans Serif"/>
              </a:rPr>
              <a:t>δ(q1,b)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q3</a:t>
            </a:r>
            <a:r>
              <a:rPr sz="1650" dirty="0">
                <a:latin typeface="Microsoft Sans Serif"/>
                <a:cs typeface="Microsoft Sans Serif"/>
              </a:rPr>
              <a:t>	(q2,q3)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marked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(q2,q1)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332" y="3016458"/>
            <a:ext cx="6414770" cy="2672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95"/>
              </a:spcBef>
            </a:pPr>
            <a:r>
              <a:rPr sz="1650" dirty="0">
                <a:latin typeface="Microsoft Sans Serif"/>
                <a:cs typeface="Microsoft Sans Serif"/>
              </a:rPr>
              <a:t>So, (q2,q0)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 only unmarked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that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 not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depend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on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any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marked</a:t>
            </a:r>
            <a:r>
              <a:rPr sz="1650" spc="-10" dirty="0">
                <a:latin typeface="Microsoft Sans Serif"/>
                <a:cs typeface="Microsoft Sans Serif"/>
              </a:rPr>
              <a:t> block </a:t>
            </a:r>
            <a:r>
              <a:rPr sz="1650" dirty="0">
                <a:latin typeface="Microsoft Sans Serif"/>
                <a:cs typeface="Microsoft Sans Serif"/>
              </a:rPr>
              <a:t>So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(q2,q0)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are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equivalent</a:t>
            </a:r>
            <a:r>
              <a:rPr sz="1650" spc="-4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and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merge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them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in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single</a:t>
            </a:r>
            <a:r>
              <a:rPr sz="1650" spc="-10" dirty="0">
                <a:latin typeface="Microsoft Sans Serif"/>
                <a:cs typeface="Microsoft Sans Serif"/>
              </a:rPr>
              <a:t> state</a:t>
            </a:r>
            <a:endParaRPr sz="16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 marR="2472690">
              <a:lnSpc>
                <a:spcPct val="132100"/>
              </a:lnSpc>
            </a:pPr>
            <a:r>
              <a:rPr sz="1650" dirty="0">
                <a:latin typeface="Microsoft Sans Serif"/>
                <a:cs typeface="Microsoft Sans Serif"/>
              </a:rPr>
              <a:t>Minimized</a:t>
            </a:r>
            <a:r>
              <a:rPr sz="1650" spc="-35" dirty="0">
                <a:latin typeface="Microsoft Sans Serif"/>
                <a:cs typeface="Microsoft Sans Serif"/>
              </a:rPr>
              <a:t> </a:t>
            </a:r>
            <a:r>
              <a:rPr sz="1650" spc="-40" dirty="0">
                <a:latin typeface="Microsoft Sans Serif"/>
                <a:cs typeface="Microsoft Sans Serif"/>
              </a:rPr>
              <a:t>DFA</a:t>
            </a:r>
            <a:r>
              <a:rPr sz="1650" spc="-7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D’</a:t>
            </a:r>
            <a:r>
              <a:rPr sz="1650" spc="-4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 (Q’,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Σ,</a:t>
            </a:r>
            <a:r>
              <a:rPr sz="1650" spc="-9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A, δ’,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F’)</a:t>
            </a:r>
            <a:r>
              <a:rPr sz="1650" spc="20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where </a:t>
            </a:r>
            <a:r>
              <a:rPr sz="1650" dirty="0">
                <a:latin typeface="Microsoft Sans Serif"/>
                <a:cs typeface="Microsoft Sans Serif"/>
              </a:rPr>
              <a:t>Q’</a:t>
            </a:r>
            <a:r>
              <a:rPr sz="1650" spc="-6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=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{{q0,q2},</a:t>
            </a:r>
            <a:r>
              <a:rPr sz="1650" spc="-3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q1,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q3,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q4}</a:t>
            </a:r>
            <a:endParaRPr sz="1650">
              <a:latin typeface="Microsoft Sans Serif"/>
              <a:cs typeface="Microsoft Sans Serif"/>
            </a:endParaRPr>
          </a:p>
          <a:p>
            <a:pPr marL="12700" marR="4123690">
              <a:lnSpc>
                <a:spcPct val="131500"/>
              </a:lnSpc>
              <a:spcBef>
                <a:spcPts val="5"/>
              </a:spcBef>
            </a:pPr>
            <a:r>
              <a:rPr sz="1650" dirty="0">
                <a:latin typeface="Microsoft Sans Serif"/>
                <a:cs typeface="Microsoft Sans Serif"/>
              </a:rPr>
              <a:t>{q0,q2}</a:t>
            </a:r>
            <a:r>
              <a:rPr sz="1650" spc="-4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the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initial</a:t>
            </a:r>
            <a:r>
              <a:rPr sz="1650" spc="-20" dirty="0">
                <a:latin typeface="Microsoft Sans Serif"/>
                <a:cs typeface="Microsoft Sans Serif"/>
              </a:rPr>
              <a:t> state </a:t>
            </a:r>
            <a:r>
              <a:rPr sz="1650" dirty="0">
                <a:latin typeface="Microsoft Sans Serif"/>
                <a:cs typeface="Microsoft Sans Serif"/>
              </a:rPr>
              <a:t>F =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{q4}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50" dirty="0">
                <a:latin typeface="Microsoft Sans Serif"/>
                <a:cs typeface="Microsoft Sans Serif"/>
              </a:rPr>
              <a:t>δ’</a:t>
            </a:r>
            <a:r>
              <a:rPr sz="1650" spc="-7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define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as table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and</a:t>
            </a:r>
            <a:r>
              <a:rPr sz="1650" spc="-10" dirty="0">
                <a:latin typeface="Microsoft Sans Serif"/>
                <a:cs typeface="Microsoft Sans Serif"/>
              </a:rPr>
              <a:t> diagram</a:t>
            </a:r>
            <a:endParaRPr sz="165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8476" y="1126236"/>
            <a:ext cx="2263139" cy="1924812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642353" y="3943350"/>
          <a:ext cx="3492500" cy="1999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8476" y="1126236"/>
            <a:ext cx="2263139" cy="1924812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53633" y="3798569"/>
          <a:ext cx="4366259" cy="1649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Microsoft Sans Serif"/>
                          <a:cs typeface="Microsoft Sans Serif"/>
                        </a:rPr>
                        <a:t>δ’</a:t>
                      </a:r>
                      <a:endParaRPr sz="14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a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{q0,q2}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{q0,q2}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*q4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q1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{q0,q2}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650992" y="4282440"/>
            <a:ext cx="196850" cy="62865"/>
          </a:xfrm>
          <a:custGeom>
            <a:avLst/>
            <a:gdLst/>
            <a:ahLst/>
            <a:cxnLst/>
            <a:rect l="l" t="t" r="r" b="b"/>
            <a:pathLst>
              <a:path w="196850" h="62864">
                <a:moveTo>
                  <a:pt x="132588" y="62484"/>
                </a:moveTo>
                <a:lnTo>
                  <a:pt x="132588" y="0"/>
                </a:lnTo>
                <a:lnTo>
                  <a:pt x="190499" y="28956"/>
                </a:lnTo>
                <a:lnTo>
                  <a:pt x="143256" y="28956"/>
                </a:lnTo>
                <a:lnTo>
                  <a:pt x="143256" y="33528"/>
                </a:lnTo>
                <a:lnTo>
                  <a:pt x="193395" y="33528"/>
                </a:lnTo>
                <a:lnTo>
                  <a:pt x="132588" y="62484"/>
                </a:lnTo>
                <a:close/>
              </a:path>
              <a:path w="196850" h="62864">
                <a:moveTo>
                  <a:pt x="132588" y="33528"/>
                </a:moveTo>
                <a:lnTo>
                  <a:pt x="0" y="33528"/>
                </a:lnTo>
                <a:lnTo>
                  <a:pt x="0" y="28956"/>
                </a:lnTo>
                <a:lnTo>
                  <a:pt x="132588" y="28956"/>
                </a:lnTo>
                <a:lnTo>
                  <a:pt x="132588" y="33528"/>
                </a:lnTo>
                <a:close/>
              </a:path>
              <a:path w="196850" h="62864">
                <a:moveTo>
                  <a:pt x="193395" y="33528"/>
                </a:moveTo>
                <a:lnTo>
                  <a:pt x="143256" y="33528"/>
                </a:lnTo>
                <a:lnTo>
                  <a:pt x="143256" y="28956"/>
                </a:lnTo>
                <a:lnTo>
                  <a:pt x="190499" y="28956"/>
                </a:lnTo>
                <a:lnTo>
                  <a:pt x="196595" y="32004"/>
                </a:lnTo>
                <a:lnTo>
                  <a:pt x="193395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6675" y="2731007"/>
            <a:ext cx="1001394" cy="599440"/>
          </a:xfrm>
          <a:custGeom>
            <a:avLst/>
            <a:gdLst/>
            <a:ahLst/>
            <a:cxnLst/>
            <a:rect l="l" t="t" r="r" b="b"/>
            <a:pathLst>
              <a:path w="1001394" h="599439">
                <a:moveTo>
                  <a:pt x="0" y="298704"/>
                </a:moveTo>
                <a:lnTo>
                  <a:pt x="13213" y="230332"/>
                </a:lnTo>
                <a:lnTo>
                  <a:pt x="50847" y="167506"/>
                </a:lnTo>
                <a:lnTo>
                  <a:pt x="77880" y="138739"/>
                </a:lnTo>
                <a:lnTo>
                  <a:pt x="109887" y="112038"/>
                </a:lnTo>
                <a:lnTo>
                  <a:pt x="146494" y="87630"/>
                </a:lnTo>
                <a:lnTo>
                  <a:pt x="187323" y="65740"/>
                </a:lnTo>
                <a:lnTo>
                  <a:pt x="231997" y="46597"/>
                </a:lnTo>
                <a:lnTo>
                  <a:pt x="280140" y="30426"/>
                </a:lnTo>
                <a:lnTo>
                  <a:pt x="331376" y="17454"/>
                </a:lnTo>
                <a:lnTo>
                  <a:pt x="385327" y="7908"/>
                </a:lnTo>
                <a:lnTo>
                  <a:pt x="441618" y="2014"/>
                </a:lnTo>
                <a:lnTo>
                  <a:pt x="499872" y="0"/>
                </a:lnTo>
                <a:lnTo>
                  <a:pt x="558429" y="2014"/>
                </a:lnTo>
                <a:lnTo>
                  <a:pt x="614980" y="7908"/>
                </a:lnTo>
                <a:lnTo>
                  <a:pt x="669152" y="17454"/>
                </a:lnTo>
                <a:lnTo>
                  <a:pt x="720572" y="30426"/>
                </a:lnTo>
                <a:lnTo>
                  <a:pt x="768865" y="46597"/>
                </a:lnTo>
                <a:lnTo>
                  <a:pt x="813660" y="65740"/>
                </a:lnTo>
                <a:lnTo>
                  <a:pt x="854583" y="87630"/>
                </a:lnTo>
                <a:lnTo>
                  <a:pt x="891260" y="112038"/>
                </a:lnTo>
                <a:lnTo>
                  <a:pt x="923318" y="138739"/>
                </a:lnTo>
                <a:lnTo>
                  <a:pt x="950385" y="167506"/>
                </a:lnTo>
                <a:lnTo>
                  <a:pt x="988049" y="230332"/>
                </a:lnTo>
                <a:lnTo>
                  <a:pt x="1001268" y="298704"/>
                </a:lnTo>
                <a:lnTo>
                  <a:pt x="997901" y="333773"/>
                </a:lnTo>
                <a:lnTo>
                  <a:pt x="972086" y="400079"/>
                </a:lnTo>
                <a:lnTo>
                  <a:pt x="923318" y="459787"/>
                </a:lnTo>
                <a:lnTo>
                  <a:pt x="891260" y="486609"/>
                </a:lnTo>
                <a:lnTo>
                  <a:pt x="854583" y="511111"/>
                </a:lnTo>
                <a:lnTo>
                  <a:pt x="813660" y="533071"/>
                </a:lnTo>
                <a:lnTo>
                  <a:pt x="768865" y="552265"/>
                </a:lnTo>
                <a:lnTo>
                  <a:pt x="720572" y="568469"/>
                </a:lnTo>
                <a:lnTo>
                  <a:pt x="669152" y="581462"/>
                </a:lnTo>
                <a:lnTo>
                  <a:pt x="614980" y="591018"/>
                </a:lnTo>
                <a:lnTo>
                  <a:pt x="558429" y="596916"/>
                </a:lnTo>
                <a:lnTo>
                  <a:pt x="499872" y="598932"/>
                </a:lnTo>
                <a:lnTo>
                  <a:pt x="441618" y="596916"/>
                </a:lnTo>
                <a:lnTo>
                  <a:pt x="385327" y="591018"/>
                </a:lnTo>
                <a:lnTo>
                  <a:pt x="331376" y="581462"/>
                </a:lnTo>
                <a:lnTo>
                  <a:pt x="280140" y="568469"/>
                </a:lnTo>
                <a:lnTo>
                  <a:pt x="231997" y="552265"/>
                </a:lnTo>
                <a:lnTo>
                  <a:pt x="187323" y="533071"/>
                </a:lnTo>
                <a:lnTo>
                  <a:pt x="146494" y="511111"/>
                </a:lnTo>
                <a:lnTo>
                  <a:pt x="109887" y="486609"/>
                </a:lnTo>
                <a:lnTo>
                  <a:pt x="77880" y="459787"/>
                </a:lnTo>
                <a:lnTo>
                  <a:pt x="50847" y="430869"/>
                </a:lnTo>
                <a:lnTo>
                  <a:pt x="13213" y="367639"/>
                </a:lnTo>
                <a:lnTo>
                  <a:pt x="0" y="298704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6508" y="2892073"/>
            <a:ext cx="58229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Calibri"/>
                <a:cs typeface="Calibri"/>
              </a:rPr>
              <a:t>{q0,q2}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5695" y="1978850"/>
            <a:ext cx="5237480" cy="2181225"/>
            <a:chOff x="615695" y="1978850"/>
            <a:chExt cx="5237480" cy="2181225"/>
          </a:xfrm>
        </p:grpSpPr>
        <p:sp>
          <p:nvSpPr>
            <p:cNvPr id="8" name="object 8"/>
            <p:cNvSpPr/>
            <p:nvPr/>
          </p:nvSpPr>
          <p:spPr>
            <a:xfrm>
              <a:off x="615695" y="2945891"/>
              <a:ext cx="205740" cy="62865"/>
            </a:xfrm>
            <a:custGeom>
              <a:avLst/>
              <a:gdLst/>
              <a:ahLst/>
              <a:cxnLst/>
              <a:rect l="l" t="t" r="r" b="b"/>
              <a:pathLst>
                <a:path w="205740" h="62864">
                  <a:moveTo>
                    <a:pt x="141732" y="62484"/>
                  </a:moveTo>
                  <a:lnTo>
                    <a:pt x="141732" y="0"/>
                  </a:lnTo>
                  <a:lnTo>
                    <a:pt x="202539" y="28956"/>
                  </a:lnTo>
                  <a:lnTo>
                    <a:pt x="152400" y="28956"/>
                  </a:lnTo>
                  <a:lnTo>
                    <a:pt x="152400" y="33528"/>
                  </a:lnTo>
                  <a:lnTo>
                    <a:pt x="199644" y="33528"/>
                  </a:lnTo>
                  <a:lnTo>
                    <a:pt x="141732" y="62484"/>
                  </a:lnTo>
                  <a:close/>
                </a:path>
                <a:path w="205740" h="62864">
                  <a:moveTo>
                    <a:pt x="141732" y="33528"/>
                  </a:moveTo>
                  <a:lnTo>
                    <a:pt x="0" y="33528"/>
                  </a:lnTo>
                  <a:lnTo>
                    <a:pt x="0" y="28956"/>
                  </a:lnTo>
                  <a:lnTo>
                    <a:pt x="141732" y="28956"/>
                  </a:lnTo>
                  <a:lnTo>
                    <a:pt x="141732" y="33528"/>
                  </a:lnTo>
                  <a:close/>
                </a:path>
                <a:path w="205740" h="62864">
                  <a:moveTo>
                    <a:pt x="199644" y="33528"/>
                  </a:moveTo>
                  <a:lnTo>
                    <a:pt x="152400" y="33528"/>
                  </a:lnTo>
                  <a:lnTo>
                    <a:pt x="152400" y="28956"/>
                  </a:lnTo>
                  <a:lnTo>
                    <a:pt x="202539" y="28956"/>
                  </a:lnTo>
                  <a:lnTo>
                    <a:pt x="205740" y="30480"/>
                  </a:lnTo>
                  <a:lnTo>
                    <a:pt x="199644" y="33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38856" y="1984248"/>
              <a:ext cx="565785" cy="533400"/>
            </a:xfrm>
            <a:custGeom>
              <a:avLst/>
              <a:gdLst/>
              <a:ahLst/>
              <a:cxnLst/>
              <a:rect l="l" t="t" r="r" b="b"/>
              <a:pathLst>
                <a:path w="565785" h="533400">
                  <a:moveTo>
                    <a:pt x="0" y="266700"/>
                  </a:moveTo>
                  <a:lnTo>
                    <a:pt x="4553" y="219021"/>
                  </a:lnTo>
                  <a:lnTo>
                    <a:pt x="17685" y="174039"/>
                  </a:lnTo>
                  <a:lnTo>
                    <a:pt x="38607" y="132531"/>
                  </a:lnTo>
                  <a:lnTo>
                    <a:pt x="66529" y="95276"/>
                  </a:lnTo>
                  <a:lnTo>
                    <a:pt x="100659" y="63050"/>
                  </a:lnTo>
                  <a:lnTo>
                    <a:pt x="140208" y="36632"/>
                  </a:lnTo>
                  <a:lnTo>
                    <a:pt x="184385" y="16799"/>
                  </a:lnTo>
                  <a:lnTo>
                    <a:pt x="232400" y="4329"/>
                  </a:lnTo>
                  <a:lnTo>
                    <a:pt x="283464" y="0"/>
                  </a:lnTo>
                  <a:lnTo>
                    <a:pt x="334073" y="4329"/>
                  </a:lnTo>
                  <a:lnTo>
                    <a:pt x="381735" y="16799"/>
                  </a:lnTo>
                  <a:lnTo>
                    <a:pt x="425647" y="36632"/>
                  </a:lnTo>
                  <a:lnTo>
                    <a:pt x="465006" y="63050"/>
                  </a:lnTo>
                  <a:lnTo>
                    <a:pt x="499008" y="95276"/>
                  </a:lnTo>
                  <a:lnTo>
                    <a:pt x="526852" y="132531"/>
                  </a:lnTo>
                  <a:lnTo>
                    <a:pt x="547734" y="174039"/>
                  </a:lnTo>
                  <a:lnTo>
                    <a:pt x="560852" y="219021"/>
                  </a:lnTo>
                  <a:lnTo>
                    <a:pt x="565404" y="266700"/>
                  </a:lnTo>
                  <a:lnTo>
                    <a:pt x="560852" y="314780"/>
                  </a:lnTo>
                  <a:lnTo>
                    <a:pt x="547734" y="359975"/>
                  </a:lnTo>
                  <a:lnTo>
                    <a:pt x="526852" y="401545"/>
                  </a:lnTo>
                  <a:lnTo>
                    <a:pt x="499008" y="438751"/>
                  </a:lnTo>
                  <a:lnTo>
                    <a:pt x="465006" y="470851"/>
                  </a:lnTo>
                  <a:lnTo>
                    <a:pt x="425647" y="497106"/>
                  </a:lnTo>
                  <a:lnTo>
                    <a:pt x="381735" y="516776"/>
                  </a:lnTo>
                  <a:lnTo>
                    <a:pt x="334073" y="529120"/>
                  </a:lnTo>
                  <a:lnTo>
                    <a:pt x="283464" y="533400"/>
                  </a:lnTo>
                  <a:lnTo>
                    <a:pt x="232400" y="529120"/>
                  </a:lnTo>
                  <a:lnTo>
                    <a:pt x="184385" y="516776"/>
                  </a:lnTo>
                  <a:lnTo>
                    <a:pt x="140208" y="497106"/>
                  </a:lnTo>
                  <a:lnTo>
                    <a:pt x="100659" y="470851"/>
                  </a:lnTo>
                  <a:lnTo>
                    <a:pt x="66529" y="438751"/>
                  </a:lnTo>
                  <a:lnTo>
                    <a:pt x="38607" y="401545"/>
                  </a:lnTo>
                  <a:lnTo>
                    <a:pt x="17685" y="359975"/>
                  </a:lnTo>
                  <a:lnTo>
                    <a:pt x="4553" y="314780"/>
                  </a:lnTo>
                  <a:lnTo>
                    <a:pt x="0" y="26670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38856" y="3621023"/>
              <a:ext cx="565785" cy="533400"/>
            </a:xfrm>
            <a:custGeom>
              <a:avLst/>
              <a:gdLst/>
              <a:ahLst/>
              <a:cxnLst/>
              <a:rect l="l" t="t" r="r" b="b"/>
              <a:pathLst>
                <a:path w="565785" h="533400">
                  <a:moveTo>
                    <a:pt x="0" y="266700"/>
                  </a:moveTo>
                  <a:lnTo>
                    <a:pt x="4553" y="218619"/>
                  </a:lnTo>
                  <a:lnTo>
                    <a:pt x="17685" y="173424"/>
                  </a:lnTo>
                  <a:lnTo>
                    <a:pt x="38607" y="131854"/>
                  </a:lnTo>
                  <a:lnTo>
                    <a:pt x="66529" y="94648"/>
                  </a:lnTo>
                  <a:lnTo>
                    <a:pt x="100659" y="62548"/>
                  </a:lnTo>
                  <a:lnTo>
                    <a:pt x="140208" y="36293"/>
                  </a:lnTo>
                  <a:lnTo>
                    <a:pt x="184385" y="16623"/>
                  </a:lnTo>
                  <a:lnTo>
                    <a:pt x="232400" y="4279"/>
                  </a:lnTo>
                  <a:lnTo>
                    <a:pt x="283464" y="0"/>
                  </a:lnTo>
                  <a:lnTo>
                    <a:pt x="334073" y="4279"/>
                  </a:lnTo>
                  <a:lnTo>
                    <a:pt x="381735" y="16623"/>
                  </a:lnTo>
                  <a:lnTo>
                    <a:pt x="425647" y="36293"/>
                  </a:lnTo>
                  <a:lnTo>
                    <a:pt x="465006" y="62548"/>
                  </a:lnTo>
                  <a:lnTo>
                    <a:pt x="499008" y="94648"/>
                  </a:lnTo>
                  <a:lnTo>
                    <a:pt x="526852" y="131854"/>
                  </a:lnTo>
                  <a:lnTo>
                    <a:pt x="547734" y="173424"/>
                  </a:lnTo>
                  <a:lnTo>
                    <a:pt x="560852" y="218619"/>
                  </a:lnTo>
                  <a:lnTo>
                    <a:pt x="565404" y="266700"/>
                  </a:lnTo>
                  <a:lnTo>
                    <a:pt x="560852" y="314378"/>
                  </a:lnTo>
                  <a:lnTo>
                    <a:pt x="547734" y="359360"/>
                  </a:lnTo>
                  <a:lnTo>
                    <a:pt x="526852" y="400868"/>
                  </a:lnTo>
                  <a:lnTo>
                    <a:pt x="499008" y="438123"/>
                  </a:lnTo>
                  <a:lnTo>
                    <a:pt x="465006" y="470349"/>
                  </a:lnTo>
                  <a:lnTo>
                    <a:pt x="425647" y="496767"/>
                  </a:lnTo>
                  <a:lnTo>
                    <a:pt x="381735" y="516600"/>
                  </a:lnTo>
                  <a:lnTo>
                    <a:pt x="334073" y="529070"/>
                  </a:lnTo>
                  <a:lnTo>
                    <a:pt x="283464" y="533400"/>
                  </a:lnTo>
                  <a:lnTo>
                    <a:pt x="232400" y="529070"/>
                  </a:lnTo>
                  <a:lnTo>
                    <a:pt x="184385" y="516600"/>
                  </a:lnTo>
                  <a:lnTo>
                    <a:pt x="140208" y="496767"/>
                  </a:lnTo>
                  <a:lnTo>
                    <a:pt x="100659" y="470349"/>
                  </a:lnTo>
                  <a:lnTo>
                    <a:pt x="66529" y="438123"/>
                  </a:lnTo>
                  <a:lnTo>
                    <a:pt x="38607" y="400868"/>
                  </a:lnTo>
                  <a:lnTo>
                    <a:pt x="17685" y="359360"/>
                  </a:lnTo>
                  <a:lnTo>
                    <a:pt x="4553" y="314378"/>
                  </a:lnTo>
                  <a:lnTo>
                    <a:pt x="0" y="26670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9199" y="2517648"/>
              <a:ext cx="818515" cy="812800"/>
            </a:xfrm>
            <a:custGeom>
              <a:avLst/>
              <a:gdLst/>
              <a:ahLst/>
              <a:cxnLst/>
              <a:rect l="l" t="t" r="r" b="b"/>
              <a:pathLst>
                <a:path w="818514" h="812800">
                  <a:moveTo>
                    <a:pt x="0" y="406908"/>
                  </a:moveTo>
                  <a:lnTo>
                    <a:pt x="2770" y="359301"/>
                  </a:lnTo>
                  <a:lnTo>
                    <a:pt x="10872" y="313348"/>
                  </a:lnTo>
                  <a:lnTo>
                    <a:pt x="23993" y="269348"/>
                  </a:lnTo>
                  <a:lnTo>
                    <a:pt x="41818" y="227600"/>
                  </a:lnTo>
                  <a:lnTo>
                    <a:pt x="64036" y="188405"/>
                  </a:lnTo>
                  <a:lnTo>
                    <a:pt x="90333" y="152062"/>
                  </a:lnTo>
                  <a:lnTo>
                    <a:pt x="120396" y="118872"/>
                  </a:lnTo>
                  <a:lnTo>
                    <a:pt x="153910" y="89134"/>
                  </a:lnTo>
                  <a:lnTo>
                    <a:pt x="190564" y="63148"/>
                  </a:lnTo>
                  <a:lnTo>
                    <a:pt x="230044" y="41214"/>
                  </a:lnTo>
                  <a:lnTo>
                    <a:pt x="272036" y="23633"/>
                  </a:lnTo>
                  <a:lnTo>
                    <a:pt x="316227" y="10703"/>
                  </a:lnTo>
                  <a:lnTo>
                    <a:pt x="362305" y="2725"/>
                  </a:lnTo>
                  <a:lnTo>
                    <a:pt x="409956" y="0"/>
                  </a:lnTo>
                  <a:lnTo>
                    <a:pt x="457584" y="2725"/>
                  </a:lnTo>
                  <a:lnTo>
                    <a:pt x="503599" y="10703"/>
                  </a:lnTo>
                  <a:lnTo>
                    <a:pt x="547695" y="23633"/>
                  </a:lnTo>
                  <a:lnTo>
                    <a:pt x="589565" y="41214"/>
                  </a:lnTo>
                  <a:lnTo>
                    <a:pt x="628903" y="63148"/>
                  </a:lnTo>
                  <a:lnTo>
                    <a:pt x="665401" y="89134"/>
                  </a:lnTo>
                  <a:lnTo>
                    <a:pt x="698753" y="118872"/>
                  </a:lnTo>
                  <a:lnTo>
                    <a:pt x="728654" y="152062"/>
                  </a:lnTo>
                  <a:lnTo>
                    <a:pt x="754795" y="188405"/>
                  </a:lnTo>
                  <a:lnTo>
                    <a:pt x="776871" y="227600"/>
                  </a:lnTo>
                  <a:lnTo>
                    <a:pt x="794574" y="269348"/>
                  </a:lnTo>
                  <a:lnTo>
                    <a:pt x="807600" y="313348"/>
                  </a:lnTo>
                  <a:lnTo>
                    <a:pt x="815639" y="359301"/>
                  </a:lnTo>
                  <a:lnTo>
                    <a:pt x="818387" y="406908"/>
                  </a:lnTo>
                  <a:lnTo>
                    <a:pt x="815639" y="454210"/>
                  </a:lnTo>
                  <a:lnTo>
                    <a:pt x="807600" y="499903"/>
                  </a:lnTo>
                  <a:lnTo>
                    <a:pt x="794574" y="543683"/>
                  </a:lnTo>
                  <a:lnTo>
                    <a:pt x="776871" y="585247"/>
                  </a:lnTo>
                  <a:lnTo>
                    <a:pt x="754795" y="624291"/>
                  </a:lnTo>
                  <a:lnTo>
                    <a:pt x="728654" y="660514"/>
                  </a:lnTo>
                  <a:lnTo>
                    <a:pt x="698753" y="693610"/>
                  </a:lnTo>
                  <a:lnTo>
                    <a:pt x="665401" y="723277"/>
                  </a:lnTo>
                  <a:lnTo>
                    <a:pt x="628903" y="749213"/>
                  </a:lnTo>
                  <a:lnTo>
                    <a:pt x="589565" y="771112"/>
                  </a:lnTo>
                  <a:lnTo>
                    <a:pt x="547695" y="788673"/>
                  </a:lnTo>
                  <a:lnTo>
                    <a:pt x="503599" y="801592"/>
                  </a:lnTo>
                  <a:lnTo>
                    <a:pt x="457584" y="809566"/>
                  </a:lnTo>
                  <a:lnTo>
                    <a:pt x="409956" y="812292"/>
                  </a:lnTo>
                  <a:lnTo>
                    <a:pt x="362305" y="809566"/>
                  </a:lnTo>
                  <a:lnTo>
                    <a:pt x="316227" y="801592"/>
                  </a:lnTo>
                  <a:lnTo>
                    <a:pt x="272036" y="788673"/>
                  </a:lnTo>
                  <a:lnTo>
                    <a:pt x="230044" y="771112"/>
                  </a:lnTo>
                  <a:lnTo>
                    <a:pt x="190564" y="749213"/>
                  </a:lnTo>
                  <a:lnTo>
                    <a:pt x="153910" y="723277"/>
                  </a:lnTo>
                  <a:lnTo>
                    <a:pt x="120396" y="693610"/>
                  </a:lnTo>
                  <a:lnTo>
                    <a:pt x="90333" y="660514"/>
                  </a:lnTo>
                  <a:lnTo>
                    <a:pt x="64036" y="624291"/>
                  </a:lnTo>
                  <a:lnTo>
                    <a:pt x="41818" y="585247"/>
                  </a:lnTo>
                  <a:lnTo>
                    <a:pt x="23993" y="543683"/>
                  </a:lnTo>
                  <a:lnTo>
                    <a:pt x="10872" y="499903"/>
                  </a:lnTo>
                  <a:lnTo>
                    <a:pt x="2770" y="454210"/>
                  </a:lnTo>
                  <a:lnTo>
                    <a:pt x="0" y="406908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55692" y="2657856"/>
              <a:ext cx="565785" cy="532130"/>
            </a:xfrm>
            <a:custGeom>
              <a:avLst/>
              <a:gdLst/>
              <a:ahLst/>
              <a:cxnLst/>
              <a:rect l="l" t="t" r="r" b="b"/>
              <a:pathLst>
                <a:path w="565785" h="532130">
                  <a:moveTo>
                    <a:pt x="283464" y="531876"/>
                  </a:moveTo>
                  <a:lnTo>
                    <a:pt x="232400" y="527598"/>
                  </a:lnTo>
                  <a:lnTo>
                    <a:pt x="184385" y="515268"/>
                  </a:lnTo>
                  <a:lnTo>
                    <a:pt x="140208" y="495638"/>
                  </a:lnTo>
                  <a:lnTo>
                    <a:pt x="100659" y="469460"/>
                  </a:lnTo>
                  <a:lnTo>
                    <a:pt x="66529" y="437488"/>
                  </a:lnTo>
                  <a:lnTo>
                    <a:pt x="38607" y="400473"/>
                  </a:lnTo>
                  <a:lnTo>
                    <a:pt x="17685" y="359168"/>
                  </a:lnTo>
                  <a:lnTo>
                    <a:pt x="4553" y="314326"/>
                  </a:lnTo>
                  <a:lnTo>
                    <a:pt x="0" y="266700"/>
                  </a:lnTo>
                  <a:lnTo>
                    <a:pt x="4553" y="218619"/>
                  </a:lnTo>
                  <a:lnTo>
                    <a:pt x="17685" y="173424"/>
                  </a:lnTo>
                  <a:lnTo>
                    <a:pt x="38607" y="131854"/>
                  </a:lnTo>
                  <a:lnTo>
                    <a:pt x="66529" y="94648"/>
                  </a:lnTo>
                  <a:lnTo>
                    <a:pt x="100659" y="62548"/>
                  </a:lnTo>
                  <a:lnTo>
                    <a:pt x="140208" y="36293"/>
                  </a:lnTo>
                  <a:lnTo>
                    <a:pt x="184385" y="16623"/>
                  </a:lnTo>
                  <a:lnTo>
                    <a:pt x="232400" y="4279"/>
                  </a:lnTo>
                  <a:lnTo>
                    <a:pt x="283464" y="0"/>
                  </a:lnTo>
                  <a:lnTo>
                    <a:pt x="334073" y="4279"/>
                  </a:lnTo>
                  <a:lnTo>
                    <a:pt x="381735" y="16623"/>
                  </a:lnTo>
                  <a:lnTo>
                    <a:pt x="425647" y="36293"/>
                  </a:lnTo>
                  <a:lnTo>
                    <a:pt x="465006" y="62548"/>
                  </a:lnTo>
                  <a:lnTo>
                    <a:pt x="499008" y="94648"/>
                  </a:lnTo>
                  <a:lnTo>
                    <a:pt x="526852" y="131854"/>
                  </a:lnTo>
                  <a:lnTo>
                    <a:pt x="547734" y="173424"/>
                  </a:lnTo>
                  <a:lnTo>
                    <a:pt x="560852" y="218619"/>
                  </a:lnTo>
                  <a:lnTo>
                    <a:pt x="565404" y="266700"/>
                  </a:lnTo>
                  <a:lnTo>
                    <a:pt x="560852" y="314326"/>
                  </a:lnTo>
                  <a:lnTo>
                    <a:pt x="547734" y="359168"/>
                  </a:lnTo>
                  <a:lnTo>
                    <a:pt x="526852" y="400473"/>
                  </a:lnTo>
                  <a:lnTo>
                    <a:pt x="499008" y="437488"/>
                  </a:lnTo>
                  <a:lnTo>
                    <a:pt x="465006" y="469460"/>
                  </a:lnTo>
                  <a:lnTo>
                    <a:pt x="425647" y="495638"/>
                  </a:lnTo>
                  <a:lnTo>
                    <a:pt x="381735" y="515268"/>
                  </a:lnTo>
                  <a:lnTo>
                    <a:pt x="334073" y="527598"/>
                  </a:lnTo>
                  <a:lnTo>
                    <a:pt x="283464" y="5318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55692" y="2657856"/>
              <a:ext cx="565785" cy="532130"/>
            </a:xfrm>
            <a:custGeom>
              <a:avLst/>
              <a:gdLst/>
              <a:ahLst/>
              <a:cxnLst/>
              <a:rect l="l" t="t" r="r" b="b"/>
              <a:pathLst>
                <a:path w="565785" h="532130">
                  <a:moveTo>
                    <a:pt x="0" y="266700"/>
                  </a:moveTo>
                  <a:lnTo>
                    <a:pt x="4553" y="218619"/>
                  </a:lnTo>
                  <a:lnTo>
                    <a:pt x="17685" y="173424"/>
                  </a:lnTo>
                  <a:lnTo>
                    <a:pt x="38607" y="131854"/>
                  </a:lnTo>
                  <a:lnTo>
                    <a:pt x="66529" y="94648"/>
                  </a:lnTo>
                  <a:lnTo>
                    <a:pt x="100659" y="62548"/>
                  </a:lnTo>
                  <a:lnTo>
                    <a:pt x="140208" y="36293"/>
                  </a:lnTo>
                  <a:lnTo>
                    <a:pt x="184385" y="16623"/>
                  </a:lnTo>
                  <a:lnTo>
                    <a:pt x="232400" y="4279"/>
                  </a:lnTo>
                  <a:lnTo>
                    <a:pt x="283464" y="0"/>
                  </a:lnTo>
                  <a:lnTo>
                    <a:pt x="334073" y="4279"/>
                  </a:lnTo>
                  <a:lnTo>
                    <a:pt x="381735" y="16623"/>
                  </a:lnTo>
                  <a:lnTo>
                    <a:pt x="425647" y="36293"/>
                  </a:lnTo>
                  <a:lnTo>
                    <a:pt x="465006" y="62548"/>
                  </a:lnTo>
                  <a:lnTo>
                    <a:pt x="499008" y="94648"/>
                  </a:lnTo>
                  <a:lnTo>
                    <a:pt x="526852" y="131854"/>
                  </a:lnTo>
                  <a:lnTo>
                    <a:pt x="547734" y="173424"/>
                  </a:lnTo>
                  <a:lnTo>
                    <a:pt x="560852" y="218619"/>
                  </a:lnTo>
                  <a:lnTo>
                    <a:pt x="565404" y="266700"/>
                  </a:lnTo>
                  <a:lnTo>
                    <a:pt x="560852" y="314326"/>
                  </a:lnTo>
                  <a:lnTo>
                    <a:pt x="547734" y="359168"/>
                  </a:lnTo>
                  <a:lnTo>
                    <a:pt x="526852" y="400473"/>
                  </a:lnTo>
                  <a:lnTo>
                    <a:pt x="499008" y="437488"/>
                  </a:lnTo>
                  <a:lnTo>
                    <a:pt x="465006" y="469460"/>
                  </a:lnTo>
                  <a:lnTo>
                    <a:pt x="425647" y="495638"/>
                  </a:lnTo>
                  <a:lnTo>
                    <a:pt x="381735" y="515268"/>
                  </a:lnTo>
                  <a:lnTo>
                    <a:pt x="334073" y="527598"/>
                  </a:lnTo>
                  <a:lnTo>
                    <a:pt x="283464" y="531876"/>
                  </a:lnTo>
                  <a:lnTo>
                    <a:pt x="232400" y="527598"/>
                  </a:lnTo>
                  <a:lnTo>
                    <a:pt x="184385" y="515268"/>
                  </a:lnTo>
                  <a:lnTo>
                    <a:pt x="140208" y="495638"/>
                  </a:lnTo>
                  <a:lnTo>
                    <a:pt x="100659" y="469460"/>
                  </a:lnTo>
                  <a:lnTo>
                    <a:pt x="66529" y="437488"/>
                  </a:lnTo>
                  <a:lnTo>
                    <a:pt x="38607" y="400473"/>
                  </a:lnTo>
                  <a:lnTo>
                    <a:pt x="17685" y="359168"/>
                  </a:lnTo>
                  <a:lnTo>
                    <a:pt x="4553" y="314326"/>
                  </a:lnTo>
                  <a:lnTo>
                    <a:pt x="0" y="26670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27451" y="2785405"/>
            <a:ext cx="21971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25" dirty="0">
                <a:latin typeface="Calibri"/>
                <a:cs typeface="Calibri"/>
              </a:rPr>
              <a:t>q4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18247" y="1793747"/>
            <a:ext cx="3831590" cy="2096135"/>
          </a:xfrm>
          <a:custGeom>
            <a:avLst/>
            <a:gdLst/>
            <a:ahLst/>
            <a:cxnLst/>
            <a:rect l="l" t="t" r="r" b="b"/>
            <a:pathLst>
              <a:path w="3831590" h="2096135">
                <a:moveTo>
                  <a:pt x="374904" y="999744"/>
                </a:moveTo>
                <a:lnTo>
                  <a:pt x="367284" y="947928"/>
                </a:lnTo>
                <a:lnTo>
                  <a:pt x="352044" y="899160"/>
                </a:lnTo>
                <a:lnTo>
                  <a:pt x="332232" y="853440"/>
                </a:lnTo>
                <a:lnTo>
                  <a:pt x="306324" y="815340"/>
                </a:lnTo>
                <a:lnTo>
                  <a:pt x="277368" y="783336"/>
                </a:lnTo>
                <a:lnTo>
                  <a:pt x="246888" y="760476"/>
                </a:lnTo>
                <a:lnTo>
                  <a:pt x="225552" y="751344"/>
                </a:lnTo>
                <a:lnTo>
                  <a:pt x="220980" y="749820"/>
                </a:lnTo>
                <a:lnTo>
                  <a:pt x="213360" y="748284"/>
                </a:lnTo>
                <a:lnTo>
                  <a:pt x="204216" y="746760"/>
                </a:lnTo>
                <a:lnTo>
                  <a:pt x="178308" y="746760"/>
                </a:lnTo>
                <a:lnTo>
                  <a:pt x="161544" y="749820"/>
                </a:lnTo>
                <a:lnTo>
                  <a:pt x="146304" y="755904"/>
                </a:lnTo>
                <a:lnTo>
                  <a:pt x="129540" y="762000"/>
                </a:lnTo>
                <a:lnTo>
                  <a:pt x="85344" y="792480"/>
                </a:lnTo>
                <a:lnTo>
                  <a:pt x="39624" y="850392"/>
                </a:lnTo>
                <a:lnTo>
                  <a:pt x="29794" y="876020"/>
                </a:lnTo>
                <a:lnTo>
                  <a:pt x="0" y="870204"/>
                </a:lnTo>
                <a:lnTo>
                  <a:pt x="19812" y="937260"/>
                </a:lnTo>
                <a:lnTo>
                  <a:pt x="58928" y="886968"/>
                </a:lnTo>
                <a:lnTo>
                  <a:pt x="62484" y="882396"/>
                </a:lnTo>
                <a:lnTo>
                  <a:pt x="34518" y="876947"/>
                </a:lnTo>
                <a:lnTo>
                  <a:pt x="36576" y="868680"/>
                </a:lnTo>
                <a:lnTo>
                  <a:pt x="44196" y="853440"/>
                </a:lnTo>
                <a:lnTo>
                  <a:pt x="76200" y="809256"/>
                </a:lnTo>
                <a:lnTo>
                  <a:pt x="102108" y="784860"/>
                </a:lnTo>
                <a:lnTo>
                  <a:pt x="102108" y="786384"/>
                </a:lnTo>
                <a:lnTo>
                  <a:pt x="104292" y="784860"/>
                </a:lnTo>
                <a:lnTo>
                  <a:pt x="117348" y="775716"/>
                </a:lnTo>
                <a:lnTo>
                  <a:pt x="132588" y="766572"/>
                </a:lnTo>
                <a:lnTo>
                  <a:pt x="132588" y="768096"/>
                </a:lnTo>
                <a:lnTo>
                  <a:pt x="135636" y="766572"/>
                </a:lnTo>
                <a:lnTo>
                  <a:pt x="147828" y="760476"/>
                </a:lnTo>
                <a:lnTo>
                  <a:pt x="163068" y="755904"/>
                </a:lnTo>
                <a:lnTo>
                  <a:pt x="179832" y="752868"/>
                </a:lnTo>
                <a:lnTo>
                  <a:pt x="196596" y="751344"/>
                </a:lnTo>
                <a:lnTo>
                  <a:pt x="204216" y="751344"/>
                </a:lnTo>
                <a:lnTo>
                  <a:pt x="259080" y="774192"/>
                </a:lnTo>
                <a:lnTo>
                  <a:pt x="289560" y="801624"/>
                </a:lnTo>
                <a:lnTo>
                  <a:pt x="288036" y="801624"/>
                </a:lnTo>
                <a:lnTo>
                  <a:pt x="303276" y="818388"/>
                </a:lnTo>
                <a:lnTo>
                  <a:pt x="301752" y="818388"/>
                </a:lnTo>
                <a:lnTo>
                  <a:pt x="315468" y="836676"/>
                </a:lnTo>
                <a:lnTo>
                  <a:pt x="327660" y="856488"/>
                </a:lnTo>
                <a:lnTo>
                  <a:pt x="347472" y="900684"/>
                </a:lnTo>
                <a:lnTo>
                  <a:pt x="361188" y="949452"/>
                </a:lnTo>
                <a:lnTo>
                  <a:pt x="368808" y="999744"/>
                </a:lnTo>
                <a:lnTo>
                  <a:pt x="370332" y="1025652"/>
                </a:lnTo>
                <a:lnTo>
                  <a:pt x="374904" y="1025652"/>
                </a:lnTo>
                <a:lnTo>
                  <a:pt x="374904" y="999744"/>
                </a:lnTo>
                <a:close/>
              </a:path>
              <a:path w="3831590" h="2096135">
                <a:moveTo>
                  <a:pt x="2206752" y="269748"/>
                </a:moveTo>
                <a:lnTo>
                  <a:pt x="2203704" y="219456"/>
                </a:lnTo>
                <a:lnTo>
                  <a:pt x="2197608" y="170688"/>
                </a:lnTo>
                <a:lnTo>
                  <a:pt x="2186940" y="124968"/>
                </a:lnTo>
                <a:lnTo>
                  <a:pt x="2174748" y="85344"/>
                </a:lnTo>
                <a:lnTo>
                  <a:pt x="2159508" y="50292"/>
                </a:lnTo>
                <a:lnTo>
                  <a:pt x="2150364" y="36576"/>
                </a:lnTo>
                <a:lnTo>
                  <a:pt x="2148078" y="32004"/>
                </a:lnTo>
                <a:lnTo>
                  <a:pt x="2147316" y="30480"/>
                </a:lnTo>
                <a:lnTo>
                  <a:pt x="2140458" y="21336"/>
                </a:lnTo>
                <a:lnTo>
                  <a:pt x="2138172" y="18288"/>
                </a:lnTo>
                <a:lnTo>
                  <a:pt x="2129028" y="9144"/>
                </a:lnTo>
                <a:lnTo>
                  <a:pt x="2125980" y="7620"/>
                </a:lnTo>
                <a:lnTo>
                  <a:pt x="2122932" y="6096"/>
                </a:lnTo>
                <a:lnTo>
                  <a:pt x="2120646" y="4572"/>
                </a:lnTo>
                <a:lnTo>
                  <a:pt x="2118360" y="3048"/>
                </a:lnTo>
                <a:lnTo>
                  <a:pt x="2109216" y="0"/>
                </a:lnTo>
                <a:lnTo>
                  <a:pt x="2103120" y="0"/>
                </a:lnTo>
                <a:lnTo>
                  <a:pt x="2093976" y="1524"/>
                </a:lnTo>
                <a:lnTo>
                  <a:pt x="2055876" y="25908"/>
                </a:lnTo>
                <a:lnTo>
                  <a:pt x="2033016" y="60960"/>
                </a:lnTo>
                <a:lnTo>
                  <a:pt x="2025396" y="74676"/>
                </a:lnTo>
                <a:lnTo>
                  <a:pt x="2019300" y="88392"/>
                </a:lnTo>
                <a:lnTo>
                  <a:pt x="2010156" y="121920"/>
                </a:lnTo>
                <a:lnTo>
                  <a:pt x="2008962" y="128549"/>
                </a:lnTo>
                <a:lnTo>
                  <a:pt x="1979676" y="124968"/>
                </a:lnTo>
                <a:lnTo>
                  <a:pt x="2004060" y="190500"/>
                </a:lnTo>
                <a:lnTo>
                  <a:pt x="2037156" y="140208"/>
                </a:lnTo>
                <a:lnTo>
                  <a:pt x="2042160" y="132588"/>
                </a:lnTo>
                <a:lnTo>
                  <a:pt x="2013534" y="129108"/>
                </a:lnTo>
                <a:lnTo>
                  <a:pt x="2014728" y="121920"/>
                </a:lnTo>
                <a:lnTo>
                  <a:pt x="2023872" y="91440"/>
                </a:lnTo>
                <a:lnTo>
                  <a:pt x="2029968" y="76200"/>
                </a:lnTo>
                <a:lnTo>
                  <a:pt x="2037588" y="62484"/>
                </a:lnTo>
                <a:lnTo>
                  <a:pt x="2043684" y="50292"/>
                </a:lnTo>
                <a:lnTo>
                  <a:pt x="2051304" y="38100"/>
                </a:lnTo>
                <a:lnTo>
                  <a:pt x="2051304" y="39624"/>
                </a:lnTo>
                <a:lnTo>
                  <a:pt x="2052612" y="38100"/>
                </a:lnTo>
                <a:lnTo>
                  <a:pt x="2086356" y="9144"/>
                </a:lnTo>
                <a:lnTo>
                  <a:pt x="2095500" y="6096"/>
                </a:lnTo>
                <a:lnTo>
                  <a:pt x="2093976" y="6096"/>
                </a:lnTo>
                <a:lnTo>
                  <a:pt x="2103120" y="4572"/>
                </a:lnTo>
                <a:lnTo>
                  <a:pt x="2107692" y="6096"/>
                </a:lnTo>
                <a:lnTo>
                  <a:pt x="2112264" y="6096"/>
                </a:lnTo>
                <a:lnTo>
                  <a:pt x="2116836" y="9144"/>
                </a:lnTo>
                <a:lnTo>
                  <a:pt x="2116836" y="7620"/>
                </a:lnTo>
                <a:lnTo>
                  <a:pt x="2121408" y="10668"/>
                </a:lnTo>
                <a:lnTo>
                  <a:pt x="2119884" y="10668"/>
                </a:lnTo>
                <a:lnTo>
                  <a:pt x="2124456" y="13716"/>
                </a:lnTo>
                <a:lnTo>
                  <a:pt x="2133600" y="22860"/>
                </a:lnTo>
                <a:lnTo>
                  <a:pt x="2133600" y="21336"/>
                </a:lnTo>
                <a:lnTo>
                  <a:pt x="2142744" y="33528"/>
                </a:lnTo>
                <a:lnTo>
                  <a:pt x="2142744" y="32004"/>
                </a:lnTo>
                <a:lnTo>
                  <a:pt x="2147316" y="39624"/>
                </a:lnTo>
                <a:lnTo>
                  <a:pt x="2145792" y="39624"/>
                </a:lnTo>
                <a:lnTo>
                  <a:pt x="2154936" y="53340"/>
                </a:lnTo>
                <a:lnTo>
                  <a:pt x="2182368" y="126492"/>
                </a:lnTo>
                <a:lnTo>
                  <a:pt x="2193036" y="172212"/>
                </a:lnTo>
                <a:lnTo>
                  <a:pt x="2199132" y="219456"/>
                </a:lnTo>
                <a:lnTo>
                  <a:pt x="2200656" y="243840"/>
                </a:lnTo>
                <a:lnTo>
                  <a:pt x="2200656" y="269748"/>
                </a:lnTo>
                <a:lnTo>
                  <a:pt x="2206752" y="269748"/>
                </a:lnTo>
                <a:close/>
              </a:path>
              <a:path w="3831590" h="2096135">
                <a:moveTo>
                  <a:pt x="3712476" y="1132344"/>
                </a:moveTo>
                <a:lnTo>
                  <a:pt x="3710952" y="1127772"/>
                </a:lnTo>
                <a:lnTo>
                  <a:pt x="2005584" y="1184897"/>
                </a:lnTo>
                <a:lnTo>
                  <a:pt x="2005584" y="723912"/>
                </a:lnTo>
                <a:lnTo>
                  <a:pt x="2001012" y="723912"/>
                </a:lnTo>
                <a:lnTo>
                  <a:pt x="2001012" y="1185049"/>
                </a:lnTo>
                <a:lnTo>
                  <a:pt x="1805952" y="1191590"/>
                </a:lnTo>
                <a:lnTo>
                  <a:pt x="1805952" y="708672"/>
                </a:lnTo>
                <a:lnTo>
                  <a:pt x="1834908" y="708672"/>
                </a:lnTo>
                <a:lnTo>
                  <a:pt x="1829435" y="698004"/>
                </a:lnTo>
                <a:lnTo>
                  <a:pt x="1802892" y="646176"/>
                </a:lnTo>
                <a:lnTo>
                  <a:pt x="1772412" y="708672"/>
                </a:lnTo>
                <a:lnTo>
                  <a:pt x="1801368" y="708672"/>
                </a:lnTo>
                <a:lnTo>
                  <a:pt x="1801368" y="1191742"/>
                </a:lnTo>
                <a:lnTo>
                  <a:pt x="582079" y="1232573"/>
                </a:lnTo>
                <a:lnTo>
                  <a:pt x="580644" y="1202448"/>
                </a:lnTo>
                <a:lnTo>
                  <a:pt x="560120" y="1213739"/>
                </a:lnTo>
                <a:lnTo>
                  <a:pt x="1669237" y="493331"/>
                </a:lnTo>
                <a:lnTo>
                  <a:pt x="1685544" y="518160"/>
                </a:lnTo>
                <a:lnTo>
                  <a:pt x="1704822" y="484632"/>
                </a:lnTo>
                <a:lnTo>
                  <a:pt x="1720596" y="457200"/>
                </a:lnTo>
                <a:lnTo>
                  <a:pt x="1650492" y="464820"/>
                </a:lnTo>
                <a:lnTo>
                  <a:pt x="1666913" y="489800"/>
                </a:lnTo>
                <a:lnTo>
                  <a:pt x="518160" y="1234440"/>
                </a:lnTo>
                <a:lnTo>
                  <a:pt x="521208" y="1239012"/>
                </a:lnTo>
                <a:lnTo>
                  <a:pt x="523252" y="1237691"/>
                </a:lnTo>
                <a:lnTo>
                  <a:pt x="583692" y="1266456"/>
                </a:lnTo>
                <a:lnTo>
                  <a:pt x="582320" y="1237500"/>
                </a:lnTo>
                <a:lnTo>
                  <a:pt x="582307" y="1237132"/>
                </a:lnTo>
                <a:lnTo>
                  <a:pt x="1801368" y="1196327"/>
                </a:lnTo>
                <a:lnTo>
                  <a:pt x="1801368" y="1905012"/>
                </a:lnTo>
                <a:lnTo>
                  <a:pt x="1805952" y="1905012"/>
                </a:lnTo>
                <a:lnTo>
                  <a:pt x="1805952" y="1196174"/>
                </a:lnTo>
                <a:lnTo>
                  <a:pt x="2001012" y="1189647"/>
                </a:lnTo>
                <a:lnTo>
                  <a:pt x="2001012" y="1764804"/>
                </a:lnTo>
                <a:lnTo>
                  <a:pt x="1972056" y="1764804"/>
                </a:lnTo>
                <a:lnTo>
                  <a:pt x="2004060" y="1827288"/>
                </a:lnTo>
                <a:lnTo>
                  <a:pt x="2030082" y="1773948"/>
                </a:lnTo>
                <a:lnTo>
                  <a:pt x="2034540" y="1764804"/>
                </a:lnTo>
                <a:lnTo>
                  <a:pt x="2005584" y="1764804"/>
                </a:lnTo>
                <a:lnTo>
                  <a:pt x="2005584" y="1189494"/>
                </a:lnTo>
                <a:lnTo>
                  <a:pt x="3695179" y="1132928"/>
                </a:lnTo>
                <a:lnTo>
                  <a:pt x="3642372" y="1139964"/>
                </a:lnTo>
                <a:lnTo>
                  <a:pt x="3657803" y="1162773"/>
                </a:lnTo>
                <a:lnTo>
                  <a:pt x="2284476" y="2090940"/>
                </a:lnTo>
                <a:lnTo>
                  <a:pt x="2287524" y="2095512"/>
                </a:lnTo>
                <a:lnTo>
                  <a:pt x="3660876" y="1167320"/>
                </a:lnTo>
                <a:lnTo>
                  <a:pt x="3677424" y="1191780"/>
                </a:lnTo>
                <a:lnTo>
                  <a:pt x="3696703" y="1156728"/>
                </a:lnTo>
                <a:lnTo>
                  <a:pt x="3710063" y="1132433"/>
                </a:lnTo>
                <a:lnTo>
                  <a:pt x="3712476" y="1132344"/>
                </a:lnTo>
                <a:close/>
              </a:path>
              <a:path w="3831590" h="2096135">
                <a:moveTo>
                  <a:pt x="3831348" y="841248"/>
                </a:moveTo>
                <a:lnTo>
                  <a:pt x="2347506" y="470293"/>
                </a:lnTo>
                <a:lnTo>
                  <a:pt x="2348115" y="467868"/>
                </a:lnTo>
                <a:lnTo>
                  <a:pt x="2354592" y="441960"/>
                </a:lnTo>
                <a:lnTo>
                  <a:pt x="2286012" y="457200"/>
                </a:lnTo>
                <a:lnTo>
                  <a:pt x="2339352" y="502920"/>
                </a:lnTo>
                <a:lnTo>
                  <a:pt x="2346337" y="474954"/>
                </a:lnTo>
                <a:lnTo>
                  <a:pt x="3831348" y="845820"/>
                </a:lnTo>
                <a:lnTo>
                  <a:pt x="3831348" y="841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59630" y="2373865"/>
            <a:ext cx="11620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354" y="1243102"/>
            <a:ext cx="4141470" cy="740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14"/>
              </a:spcBef>
              <a:buChar char="•"/>
              <a:tabLst>
                <a:tab pos="200660" algn="l"/>
              </a:tabLst>
            </a:pPr>
            <a:r>
              <a:rPr sz="2300" dirty="0">
                <a:latin typeface="Microsoft Sans Serif"/>
                <a:cs typeface="Microsoft Sans Serif"/>
              </a:rPr>
              <a:t>δ’</a:t>
            </a:r>
            <a:r>
              <a:rPr sz="2300" spc="-4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define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as</a:t>
            </a:r>
            <a:r>
              <a:rPr sz="2300" spc="3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table</a:t>
            </a:r>
            <a:r>
              <a:rPr sz="2300" spc="4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and</a:t>
            </a:r>
            <a:r>
              <a:rPr sz="2300" spc="7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diagram</a:t>
            </a:r>
            <a:endParaRPr sz="2300">
              <a:latin typeface="Microsoft Sans Serif"/>
              <a:cs typeface="Microsoft Sans Serif"/>
            </a:endParaRPr>
          </a:p>
          <a:p>
            <a:pPr marR="1009650" algn="r">
              <a:lnSpc>
                <a:spcPct val="100000"/>
              </a:lnSpc>
              <a:spcBef>
                <a:spcPts val="1100"/>
              </a:spcBef>
            </a:pPr>
            <a:r>
              <a:rPr sz="1450" spc="-50" dirty="0">
                <a:latin typeface="Calibri"/>
                <a:cs typeface="Calibri"/>
              </a:rPr>
              <a:t>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1708" y="2344891"/>
            <a:ext cx="12509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b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09033" y="2122419"/>
            <a:ext cx="1233170" cy="721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29665" algn="l"/>
              </a:tabLst>
            </a:pPr>
            <a:r>
              <a:rPr sz="2175" spc="-37" baseline="1915" dirty="0">
                <a:latin typeface="Calibri"/>
                <a:cs typeface="Calibri"/>
              </a:rPr>
              <a:t>q1</a:t>
            </a:r>
            <a:r>
              <a:rPr sz="2175" baseline="1915" dirty="0">
                <a:latin typeface="Calibri"/>
                <a:cs typeface="Calibri"/>
              </a:rPr>
              <a:t>	</a:t>
            </a:r>
            <a:r>
              <a:rPr sz="1450" spc="-50" dirty="0">
                <a:latin typeface="Calibri"/>
                <a:cs typeface="Calibri"/>
              </a:rPr>
              <a:t>a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450"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  <a:spcBef>
                <a:spcPts val="5"/>
              </a:spcBef>
            </a:pPr>
            <a:r>
              <a:rPr sz="1450" spc="-50" dirty="0">
                <a:latin typeface="Calibri"/>
                <a:cs typeface="Calibri"/>
              </a:rPr>
              <a:t>b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12502" y="2936272"/>
            <a:ext cx="12509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b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83516" y="3169134"/>
            <a:ext cx="1322705" cy="8318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450" spc="-50" dirty="0">
                <a:latin typeface="Calibri"/>
                <a:cs typeface="Calibri"/>
              </a:rPr>
              <a:t>a</a:t>
            </a:r>
            <a:endParaRPr sz="1450">
              <a:latin typeface="Calibri"/>
              <a:cs typeface="Calibri"/>
            </a:endParaRPr>
          </a:p>
          <a:p>
            <a:pPr marL="1210310">
              <a:lnSpc>
                <a:spcPct val="100000"/>
              </a:lnSpc>
              <a:spcBef>
                <a:spcPts val="400"/>
              </a:spcBef>
            </a:pPr>
            <a:r>
              <a:rPr sz="1450" spc="-50" dirty="0">
                <a:latin typeface="Calibri"/>
                <a:cs typeface="Calibri"/>
              </a:rPr>
              <a:t>b</a:t>
            </a:r>
            <a:endParaRPr sz="1450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  <a:spcBef>
                <a:spcPts val="335"/>
              </a:spcBef>
            </a:pPr>
            <a:r>
              <a:rPr sz="1450" spc="-25" dirty="0">
                <a:latin typeface="Calibri"/>
                <a:cs typeface="Calibri"/>
              </a:rPr>
              <a:t>q3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874" y="1268948"/>
            <a:ext cx="43618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Equivalence</a:t>
            </a:r>
            <a:r>
              <a:rPr spc="-90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60" dirty="0"/>
              <a:t>Two</a:t>
            </a:r>
            <a:r>
              <a:rPr spc="-80" dirty="0"/>
              <a:t> </a:t>
            </a:r>
            <a:r>
              <a:rPr spc="-10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3936" y="1945684"/>
            <a:ext cx="8551545" cy="185673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01295" marR="5080" indent="-189230" algn="just">
              <a:lnSpc>
                <a:spcPct val="90400"/>
              </a:lnSpc>
              <a:spcBef>
                <a:spcPts val="380"/>
              </a:spcBef>
              <a:buFont typeface="Microsoft Sans Serif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Two</a:t>
            </a:r>
            <a:r>
              <a:rPr sz="2300" spc="2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states</a:t>
            </a:r>
            <a:r>
              <a:rPr sz="2300" spc="2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</a:t>
            </a:r>
            <a:r>
              <a:rPr sz="2300" spc="2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2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</a:t>
            </a:r>
            <a:r>
              <a:rPr sz="2300" spc="2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2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2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DFA</a:t>
            </a:r>
            <a:r>
              <a:rPr sz="2300" spc="29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2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equivalent</a:t>
            </a:r>
            <a:r>
              <a:rPr sz="2300" spc="29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(or</a:t>
            </a:r>
            <a:r>
              <a:rPr sz="2300" spc="2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indistinguishable)</a:t>
            </a:r>
            <a:r>
              <a:rPr sz="2300" spc="26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if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3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only</a:t>
            </a:r>
            <a:r>
              <a:rPr sz="2300" spc="3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if</a:t>
            </a:r>
            <a:r>
              <a:rPr sz="2300" spc="3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δ(p,w)</a:t>
            </a:r>
            <a:r>
              <a:rPr sz="2300" spc="3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3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δ(q,w)</a:t>
            </a:r>
            <a:r>
              <a:rPr sz="2300" spc="3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3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final</a:t>
            </a:r>
            <a:r>
              <a:rPr sz="2300" spc="3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states</a:t>
            </a:r>
            <a:r>
              <a:rPr sz="2300" spc="3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3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both</a:t>
            </a:r>
            <a:r>
              <a:rPr sz="2300" spc="3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3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non</a:t>
            </a:r>
            <a:r>
              <a:rPr sz="2300" spc="3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final </a:t>
            </a:r>
            <a:r>
              <a:rPr sz="2300" dirty="0">
                <a:latin typeface="Calibri"/>
                <a:cs typeface="Calibri"/>
              </a:rPr>
              <a:t>states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є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∑*</a:t>
            </a:r>
            <a:endParaRPr sz="2300">
              <a:latin typeface="Calibri"/>
              <a:cs typeface="Calibri"/>
            </a:endParaRPr>
          </a:p>
          <a:p>
            <a:pPr marL="201295" indent="-188595" algn="just">
              <a:lnSpc>
                <a:spcPct val="100000"/>
              </a:lnSpc>
              <a:spcBef>
                <a:spcPts val="565"/>
              </a:spcBef>
              <a:buFont typeface="Microsoft Sans Serif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If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δ(p,w)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є</a:t>
            </a:r>
            <a:r>
              <a:rPr sz="2300" spc="5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δ(q,w)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є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 then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indistinguishable</a:t>
            </a:r>
            <a:endParaRPr sz="2300">
              <a:latin typeface="Calibri"/>
              <a:cs typeface="Calibri"/>
            </a:endParaRPr>
          </a:p>
          <a:p>
            <a:pPr marL="201295" indent="-188595" algn="just">
              <a:lnSpc>
                <a:spcPct val="100000"/>
              </a:lnSpc>
              <a:spcBef>
                <a:spcPts val="565"/>
              </a:spcBef>
              <a:buFont typeface="Microsoft Sans Serif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If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δ(p,w)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є</a:t>
            </a:r>
            <a:r>
              <a:rPr sz="2300" spc="5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δ(q,w)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є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 then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indistinguishable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1687" y="3844467"/>
            <a:ext cx="685419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dirty="0">
                <a:latin typeface="Calibri"/>
                <a:cs typeface="Calibri"/>
              </a:rPr>
              <a:t>F</a:t>
            </a:r>
            <a:r>
              <a:rPr sz="2300" spc="3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3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δ(q,w)</a:t>
            </a:r>
            <a:r>
              <a:rPr sz="2300" spc="3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є</a:t>
            </a:r>
            <a:r>
              <a:rPr sz="2300" spc="3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</a:t>
            </a:r>
            <a:r>
              <a:rPr sz="2300" spc="3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then</a:t>
            </a:r>
            <a:r>
              <a:rPr sz="2300" spc="3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</a:t>
            </a:r>
            <a:r>
              <a:rPr sz="2300" spc="3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3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</a:t>
            </a:r>
            <a:r>
              <a:rPr sz="2300" spc="3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3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distinguishable</a:t>
            </a:r>
            <a:r>
              <a:rPr sz="2300" spc="35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(not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936" y="3844467"/>
            <a:ext cx="8551545" cy="17500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1295" marR="6999605" indent="-189230" algn="just">
              <a:lnSpc>
                <a:spcPts val="2500"/>
              </a:lnSpc>
              <a:spcBef>
                <a:spcPts val="415"/>
              </a:spcBef>
              <a:buFont typeface="Microsoft Sans Serif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If</a:t>
            </a:r>
            <a:r>
              <a:rPr sz="2300" spc="3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δ(p,w)</a:t>
            </a:r>
            <a:r>
              <a:rPr sz="2300" spc="360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є </a:t>
            </a:r>
            <a:r>
              <a:rPr sz="2300" spc="-10" dirty="0">
                <a:latin typeface="Calibri"/>
                <a:cs typeface="Calibri"/>
              </a:rPr>
              <a:t>equivalent)</a:t>
            </a:r>
            <a:endParaRPr sz="2300">
              <a:latin typeface="Calibri"/>
              <a:cs typeface="Calibri"/>
            </a:endParaRPr>
          </a:p>
          <a:p>
            <a:pPr marL="201295" marR="5080" indent="-189230" algn="just">
              <a:lnSpc>
                <a:spcPct val="90200"/>
              </a:lnSpc>
              <a:spcBef>
                <a:spcPts val="790"/>
              </a:spcBef>
              <a:buFont typeface="Microsoft Sans Serif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If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there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least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one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string</a:t>
            </a:r>
            <a:r>
              <a:rPr sz="2300" spc="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such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δ(p,w)</a:t>
            </a:r>
            <a:r>
              <a:rPr sz="2300" spc="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δ(q,w)</a:t>
            </a:r>
            <a:r>
              <a:rPr sz="2300" spc="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,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one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final</a:t>
            </a:r>
            <a:r>
              <a:rPr sz="2300" spc="1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9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another</a:t>
            </a:r>
            <a:r>
              <a:rPr sz="2300" spc="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non</a:t>
            </a:r>
            <a:r>
              <a:rPr sz="2300" spc="9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final</a:t>
            </a:r>
            <a:r>
              <a:rPr sz="2300" spc="1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state</a:t>
            </a:r>
            <a:r>
              <a:rPr sz="2300" spc="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then</a:t>
            </a:r>
            <a:r>
              <a:rPr sz="2300" spc="9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</a:t>
            </a:r>
            <a:r>
              <a:rPr sz="2300" spc="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114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</a:t>
            </a:r>
            <a:r>
              <a:rPr sz="2300" spc="9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9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9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equivalent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called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distinguishable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states.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1304" y="3560064"/>
            <a:ext cx="90170" cy="180340"/>
          </a:xfrm>
          <a:custGeom>
            <a:avLst/>
            <a:gdLst/>
            <a:ahLst/>
            <a:cxnLst/>
            <a:rect l="l" t="t" r="r" b="b"/>
            <a:pathLst>
              <a:path w="90169" h="180339">
                <a:moveTo>
                  <a:pt x="89916" y="0"/>
                </a:moveTo>
                <a:lnTo>
                  <a:pt x="0" y="17983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6576" y="3560064"/>
            <a:ext cx="97790" cy="180340"/>
          </a:xfrm>
          <a:custGeom>
            <a:avLst/>
            <a:gdLst/>
            <a:ahLst/>
            <a:cxnLst/>
            <a:rect l="l" t="t" r="r" b="b"/>
            <a:pathLst>
              <a:path w="97789" h="180339">
                <a:moveTo>
                  <a:pt x="97535" y="0"/>
                </a:moveTo>
                <a:lnTo>
                  <a:pt x="0" y="17983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855" y="3966972"/>
            <a:ext cx="99060" cy="196850"/>
          </a:xfrm>
          <a:custGeom>
            <a:avLst/>
            <a:gdLst/>
            <a:ahLst/>
            <a:cxnLst/>
            <a:rect l="l" t="t" r="r" b="b"/>
            <a:pathLst>
              <a:path w="99060" h="196850">
                <a:moveTo>
                  <a:pt x="0" y="196595"/>
                </a:moveTo>
                <a:lnTo>
                  <a:pt x="99059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936" y="1480791"/>
            <a:ext cx="57531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114"/>
              </a:spcBef>
              <a:buFont typeface="Microsoft Sans Serif"/>
              <a:buChar char="•"/>
              <a:tabLst>
                <a:tab pos="201295" algn="l"/>
              </a:tabLst>
            </a:pPr>
            <a:r>
              <a:rPr sz="2300" spc="-25" dirty="0">
                <a:latin typeface="Calibri"/>
                <a:cs typeface="Calibri"/>
              </a:rPr>
              <a:t>Ex-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936" y="1835472"/>
            <a:ext cx="3997325" cy="381889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645"/>
              </a:spcBef>
              <a:buFont typeface="Microsoft Sans Serif"/>
              <a:buChar char="•"/>
              <a:tabLst>
                <a:tab pos="201295" algn="l"/>
                <a:tab pos="2524760" algn="l"/>
              </a:tabLst>
            </a:pPr>
            <a:r>
              <a:rPr sz="2300" dirty="0">
                <a:latin typeface="Calibri"/>
                <a:cs typeface="Calibri"/>
              </a:rPr>
              <a:t>(q0,0)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 (q1,0)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є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50" dirty="0">
                <a:latin typeface="Calibri"/>
                <a:cs typeface="Calibri"/>
              </a:rPr>
              <a:t>F</a:t>
            </a:r>
            <a:endParaRPr sz="2300">
              <a:latin typeface="Calibri"/>
              <a:cs typeface="Calibri"/>
            </a:endParaRPr>
          </a:p>
          <a:p>
            <a:pPr marL="212090">
              <a:lnSpc>
                <a:spcPct val="100000"/>
              </a:lnSpc>
              <a:spcBef>
                <a:spcPts val="555"/>
              </a:spcBef>
              <a:tabLst>
                <a:tab pos="1247140" algn="l"/>
                <a:tab pos="3000375" algn="l"/>
              </a:tabLst>
            </a:pPr>
            <a:r>
              <a:rPr sz="2300" dirty="0">
                <a:latin typeface="Calibri"/>
                <a:cs typeface="Calibri"/>
              </a:rPr>
              <a:t>(q0,1)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є</a:t>
            </a:r>
            <a:r>
              <a:rPr sz="2300" dirty="0">
                <a:latin typeface="Calibri"/>
                <a:cs typeface="Calibri"/>
              </a:rPr>
              <a:t>	F 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(q1,1)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є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50" dirty="0">
                <a:latin typeface="Calibri"/>
                <a:cs typeface="Calibri"/>
              </a:rPr>
              <a:t>F</a:t>
            </a:r>
            <a:endParaRPr sz="2300">
              <a:latin typeface="Calibri"/>
              <a:cs typeface="Calibri"/>
            </a:endParaRPr>
          </a:p>
          <a:p>
            <a:pPr marL="212090">
              <a:lnSpc>
                <a:spcPct val="100000"/>
              </a:lnSpc>
              <a:spcBef>
                <a:spcPts val="560"/>
              </a:spcBef>
            </a:pPr>
            <a:r>
              <a:rPr sz="2300" dirty="0">
                <a:latin typeface="Calibri"/>
                <a:cs typeface="Calibri"/>
              </a:rPr>
              <a:t>so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q0 and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q1 are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equivalent</a:t>
            </a:r>
            <a:endParaRPr sz="230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65"/>
              </a:spcBef>
              <a:buFont typeface="Microsoft Sans Serif"/>
              <a:buChar char="•"/>
              <a:tabLst>
                <a:tab pos="201295" algn="l"/>
                <a:tab pos="2524760" algn="l"/>
              </a:tabLst>
            </a:pPr>
            <a:r>
              <a:rPr sz="2300" dirty="0">
                <a:latin typeface="Calibri"/>
                <a:cs typeface="Calibri"/>
              </a:rPr>
              <a:t>(q0,0)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 (q2,0)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є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50" dirty="0">
                <a:latin typeface="Calibri"/>
                <a:cs typeface="Calibri"/>
              </a:rPr>
              <a:t>F</a:t>
            </a:r>
            <a:endParaRPr sz="2300">
              <a:latin typeface="Calibri"/>
              <a:cs typeface="Calibri"/>
            </a:endParaRPr>
          </a:p>
          <a:p>
            <a:pPr marL="212090">
              <a:lnSpc>
                <a:spcPct val="100000"/>
              </a:lnSpc>
              <a:spcBef>
                <a:spcPts val="555"/>
              </a:spcBef>
              <a:tabLst>
                <a:tab pos="1247140" algn="l"/>
                <a:tab pos="3000375" algn="l"/>
              </a:tabLst>
            </a:pPr>
            <a:r>
              <a:rPr sz="2300" dirty="0">
                <a:latin typeface="Calibri"/>
                <a:cs typeface="Calibri"/>
              </a:rPr>
              <a:t>(q0,1)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є</a:t>
            </a:r>
            <a:r>
              <a:rPr sz="2300" dirty="0">
                <a:latin typeface="Calibri"/>
                <a:cs typeface="Calibri"/>
              </a:rPr>
              <a:t>	F 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(q2,1)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є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50" dirty="0">
                <a:latin typeface="Calibri"/>
                <a:cs typeface="Calibri"/>
              </a:rPr>
              <a:t>F</a:t>
            </a:r>
            <a:endParaRPr sz="2300">
              <a:latin typeface="Calibri"/>
              <a:cs typeface="Calibri"/>
            </a:endParaRPr>
          </a:p>
          <a:p>
            <a:pPr marL="212090">
              <a:lnSpc>
                <a:spcPct val="100000"/>
              </a:lnSpc>
              <a:spcBef>
                <a:spcPts val="560"/>
              </a:spcBef>
            </a:pPr>
            <a:r>
              <a:rPr sz="2300" dirty="0">
                <a:latin typeface="Calibri"/>
                <a:cs typeface="Calibri"/>
              </a:rPr>
              <a:t>so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q0 and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q2 are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equivalent</a:t>
            </a:r>
            <a:endParaRPr sz="230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65"/>
              </a:spcBef>
              <a:buFont typeface="Microsoft Sans Serif"/>
              <a:buChar char="•"/>
              <a:tabLst>
                <a:tab pos="201295" algn="l"/>
                <a:tab pos="2524760" algn="l"/>
              </a:tabLst>
            </a:pPr>
            <a:r>
              <a:rPr sz="2300" dirty="0">
                <a:latin typeface="Calibri"/>
                <a:cs typeface="Calibri"/>
              </a:rPr>
              <a:t>(q1,0)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 (q2,0)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є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50" dirty="0">
                <a:latin typeface="Calibri"/>
                <a:cs typeface="Calibri"/>
              </a:rPr>
              <a:t>F</a:t>
            </a:r>
            <a:endParaRPr sz="2300">
              <a:latin typeface="Calibri"/>
              <a:cs typeface="Calibri"/>
            </a:endParaRPr>
          </a:p>
          <a:p>
            <a:pPr marL="212090">
              <a:lnSpc>
                <a:spcPct val="100000"/>
              </a:lnSpc>
              <a:spcBef>
                <a:spcPts val="555"/>
              </a:spcBef>
              <a:tabLst>
                <a:tab pos="2535555" algn="l"/>
              </a:tabLst>
            </a:pPr>
            <a:r>
              <a:rPr sz="2300" dirty="0">
                <a:latin typeface="Calibri"/>
                <a:cs typeface="Calibri"/>
              </a:rPr>
              <a:t>(q1,1)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(q2,1)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є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50" dirty="0">
                <a:latin typeface="Calibri"/>
                <a:cs typeface="Calibri"/>
              </a:rPr>
              <a:t>F</a:t>
            </a:r>
            <a:endParaRPr sz="2300">
              <a:latin typeface="Calibri"/>
              <a:cs typeface="Calibri"/>
            </a:endParaRPr>
          </a:p>
          <a:p>
            <a:pPr marL="212090">
              <a:lnSpc>
                <a:spcPct val="100000"/>
              </a:lnSpc>
              <a:spcBef>
                <a:spcPts val="560"/>
              </a:spcBef>
            </a:pPr>
            <a:r>
              <a:rPr sz="2300" dirty="0">
                <a:latin typeface="Calibri"/>
                <a:cs typeface="Calibri"/>
              </a:rPr>
              <a:t>so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q0 and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q2 are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equivalent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73682" y="1227518"/>
            <a:ext cx="1899285" cy="1347470"/>
            <a:chOff x="7873682" y="1227518"/>
            <a:chExt cx="1899285" cy="1347470"/>
          </a:xfrm>
        </p:grpSpPr>
        <p:sp>
          <p:nvSpPr>
            <p:cNvPr id="5" name="object 5"/>
            <p:cNvSpPr/>
            <p:nvPr/>
          </p:nvSpPr>
          <p:spPr>
            <a:xfrm>
              <a:off x="9090660" y="1862327"/>
              <a:ext cx="676910" cy="707390"/>
            </a:xfrm>
            <a:custGeom>
              <a:avLst/>
              <a:gdLst/>
              <a:ahLst/>
              <a:cxnLst/>
              <a:rect l="l" t="t" r="r" b="b"/>
              <a:pathLst>
                <a:path w="676909" h="707389">
                  <a:moveTo>
                    <a:pt x="0" y="353567"/>
                  </a:moveTo>
                  <a:lnTo>
                    <a:pt x="3077" y="305632"/>
                  </a:lnTo>
                  <a:lnTo>
                    <a:pt x="12043" y="259644"/>
                  </a:lnTo>
                  <a:lnTo>
                    <a:pt x="26503" y="216026"/>
                  </a:lnTo>
                  <a:lnTo>
                    <a:pt x="46058" y="175203"/>
                  </a:lnTo>
                  <a:lnTo>
                    <a:pt x="70313" y="137597"/>
                  </a:lnTo>
                  <a:lnTo>
                    <a:pt x="98869" y="103631"/>
                  </a:lnTo>
                  <a:lnTo>
                    <a:pt x="131331" y="73730"/>
                  </a:lnTo>
                  <a:lnTo>
                    <a:pt x="167301" y="48316"/>
                  </a:lnTo>
                  <a:lnTo>
                    <a:pt x="206382" y="27812"/>
                  </a:lnTo>
                  <a:lnTo>
                    <a:pt x="248179" y="12643"/>
                  </a:lnTo>
                  <a:lnTo>
                    <a:pt x="292293" y="3231"/>
                  </a:lnTo>
                  <a:lnTo>
                    <a:pt x="338328" y="0"/>
                  </a:lnTo>
                  <a:lnTo>
                    <a:pt x="384042" y="3231"/>
                  </a:lnTo>
                  <a:lnTo>
                    <a:pt x="427947" y="12643"/>
                  </a:lnTo>
                  <a:lnTo>
                    <a:pt x="469630" y="27812"/>
                  </a:lnTo>
                  <a:lnTo>
                    <a:pt x="508677" y="48316"/>
                  </a:lnTo>
                  <a:lnTo>
                    <a:pt x="544676" y="73730"/>
                  </a:lnTo>
                  <a:lnTo>
                    <a:pt x="577215" y="103631"/>
                  </a:lnTo>
                  <a:lnTo>
                    <a:pt x="605879" y="137597"/>
                  </a:lnTo>
                  <a:lnTo>
                    <a:pt x="630258" y="175203"/>
                  </a:lnTo>
                  <a:lnTo>
                    <a:pt x="649938" y="216026"/>
                  </a:lnTo>
                  <a:lnTo>
                    <a:pt x="664506" y="259644"/>
                  </a:lnTo>
                  <a:lnTo>
                    <a:pt x="673549" y="305632"/>
                  </a:lnTo>
                  <a:lnTo>
                    <a:pt x="676656" y="353567"/>
                  </a:lnTo>
                  <a:lnTo>
                    <a:pt x="673549" y="401503"/>
                  </a:lnTo>
                  <a:lnTo>
                    <a:pt x="664506" y="447491"/>
                  </a:lnTo>
                  <a:lnTo>
                    <a:pt x="649938" y="491108"/>
                  </a:lnTo>
                  <a:lnTo>
                    <a:pt x="630258" y="531932"/>
                  </a:lnTo>
                  <a:lnTo>
                    <a:pt x="605879" y="569538"/>
                  </a:lnTo>
                  <a:lnTo>
                    <a:pt x="577215" y="603503"/>
                  </a:lnTo>
                  <a:lnTo>
                    <a:pt x="544676" y="633405"/>
                  </a:lnTo>
                  <a:lnTo>
                    <a:pt x="508677" y="658819"/>
                  </a:lnTo>
                  <a:lnTo>
                    <a:pt x="469630" y="679322"/>
                  </a:lnTo>
                  <a:lnTo>
                    <a:pt x="427947" y="694492"/>
                  </a:lnTo>
                  <a:lnTo>
                    <a:pt x="384042" y="703904"/>
                  </a:lnTo>
                  <a:lnTo>
                    <a:pt x="338328" y="707135"/>
                  </a:lnTo>
                  <a:lnTo>
                    <a:pt x="292293" y="703904"/>
                  </a:lnTo>
                  <a:lnTo>
                    <a:pt x="248179" y="694492"/>
                  </a:lnTo>
                  <a:lnTo>
                    <a:pt x="206382" y="679322"/>
                  </a:lnTo>
                  <a:lnTo>
                    <a:pt x="167301" y="658819"/>
                  </a:lnTo>
                  <a:lnTo>
                    <a:pt x="131331" y="633405"/>
                  </a:lnTo>
                  <a:lnTo>
                    <a:pt x="98869" y="603503"/>
                  </a:lnTo>
                  <a:lnTo>
                    <a:pt x="70313" y="569538"/>
                  </a:lnTo>
                  <a:lnTo>
                    <a:pt x="46058" y="531932"/>
                  </a:lnTo>
                  <a:lnTo>
                    <a:pt x="26503" y="491108"/>
                  </a:lnTo>
                  <a:lnTo>
                    <a:pt x="12043" y="447491"/>
                  </a:lnTo>
                  <a:lnTo>
                    <a:pt x="3077" y="401503"/>
                  </a:lnTo>
                  <a:lnTo>
                    <a:pt x="0" y="353567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79080" y="1232915"/>
              <a:ext cx="464820" cy="558165"/>
            </a:xfrm>
            <a:custGeom>
              <a:avLst/>
              <a:gdLst/>
              <a:ahLst/>
              <a:cxnLst/>
              <a:rect l="l" t="t" r="r" b="b"/>
              <a:pathLst>
                <a:path w="464820" h="558164">
                  <a:moveTo>
                    <a:pt x="0" y="278892"/>
                  </a:moveTo>
                  <a:lnTo>
                    <a:pt x="3729" y="228788"/>
                  </a:lnTo>
                  <a:lnTo>
                    <a:pt x="14483" y="181619"/>
                  </a:lnTo>
                  <a:lnTo>
                    <a:pt x="31608" y="138176"/>
                  </a:lnTo>
                  <a:lnTo>
                    <a:pt x="54454" y="99248"/>
                  </a:lnTo>
                  <a:lnTo>
                    <a:pt x="82367" y="65626"/>
                  </a:lnTo>
                  <a:lnTo>
                    <a:pt x="114695" y="38100"/>
                  </a:lnTo>
                  <a:lnTo>
                    <a:pt x="150786" y="17460"/>
                  </a:lnTo>
                  <a:lnTo>
                    <a:pt x="189987" y="4496"/>
                  </a:lnTo>
                  <a:lnTo>
                    <a:pt x="231648" y="0"/>
                  </a:lnTo>
                  <a:lnTo>
                    <a:pt x="273761" y="4496"/>
                  </a:lnTo>
                  <a:lnTo>
                    <a:pt x="313316" y="17460"/>
                  </a:lnTo>
                  <a:lnTo>
                    <a:pt x="349673" y="38100"/>
                  </a:lnTo>
                  <a:lnTo>
                    <a:pt x="382191" y="65626"/>
                  </a:lnTo>
                  <a:lnTo>
                    <a:pt x="410231" y="99248"/>
                  </a:lnTo>
                  <a:lnTo>
                    <a:pt x="433154" y="138176"/>
                  </a:lnTo>
                  <a:lnTo>
                    <a:pt x="450320" y="181619"/>
                  </a:lnTo>
                  <a:lnTo>
                    <a:pt x="461088" y="228788"/>
                  </a:lnTo>
                  <a:lnTo>
                    <a:pt x="464819" y="278892"/>
                  </a:lnTo>
                  <a:lnTo>
                    <a:pt x="461088" y="328995"/>
                  </a:lnTo>
                  <a:lnTo>
                    <a:pt x="450320" y="376164"/>
                  </a:lnTo>
                  <a:lnTo>
                    <a:pt x="433154" y="419608"/>
                  </a:lnTo>
                  <a:lnTo>
                    <a:pt x="410231" y="458535"/>
                  </a:lnTo>
                  <a:lnTo>
                    <a:pt x="382191" y="492157"/>
                  </a:lnTo>
                  <a:lnTo>
                    <a:pt x="349673" y="519684"/>
                  </a:lnTo>
                  <a:lnTo>
                    <a:pt x="313316" y="540323"/>
                  </a:lnTo>
                  <a:lnTo>
                    <a:pt x="273761" y="553287"/>
                  </a:lnTo>
                  <a:lnTo>
                    <a:pt x="231648" y="557784"/>
                  </a:lnTo>
                  <a:lnTo>
                    <a:pt x="189987" y="553287"/>
                  </a:lnTo>
                  <a:lnTo>
                    <a:pt x="150786" y="540323"/>
                  </a:lnTo>
                  <a:lnTo>
                    <a:pt x="114695" y="519684"/>
                  </a:lnTo>
                  <a:lnTo>
                    <a:pt x="82367" y="492157"/>
                  </a:lnTo>
                  <a:lnTo>
                    <a:pt x="54454" y="458535"/>
                  </a:lnTo>
                  <a:lnTo>
                    <a:pt x="31608" y="419608"/>
                  </a:lnTo>
                  <a:lnTo>
                    <a:pt x="14483" y="376164"/>
                  </a:lnTo>
                  <a:lnTo>
                    <a:pt x="3729" y="328995"/>
                  </a:lnTo>
                  <a:lnTo>
                    <a:pt x="0" y="278892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11191" y="1387848"/>
            <a:ext cx="19939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latin typeface="Calibri"/>
                <a:cs typeface="Calibri"/>
              </a:rPr>
              <a:t>q1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64807" y="2011679"/>
            <a:ext cx="464820" cy="558165"/>
          </a:xfrm>
          <a:custGeom>
            <a:avLst/>
            <a:gdLst/>
            <a:ahLst/>
            <a:cxnLst/>
            <a:rect l="l" t="t" r="r" b="b"/>
            <a:pathLst>
              <a:path w="464820" h="558164">
                <a:moveTo>
                  <a:pt x="0" y="278892"/>
                </a:moveTo>
                <a:lnTo>
                  <a:pt x="3781" y="228788"/>
                </a:lnTo>
                <a:lnTo>
                  <a:pt x="14675" y="181619"/>
                </a:lnTo>
                <a:lnTo>
                  <a:pt x="32003" y="138176"/>
                </a:lnTo>
                <a:lnTo>
                  <a:pt x="55089" y="99248"/>
                </a:lnTo>
                <a:lnTo>
                  <a:pt x="83255" y="65626"/>
                </a:lnTo>
                <a:lnTo>
                  <a:pt x="115823" y="38100"/>
                </a:lnTo>
                <a:lnTo>
                  <a:pt x="152117" y="17460"/>
                </a:lnTo>
                <a:lnTo>
                  <a:pt x="191459" y="4496"/>
                </a:lnTo>
                <a:lnTo>
                  <a:pt x="233172" y="0"/>
                </a:lnTo>
                <a:lnTo>
                  <a:pt x="274832" y="4496"/>
                </a:lnTo>
                <a:lnTo>
                  <a:pt x="314033" y="17460"/>
                </a:lnTo>
                <a:lnTo>
                  <a:pt x="350124" y="38100"/>
                </a:lnTo>
                <a:lnTo>
                  <a:pt x="382452" y="65626"/>
                </a:lnTo>
                <a:lnTo>
                  <a:pt x="410365" y="99248"/>
                </a:lnTo>
                <a:lnTo>
                  <a:pt x="433211" y="138176"/>
                </a:lnTo>
                <a:lnTo>
                  <a:pt x="450336" y="181619"/>
                </a:lnTo>
                <a:lnTo>
                  <a:pt x="461090" y="228788"/>
                </a:lnTo>
                <a:lnTo>
                  <a:pt x="464819" y="278892"/>
                </a:lnTo>
                <a:lnTo>
                  <a:pt x="461090" y="328995"/>
                </a:lnTo>
                <a:lnTo>
                  <a:pt x="450336" y="376164"/>
                </a:lnTo>
                <a:lnTo>
                  <a:pt x="433211" y="419608"/>
                </a:lnTo>
                <a:lnTo>
                  <a:pt x="410365" y="458535"/>
                </a:lnTo>
                <a:lnTo>
                  <a:pt x="382452" y="492157"/>
                </a:lnTo>
                <a:lnTo>
                  <a:pt x="350124" y="519684"/>
                </a:lnTo>
                <a:lnTo>
                  <a:pt x="314033" y="540323"/>
                </a:lnTo>
                <a:lnTo>
                  <a:pt x="274832" y="553287"/>
                </a:lnTo>
                <a:lnTo>
                  <a:pt x="233172" y="557784"/>
                </a:lnTo>
                <a:lnTo>
                  <a:pt x="191459" y="553287"/>
                </a:lnTo>
                <a:lnTo>
                  <a:pt x="152117" y="540323"/>
                </a:lnTo>
                <a:lnTo>
                  <a:pt x="115824" y="519684"/>
                </a:lnTo>
                <a:lnTo>
                  <a:pt x="83255" y="492157"/>
                </a:lnTo>
                <a:lnTo>
                  <a:pt x="55089" y="458535"/>
                </a:lnTo>
                <a:lnTo>
                  <a:pt x="32004" y="419608"/>
                </a:lnTo>
                <a:lnTo>
                  <a:pt x="14675" y="376164"/>
                </a:lnTo>
                <a:lnTo>
                  <a:pt x="3781" y="328995"/>
                </a:lnTo>
                <a:lnTo>
                  <a:pt x="0" y="278892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96881" y="2166622"/>
            <a:ext cx="19939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latin typeface="Calibri"/>
                <a:cs typeface="Calibri"/>
              </a:rPr>
              <a:t>q0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190418" y="1934654"/>
            <a:ext cx="475615" cy="568960"/>
            <a:chOff x="9190418" y="1934654"/>
            <a:chExt cx="475615" cy="568960"/>
          </a:xfrm>
        </p:grpSpPr>
        <p:sp>
          <p:nvSpPr>
            <p:cNvPr id="11" name="object 11"/>
            <p:cNvSpPr/>
            <p:nvPr/>
          </p:nvSpPr>
          <p:spPr>
            <a:xfrm>
              <a:off x="9195816" y="1940052"/>
              <a:ext cx="464820" cy="558165"/>
            </a:xfrm>
            <a:custGeom>
              <a:avLst/>
              <a:gdLst/>
              <a:ahLst/>
              <a:cxnLst/>
              <a:rect l="l" t="t" r="r" b="b"/>
              <a:pathLst>
                <a:path w="464820" h="558164">
                  <a:moveTo>
                    <a:pt x="233172" y="557784"/>
                  </a:moveTo>
                  <a:lnTo>
                    <a:pt x="191459" y="553287"/>
                  </a:lnTo>
                  <a:lnTo>
                    <a:pt x="152117" y="540323"/>
                  </a:lnTo>
                  <a:lnTo>
                    <a:pt x="115824" y="519684"/>
                  </a:lnTo>
                  <a:lnTo>
                    <a:pt x="83255" y="492157"/>
                  </a:lnTo>
                  <a:lnTo>
                    <a:pt x="55089" y="458535"/>
                  </a:lnTo>
                  <a:lnTo>
                    <a:pt x="32004" y="419608"/>
                  </a:lnTo>
                  <a:lnTo>
                    <a:pt x="14675" y="376164"/>
                  </a:lnTo>
                  <a:lnTo>
                    <a:pt x="3781" y="328995"/>
                  </a:lnTo>
                  <a:lnTo>
                    <a:pt x="0" y="278892"/>
                  </a:lnTo>
                  <a:lnTo>
                    <a:pt x="3781" y="228788"/>
                  </a:lnTo>
                  <a:lnTo>
                    <a:pt x="14675" y="181619"/>
                  </a:lnTo>
                  <a:lnTo>
                    <a:pt x="32003" y="138176"/>
                  </a:lnTo>
                  <a:lnTo>
                    <a:pt x="55089" y="99248"/>
                  </a:lnTo>
                  <a:lnTo>
                    <a:pt x="83255" y="65626"/>
                  </a:lnTo>
                  <a:lnTo>
                    <a:pt x="115823" y="38100"/>
                  </a:lnTo>
                  <a:lnTo>
                    <a:pt x="152117" y="17460"/>
                  </a:lnTo>
                  <a:lnTo>
                    <a:pt x="191459" y="4496"/>
                  </a:lnTo>
                  <a:lnTo>
                    <a:pt x="233172" y="0"/>
                  </a:lnTo>
                  <a:lnTo>
                    <a:pt x="274832" y="4496"/>
                  </a:lnTo>
                  <a:lnTo>
                    <a:pt x="314033" y="17460"/>
                  </a:lnTo>
                  <a:lnTo>
                    <a:pt x="350124" y="38100"/>
                  </a:lnTo>
                  <a:lnTo>
                    <a:pt x="382452" y="65626"/>
                  </a:lnTo>
                  <a:lnTo>
                    <a:pt x="410365" y="99248"/>
                  </a:lnTo>
                  <a:lnTo>
                    <a:pt x="433211" y="138176"/>
                  </a:lnTo>
                  <a:lnTo>
                    <a:pt x="450336" y="181619"/>
                  </a:lnTo>
                  <a:lnTo>
                    <a:pt x="461090" y="228788"/>
                  </a:lnTo>
                  <a:lnTo>
                    <a:pt x="464819" y="278892"/>
                  </a:lnTo>
                  <a:lnTo>
                    <a:pt x="461090" y="328995"/>
                  </a:lnTo>
                  <a:lnTo>
                    <a:pt x="450336" y="376164"/>
                  </a:lnTo>
                  <a:lnTo>
                    <a:pt x="433211" y="419608"/>
                  </a:lnTo>
                  <a:lnTo>
                    <a:pt x="410365" y="458535"/>
                  </a:lnTo>
                  <a:lnTo>
                    <a:pt x="382452" y="492157"/>
                  </a:lnTo>
                  <a:lnTo>
                    <a:pt x="350124" y="519684"/>
                  </a:lnTo>
                  <a:lnTo>
                    <a:pt x="314033" y="540323"/>
                  </a:lnTo>
                  <a:lnTo>
                    <a:pt x="274832" y="553287"/>
                  </a:lnTo>
                  <a:lnTo>
                    <a:pt x="233172" y="5577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95816" y="1940052"/>
              <a:ext cx="464820" cy="558165"/>
            </a:xfrm>
            <a:custGeom>
              <a:avLst/>
              <a:gdLst/>
              <a:ahLst/>
              <a:cxnLst/>
              <a:rect l="l" t="t" r="r" b="b"/>
              <a:pathLst>
                <a:path w="464820" h="558164">
                  <a:moveTo>
                    <a:pt x="0" y="278892"/>
                  </a:moveTo>
                  <a:lnTo>
                    <a:pt x="3781" y="228788"/>
                  </a:lnTo>
                  <a:lnTo>
                    <a:pt x="14675" y="181619"/>
                  </a:lnTo>
                  <a:lnTo>
                    <a:pt x="32003" y="138176"/>
                  </a:lnTo>
                  <a:lnTo>
                    <a:pt x="55089" y="99248"/>
                  </a:lnTo>
                  <a:lnTo>
                    <a:pt x="83255" y="65626"/>
                  </a:lnTo>
                  <a:lnTo>
                    <a:pt x="115823" y="38100"/>
                  </a:lnTo>
                  <a:lnTo>
                    <a:pt x="152117" y="17460"/>
                  </a:lnTo>
                  <a:lnTo>
                    <a:pt x="191459" y="4496"/>
                  </a:lnTo>
                  <a:lnTo>
                    <a:pt x="233172" y="0"/>
                  </a:lnTo>
                  <a:lnTo>
                    <a:pt x="274832" y="4496"/>
                  </a:lnTo>
                  <a:lnTo>
                    <a:pt x="314033" y="17460"/>
                  </a:lnTo>
                  <a:lnTo>
                    <a:pt x="350124" y="38100"/>
                  </a:lnTo>
                  <a:lnTo>
                    <a:pt x="382452" y="65626"/>
                  </a:lnTo>
                  <a:lnTo>
                    <a:pt x="410365" y="99248"/>
                  </a:lnTo>
                  <a:lnTo>
                    <a:pt x="433211" y="138176"/>
                  </a:lnTo>
                  <a:lnTo>
                    <a:pt x="450336" y="181619"/>
                  </a:lnTo>
                  <a:lnTo>
                    <a:pt x="461090" y="228788"/>
                  </a:lnTo>
                  <a:lnTo>
                    <a:pt x="464819" y="278892"/>
                  </a:lnTo>
                  <a:lnTo>
                    <a:pt x="461090" y="328995"/>
                  </a:lnTo>
                  <a:lnTo>
                    <a:pt x="450336" y="376164"/>
                  </a:lnTo>
                  <a:lnTo>
                    <a:pt x="433211" y="419608"/>
                  </a:lnTo>
                  <a:lnTo>
                    <a:pt x="410365" y="458535"/>
                  </a:lnTo>
                  <a:lnTo>
                    <a:pt x="382452" y="492157"/>
                  </a:lnTo>
                  <a:lnTo>
                    <a:pt x="350124" y="519684"/>
                  </a:lnTo>
                  <a:lnTo>
                    <a:pt x="314033" y="540323"/>
                  </a:lnTo>
                  <a:lnTo>
                    <a:pt x="274832" y="553287"/>
                  </a:lnTo>
                  <a:lnTo>
                    <a:pt x="233172" y="557784"/>
                  </a:lnTo>
                  <a:lnTo>
                    <a:pt x="191459" y="553287"/>
                  </a:lnTo>
                  <a:lnTo>
                    <a:pt x="152117" y="540323"/>
                  </a:lnTo>
                  <a:lnTo>
                    <a:pt x="115824" y="519684"/>
                  </a:lnTo>
                  <a:lnTo>
                    <a:pt x="83255" y="492157"/>
                  </a:lnTo>
                  <a:lnTo>
                    <a:pt x="55089" y="458535"/>
                  </a:lnTo>
                  <a:lnTo>
                    <a:pt x="32004" y="419608"/>
                  </a:lnTo>
                  <a:lnTo>
                    <a:pt x="14675" y="376164"/>
                  </a:lnTo>
                  <a:lnTo>
                    <a:pt x="3781" y="328995"/>
                  </a:lnTo>
                  <a:lnTo>
                    <a:pt x="0" y="278892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327941" y="2093443"/>
            <a:ext cx="19939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latin typeface="Calibri"/>
                <a:cs typeface="Calibri"/>
              </a:rPr>
              <a:t>q3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89547" y="2260092"/>
            <a:ext cx="2035810" cy="1008380"/>
            <a:chOff x="6289547" y="2260092"/>
            <a:chExt cx="2035810" cy="1008380"/>
          </a:xfrm>
        </p:grpSpPr>
        <p:sp>
          <p:nvSpPr>
            <p:cNvPr id="15" name="object 15"/>
            <p:cNvSpPr/>
            <p:nvPr/>
          </p:nvSpPr>
          <p:spPr>
            <a:xfrm>
              <a:off x="6289547" y="2260092"/>
              <a:ext cx="175260" cy="62865"/>
            </a:xfrm>
            <a:custGeom>
              <a:avLst/>
              <a:gdLst/>
              <a:ahLst/>
              <a:cxnLst/>
              <a:rect l="l" t="t" r="r" b="b"/>
              <a:pathLst>
                <a:path w="175260" h="62864">
                  <a:moveTo>
                    <a:pt x="112776" y="62484"/>
                  </a:moveTo>
                  <a:lnTo>
                    <a:pt x="112776" y="0"/>
                  </a:lnTo>
                  <a:lnTo>
                    <a:pt x="172135" y="28956"/>
                  </a:lnTo>
                  <a:lnTo>
                    <a:pt x="123444" y="28956"/>
                  </a:lnTo>
                  <a:lnTo>
                    <a:pt x="123444" y="33528"/>
                  </a:lnTo>
                  <a:lnTo>
                    <a:pt x="169309" y="33528"/>
                  </a:lnTo>
                  <a:lnTo>
                    <a:pt x="112776" y="62484"/>
                  </a:lnTo>
                  <a:close/>
                </a:path>
                <a:path w="175260" h="62864">
                  <a:moveTo>
                    <a:pt x="112776" y="33528"/>
                  </a:moveTo>
                  <a:lnTo>
                    <a:pt x="0" y="33528"/>
                  </a:lnTo>
                  <a:lnTo>
                    <a:pt x="0" y="28956"/>
                  </a:lnTo>
                  <a:lnTo>
                    <a:pt x="112776" y="28956"/>
                  </a:lnTo>
                  <a:lnTo>
                    <a:pt x="112776" y="33528"/>
                  </a:lnTo>
                  <a:close/>
                </a:path>
                <a:path w="175260" h="62864">
                  <a:moveTo>
                    <a:pt x="169309" y="33528"/>
                  </a:moveTo>
                  <a:lnTo>
                    <a:pt x="123444" y="33528"/>
                  </a:lnTo>
                  <a:lnTo>
                    <a:pt x="123444" y="28956"/>
                  </a:lnTo>
                  <a:lnTo>
                    <a:pt x="172135" y="28956"/>
                  </a:lnTo>
                  <a:lnTo>
                    <a:pt x="175260" y="30480"/>
                  </a:lnTo>
                  <a:lnTo>
                    <a:pt x="169309" y="33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54695" y="2705100"/>
              <a:ext cx="464820" cy="558165"/>
            </a:xfrm>
            <a:custGeom>
              <a:avLst/>
              <a:gdLst/>
              <a:ahLst/>
              <a:cxnLst/>
              <a:rect l="l" t="t" r="r" b="b"/>
              <a:pathLst>
                <a:path w="464820" h="558164">
                  <a:moveTo>
                    <a:pt x="0" y="278892"/>
                  </a:moveTo>
                  <a:lnTo>
                    <a:pt x="3731" y="228788"/>
                  </a:lnTo>
                  <a:lnTo>
                    <a:pt x="14499" y="181619"/>
                  </a:lnTo>
                  <a:lnTo>
                    <a:pt x="31665" y="138176"/>
                  </a:lnTo>
                  <a:lnTo>
                    <a:pt x="54588" y="99248"/>
                  </a:lnTo>
                  <a:lnTo>
                    <a:pt x="82628" y="65626"/>
                  </a:lnTo>
                  <a:lnTo>
                    <a:pt x="115146" y="38100"/>
                  </a:lnTo>
                  <a:lnTo>
                    <a:pt x="151503" y="17460"/>
                  </a:lnTo>
                  <a:lnTo>
                    <a:pt x="191058" y="4496"/>
                  </a:lnTo>
                  <a:lnTo>
                    <a:pt x="233172" y="0"/>
                  </a:lnTo>
                  <a:lnTo>
                    <a:pt x="274832" y="4496"/>
                  </a:lnTo>
                  <a:lnTo>
                    <a:pt x="314033" y="17460"/>
                  </a:lnTo>
                  <a:lnTo>
                    <a:pt x="350124" y="38100"/>
                  </a:lnTo>
                  <a:lnTo>
                    <a:pt x="382452" y="65626"/>
                  </a:lnTo>
                  <a:lnTo>
                    <a:pt x="410365" y="99248"/>
                  </a:lnTo>
                  <a:lnTo>
                    <a:pt x="433211" y="138176"/>
                  </a:lnTo>
                  <a:lnTo>
                    <a:pt x="450336" y="181619"/>
                  </a:lnTo>
                  <a:lnTo>
                    <a:pt x="461090" y="228788"/>
                  </a:lnTo>
                  <a:lnTo>
                    <a:pt x="464819" y="278892"/>
                  </a:lnTo>
                  <a:lnTo>
                    <a:pt x="461090" y="328995"/>
                  </a:lnTo>
                  <a:lnTo>
                    <a:pt x="450336" y="376164"/>
                  </a:lnTo>
                  <a:lnTo>
                    <a:pt x="433211" y="419608"/>
                  </a:lnTo>
                  <a:lnTo>
                    <a:pt x="410365" y="458535"/>
                  </a:lnTo>
                  <a:lnTo>
                    <a:pt x="382452" y="492157"/>
                  </a:lnTo>
                  <a:lnTo>
                    <a:pt x="350124" y="519684"/>
                  </a:lnTo>
                  <a:lnTo>
                    <a:pt x="314033" y="540323"/>
                  </a:lnTo>
                  <a:lnTo>
                    <a:pt x="274832" y="553287"/>
                  </a:lnTo>
                  <a:lnTo>
                    <a:pt x="233172" y="557784"/>
                  </a:lnTo>
                  <a:lnTo>
                    <a:pt x="191058" y="553287"/>
                  </a:lnTo>
                  <a:lnTo>
                    <a:pt x="151503" y="540323"/>
                  </a:lnTo>
                  <a:lnTo>
                    <a:pt x="115146" y="519684"/>
                  </a:lnTo>
                  <a:lnTo>
                    <a:pt x="82628" y="492157"/>
                  </a:lnTo>
                  <a:lnTo>
                    <a:pt x="54588" y="458535"/>
                  </a:lnTo>
                  <a:lnTo>
                    <a:pt x="31665" y="419608"/>
                  </a:lnTo>
                  <a:lnTo>
                    <a:pt x="14499" y="376164"/>
                  </a:lnTo>
                  <a:lnTo>
                    <a:pt x="3731" y="328995"/>
                  </a:lnTo>
                  <a:lnTo>
                    <a:pt x="0" y="278892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986788" y="2858547"/>
            <a:ext cx="19939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25" dirty="0">
                <a:latin typeface="Calibri"/>
                <a:cs typeface="Calibri"/>
              </a:rPr>
              <a:t>q2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61035" y="1510283"/>
            <a:ext cx="2568575" cy="1671955"/>
          </a:xfrm>
          <a:custGeom>
            <a:avLst/>
            <a:gdLst/>
            <a:ahLst/>
            <a:cxnLst/>
            <a:rect l="l" t="t" r="r" b="b"/>
            <a:pathLst>
              <a:path w="2568575" h="1671955">
                <a:moveTo>
                  <a:pt x="1018032" y="1524"/>
                </a:moveTo>
                <a:lnTo>
                  <a:pt x="949452" y="16764"/>
                </a:lnTo>
                <a:lnTo>
                  <a:pt x="968603" y="40322"/>
                </a:lnTo>
                <a:lnTo>
                  <a:pt x="67056" y="778776"/>
                </a:lnTo>
                <a:lnTo>
                  <a:pt x="68580" y="781062"/>
                </a:lnTo>
                <a:lnTo>
                  <a:pt x="67056" y="783348"/>
                </a:lnTo>
                <a:lnTo>
                  <a:pt x="942543" y="1436941"/>
                </a:lnTo>
                <a:lnTo>
                  <a:pt x="925068" y="1460004"/>
                </a:lnTo>
                <a:lnTo>
                  <a:pt x="993648" y="1473720"/>
                </a:lnTo>
                <a:lnTo>
                  <a:pt x="979144" y="1443240"/>
                </a:lnTo>
                <a:lnTo>
                  <a:pt x="963168" y="1409712"/>
                </a:lnTo>
                <a:lnTo>
                  <a:pt x="945134" y="1433525"/>
                </a:lnTo>
                <a:lnTo>
                  <a:pt x="73012" y="780961"/>
                </a:lnTo>
                <a:lnTo>
                  <a:pt x="971308" y="43662"/>
                </a:lnTo>
                <a:lnTo>
                  <a:pt x="989076" y="65532"/>
                </a:lnTo>
                <a:lnTo>
                  <a:pt x="1003554" y="33528"/>
                </a:lnTo>
                <a:lnTo>
                  <a:pt x="1018032" y="1524"/>
                </a:lnTo>
                <a:close/>
              </a:path>
              <a:path w="2568575" h="1671955">
                <a:moveTo>
                  <a:pt x="1063752" y="1668780"/>
                </a:moveTo>
                <a:lnTo>
                  <a:pt x="54546" y="1010081"/>
                </a:lnTo>
                <a:lnTo>
                  <a:pt x="58280" y="1004316"/>
                </a:lnTo>
                <a:lnTo>
                  <a:pt x="70104" y="986028"/>
                </a:lnTo>
                <a:lnTo>
                  <a:pt x="0" y="978408"/>
                </a:lnTo>
                <a:lnTo>
                  <a:pt x="36576" y="1037844"/>
                </a:lnTo>
                <a:lnTo>
                  <a:pt x="51574" y="1014679"/>
                </a:lnTo>
                <a:lnTo>
                  <a:pt x="1060704" y="1671828"/>
                </a:lnTo>
                <a:lnTo>
                  <a:pt x="1063752" y="1668780"/>
                </a:lnTo>
                <a:close/>
              </a:path>
              <a:path w="2568575" h="1671955">
                <a:moveTo>
                  <a:pt x="1258824" y="1132344"/>
                </a:moveTo>
                <a:lnTo>
                  <a:pt x="1230134" y="1131633"/>
                </a:lnTo>
                <a:lnTo>
                  <a:pt x="1252728" y="280416"/>
                </a:lnTo>
                <a:lnTo>
                  <a:pt x="1248156" y="280416"/>
                </a:lnTo>
                <a:lnTo>
                  <a:pt x="1225562" y="1131531"/>
                </a:lnTo>
                <a:lnTo>
                  <a:pt x="1196340" y="1130820"/>
                </a:lnTo>
                <a:lnTo>
                  <a:pt x="1226820" y="1194828"/>
                </a:lnTo>
                <a:lnTo>
                  <a:pt x="1254150" y="1141488"/>
                </a:lnTo>
                <a:lnTo>
                  <a:pt x="1258824" y="1132344"/>
                </a:lnTo>
                <a:close/>
              </a:path>
              <a:path w="2568575" h="1671955">
                <a:moveTo>
                  <a:pt x="2328684" y="455676"/>
                </a:moveTo>
                <a:lnTo>
                  <a:pt x="2312441" y="432816"/>
                </a:lnTo>
                <a:lnTo>
                  <a:pt x="2287536" y="397764"/>
                </a:lnTo>
                <a:lnTo>
                  <a:pt x="2273985" y="423443"/>
                </a:lnTo>
                <a:lnTo>
                  <a:pt x="1482864" y="0"/>
                </a:lnTo>
                <a:lnTo>
                  <a:pt x="1481328" y="4572"/>
                </a:lnTo>
                <a:lnTo>
                  <a:pt x="2271763" y="427647"/>
                </a:lnTo>
                <a:lnTo>
                  <a:pt x="2258580" y="452628"/>
                </a:lnTo>
                <a:lnTo>
                  <a:pt x="2328684" y="455676"/>
                </a:lnTo>
                <a:close/>
              </a:path>
              <a:path w="2568575" h="1671955">
                <a:moveTo>
                  <a:pt x="2567952" y="1059192"/>
                </a:moveTo>
                <a:lnTo>
                  <a:pt x="2497848" y="1051572"/>
                </a:lnTo>
                <a:lnTo>
                  <a:pt x="2507894" y="1079576"/>
                </a:lnTo>
                <a:lnTo>
                  <a:pt x="1456956" y="1470672"/>
                </a:lnTo>
                <a:lnTo>
                  <a:pt x="1458480" y="1475244"/>
                </a:lnTo>
                <a:lnTo>
                  <a:pt x="2509520" y="1084110"/>
                </a:lnTo>
                <a:lnTo>
                  <a:pt x="2519184" y="1110996"/>
                </a:lnTo>
                <a:lnTo>
                  <a:pt x="2552166" y="1075956"/>
                </a:lnTo>
                <a:lnTo>
                  <a:pt x="2567952" y="1059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76627" y="1709402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0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00064" y="1474750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81782" y="2559796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36665" y="2411974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49825" y="2110239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0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5958" y="2744251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0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17519" y="2011679"/>
            <a:ext cx="132715" cy="279400"/>
          </a:xfrm>
          <a:custGeom>
            <a:avLst/>
            <a:gdLst/>
            <a:ahLst/>
            <a:cxnLst/>
            <a:rect l="l" t="t" r="r" b="b"/>
            <a:pathLst>
              <a:path w="132714" h="279400">
                <a:moveTo>
                  <a:pt x="0" y="278891"/>
                </a:moveTo>
                <a:lnTo>
                  <a:pt x="13258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40407" y="2412492"/>
            <a:ext cx="105410" cy="292735"/>
          </a:xfrm>
          <a:custGeom>
            <a:avLst/>
            <a:gdLst/>
            <a:ahLst/>
            <a:cxnLst/>
            <a:rect l="l" t="t" r="r" b="b"/>
            <a:pathLst>
              <a:path w="105410" h="292735">
                <a:moveTo>
                  <a:pt x="0" y="292608"/>
                </a:moveTo>
                <a:lnTo>
                  <a:pt x="10515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17519" y="3262884"/>
            <a:ext cx="132715" cy="247015"/>
          </a:xfrm>
          <a:custGeom>
            <a:avLst/>
            <a:gdLst/>
            <a:ahLst/>
            <a:cxnLst/>
            <a:rect l="l" t="t" r="r" b="b"/>
            <a:pathLst>
              <a:path w="132714" h="247014">
                <a:moveTo>
                  <a:pt x="0" y="246888"/>
                </a:moveTo>
                <a:lnTo>
                  <a:pt x="13258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40407" y="3706367"/>
            <a:ext cx="105410" cy="204470"/>
          </a:xfrm>
          <a:custGeom>
            <a:avLst/>
            <a:gdLst/>
            <a:ahLst/>
            <a:cxnLst/>
            <a:rect l="l" t="t" r="r" b="b"/>
            <a:pathLst>
              <a:path w="105410" h="204470">
                <a:moveTo>
                  <a:pt x="0" y="204216"/>
                </a:moveTo>
                <a:lnTo>
                  <a:pt x="105155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51048" y="4559808"/>
            <a:ext cx="66040" cy="273050"/>
          </a:xfrm>
          <a:custGeom>
            <a:avLst/>
            <a:gdLst/>
            <a:ahLst/>
            <a:cxnLst/>
            <a:rect l="l" t="t" r="r" b="b"/>
            <a:pathLst>
              <a:path w="66039" h="273050">
                <a:moveTo>
                  <a:pt x="0" y="272795"/>
                </a:moveTo>
                <a:lnTo>
                  <a:pt x="6553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2983" y="3108541"/>
            <a:ext cx="5113655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950" spc="-40" dirty="0"/>
              <a:t>Minimization</a:t>
            </a:r>
            <a:r>
              <a:rPr sz="4950" spc="-145" dirty="0"/>
              <a:t> </a:t>
            </a:r>
            <a:r>
              <a:rPr sz="4950" dirty="0"/>
              <a:t>of</a:t>
            </a:r>
            <a:r>
              <a:rPr sz="4950" spc="-180" dirty="0"/>
              <a:t> </a:t>
            </a:r>
            <a:r>
              <a:rPr sz="4950" spc="-70" dirty="0"/>
              <a:t>DFA</a:t>
            </a:r>
            <a:endParaRPr sz="49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Procedure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7907" y="3703320"/>
            <a:ext cx="120396" cy="1447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5419" y="3922776"/>
            <a:ext cx="124968" cy="1874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3031" y="1925791"/>
            <a:ext cx="8665845" cy="409511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63500" marR="68580" algn="just">
              <a:lnSpc>
                <a:spcPct val="81300"/>
              </a:lnSpc>
              <a:spcBef>
                <a:spcPts val="565"/>
              </a:spcBef>
            </a:pPr>
            <a:r>
              <a:rPr sz="1950" dirty="0">
                <a:latin typeface="Microsoft Sans Serif"/>
                <a:cs typeface="Microsoft Sans Serif"/>
              </a:rPr>
              <a:t>Suppose</a:t>
            </a:r>
            <a:r>
              <a:rPr sz="1950" spc="6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there</a:t>
            </a:r>
            <a:r>
              <a:rPr sz="1950" spc="9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is</a:t>
            </a:r>
            <a:r>
              <a:rPr sz="1950" spc="6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</a:t>
            </a:r>
            <a:r>
              <a:rPr sz="1950" spc="90" dirty="0">
                <a:latin typeface="Microsoft Sans Serif"/>
                <a:cs typeface="Microsoft Sans Serif"/>
              </a:rPr>
              <a:t> </a:t>
            </a:r>
            <a:r>
              <a:rPr sz="1950" spc="-10" dirty="0">
                <a:latin typeface="Microsoft Sans Serif"/>
                <a:cs typeface="Microsoft Sans Serif"/>
              </a:rPr>
              <a:t>DFA</a:t>
            </a:r>
            <a:r>
              <a:rPr sz="1950" spc="-3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D</a:t>
            </a:r>
            <a:r>
              <a:rPr sz="1950" spc="5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&lt;</a:t>
            </a:r>
            <a:r>
              <a:rPr sz="1950" spc="9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Q,</a:t>
            </a:r>
            <a:r>
              <a:rPr sz="1950" spc="9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Σ,</a:t>
            </a:r>
            <a:r>
              <a:rPr sz="1950" spc="6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q0,</a:t>
            </a:r>
            <a:r>
              <a:rPr sz="1950" spc="7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δ,</a:t>
            </a:r>
            <a:r>
              <a:rPr sz="1950" spc="7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F</a:t>
            </a:r>
            <a:r>
              <a:rPr sz="1950" spc="7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&gt;</a:t>
            </a:r>
            <a:r>
              <a:rPr sz="1950" spc="7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which</a:t>
            </a:r>
            <a:r>
              <a:rPr sz="1950" spc="7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recognizes</a:t>
            </a:r>
            <a:r>
              <a:rPr sz="1950" spc="8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</a:t>
            </a:r>
            <a:r>
              <a:rPr sz="1950" spc="7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language</a:t>
            </a:r>
            <a:r>
              <a:rPr sz="1950" spc="90" dirty="0">
                <a:latin typeface="Microsoft Sans Serif"/>
                <a:cs typeface="Microsoft Sans Serif"/>
              </a:rPr>
              <a:t> </a:t>
            </a:r>
            <a:r>
              <a:rPr sz="1950" spc="-25" dirty="0">
                <a:latin typeface="Microsoft Sans Serif"/>
                <a:cs typeface="Microsoft Sans Serif"/>
              </a:rPr>
              <a:t>L. </a:t>
            </a:r>
            <a:r>
              <a:rPr sz="1950" dirty="0">
                <a:latin typeface="Microsoft Sans Serif"/>
                <a:cs typeface="Microsoft Sans Serif"/>
              </a:rPr>
              <a:t>Then</a:t>
            </a:r>
            <a:r>
              <a:rPr sz="1950" spc="47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the</a:t>
            </a:r>
            <a:r>
              <a:rPr sz="1950" spc="47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minimized</a:t>
            </a:r>
            <a:r>
              <a:rPr sz="1950" spc="47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DFA</a:t>
            </a:r>
            <a:r>
              <a:rPr sz="1950" spc="37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D</a:t>
            </a:r>
            <a:r>
              <a:rPr sz="1950" spc="48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&lt;</a:t>
            </a:r>
            <a:r>
              <a:rPr sz="1950" spc="48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Q’,</a:t>
            </a:r>
            <a:r>
              <a:rPr sz="1950" spc="46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Σ,</a:t>
            </a:r>
            <a:r>
              <a:rPr sz="1950" spc="49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q0,</a:t>
            </a:r>
            <a:r>
              <a:rPr sz="1950" spc="49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δ’,</a:t>
            </a:r>
            <a:r>
              <a:rPr sz="1950" spc="47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F’</a:t>
            </a:r>
            <a:r>
              <a:rPr sz="1950" spc="42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&gt;</a:t>
            </a:r>
            <a:r>
              <a:rPr sz="1950" spc="459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can</a:t>
            </a:r>
            <a:r>
              <a:rPr sz="1950" spc="47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be</a:t>
            </a:r>
            <a:r>
              <a:rPr sz="1950" spc="49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constructed</a:t>
            </a:r>
            <a:r>
              <a:rPr sz="1950" spc="455" dirty="0">
                <a:latin typeface="Microsoft Sans Serif"/>
                <a:cs typeface="Microsoft Sans Serif"/>
              </a:rPr>
              <a:t> </a:t>
            </a:r>
            <a:r>
              <a:rPr sz="1950" spc="-25" dirty="0">
                <a:latin typeface="Microsoft Sans Serif"/>
                <a:cs typeface="Microsoft Sans Serif"/>
              </a:rPr>
              <a:t>for </a:t>
            </a:r>
            <a:r>
              <a:rPr sz="1950" dirty="0">
                <a:latin typeface="Microsoft Sans Serif"/>
                <a:cs typeface="Microsoft Sans Serif"/>
              </a:rPr>
              <a:t>language</a:t>
            </a:r>
            <a:r>
              <a:rPr sz="1950" spc="6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L</a:t>
            </a:r>
            <a:r>
              <a:rPr sz="1950" spc="-5" dirty="0">
                <a:latin typeface="Microsoft Sans Serif"/>
                <a:cs typeface="Microsoft Sans Serif"/>
              </a:rPr>
              <a:t> </a:t>
            </a:r>
            <a:r>
              <a:rPr sz="1950" spc="-25" dirty="0">
                <a:latin typeface="Microsoft Sans Serif"/>
                <a:cs typeface="Microsoft Sans Serif"/>
              </a:rPr>
              <a:t>as:</a:t>
            </a:r>
            <a:endParaRPr sz="1950">
              <a:latin typeface="Microsoft Sans Serif"/>
              <a:cs typeface="Microsoft Sans Serif"/>
            </a:endParaRPr>
          </a:p>
          <a:p>
            <a:pPr marL="429259" marR="70485" indent="-185420" algn="just">
              <a:lnSpc>
                <a:spcPct val="81300"/>
              </a:lnSpc>
              <a:spcBef>
                <a:spcPts val="819"/>
              </a:spcBef>
              <a:buFont typeface="Microsoft Sans Serif"/>
              <a:buChar char="•"/>
              <a:tabLst>
                <a:tab pos="431800" algn="l"/>
              </a:tabLst>
            </a:pPr>
            <a:r>
              <a:rPr sz="1950" b="1" dirty="0">
                <a:latin typeface="Arial"/>
                <a:cs typeface="Arial"/>
              </a:rPr>
              <a:t>Step</a:t>
            </a:r>
            <a:r>
              <a:rPr sz="1950" b="1" spc="49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1</a:t>
            </a:r>
            <a:r>
              <a:rPr sz="1950" b="1" spc="-20" dirty="0">
                <a:latin typeface="Arial"/>
                <a:cs typeface="Arial"/>
              </a:rPr>
              <a:t>  </a:t>
            </a:r>
            <a:r>
              <a:rPr sz="1950" dirty="0">
                <a:latin typeface="Microsoft Sans Serif"/>
                <a:cs typeface="Microsoft Sans Serif"/>
              </a:rPr>
              <a:t>-  Draw  a</a:t>
            </a:r>
            <a:r>
              <a:rPr sz="1950" spc="5" dirty="0">
                <a:latin typeface="Microsoft Sans Serif"/>
                <a:cs typeface="Microsoft Sans Serif"/>
              </a:rPr>
              <a:t>  </a:t>
            </a:r>
            <a:r>
              <a:rPr sz="1950" dirty="0">
                <a:latin typeface="Microsoft Sans Serif"/>
                <a:cs typeface="Microsoft Sans Serif"/>
              </a:rPr>
              <a:t>table  for</a:t>
            </a:r>
            <a:r>
              <a:rPr sz="1950" spc="10" dirty="0">
                <a:latin typeface="Microsoft Sans Serif"/>
                <a:cs typeface="Microsoft Sans Serif"/>
              </a:rPr>
              <a:t>  </a:t>
            </a:r>
            <a:r>
              <a:rPr sz="1950" dirty="0">
                <a:latin typeface="Microsoft Sans Serif"/>
                <a:cs typeface="Microsoft Sans Serif"/>
              </a:rPr>
              <a:t>all</a:t>
            </a:r>
            <a:r>
              <a:rPr sz="1950" spc="5" dirty="0">
                <a:latin typeface="Microsoft Sans Serif"/>
                <a:cs typeface="Microsoft Sans Serif"/>
              </a:rPr>
              <a:t>  </a:t>
            </a:r>
            <a:r>
              <a:rPr sz="1950" dirty="0">
                <a:latin typeface="Microsoft Sans Serif"/>
                <a:cs typeface="Microsoft Sans Serif"/>
              </a:rPr>
              <a:t>pairs</a:t>
            </a:r>
            <a:r>
              <a:rPr sz="1950" spc="5" dirty="0">
                <a:latin typeface="Microsoft Sans Serif"/>
                <a:cs typeface="Microsoft Sans Serif"/>
              </a:rPr>
              <a:t>  </a:t>
            </a:r>
            <a:r>
              <a:rPr sz="1950" dirty="0">
                <a:latin typeface="Microsoft Sans Serif"/>
                <a:cs typeface="Microsoft Sans Serif"/>
              </a:rPr>
              <a:t>of</a:t>
            </a:r>
            <a:r>
              <a:rPr sz="1950" spc="5" dirty="0">
                <a:latin typeface="Microsoft Sans Serif"/>
                <a:cs typeface="Microsoft Sans Serif"/>
              </a:rPr>
              <a:t>  </a:t>
            </a:r>
            <a:r>
              <a:rPr sz="1950" dirty="0">
                <a:latin typeface="Microsoft Sans Serif"/>
                <a:cs typeface="Microsoft Sans Serif"/>
              </a:rPr>
              <a:t>states</a:t>
            </a:r>
            <a:r>
              <a:rPr sz="1950" spc="10" dirty="0">
                <a:latin typeface="Microsoft Sans Serif"/>
                <a:cs typeface="Microsoft Sans Serif"/>
              </a:rPr>
              <a:t>  </a:t>
            </a:r>
            <a:r>
              <a:rPr sz="1950" dirty="0">
                <a:latin typeface="Microsoft Sans Serif"/>
                <a:cs typeface="Microsoft Sans Serif"/>
              </a:rPr>
              <a:t>(Q</a:t>
            </a:r>
            <a:r>
              <a:rPr sz="1950" baseline="-21367" dirty="0">
                <a:latin typeface="Microsoft Sans Serif"/>
                <a:cs typeface="Microsoft Sans Serif"/>
              </a:rPr>
              <a:t>i</a:t>
            </a:r>
            <a:r>
              <a:rPr sz="1950" dirty="0">
                <a:latin typeface="Microsoft Sans Serif"/>
                <a:cs typeface="Microsoft Sans Serif"/>
              </a:rPr>
              <a:t>,</a:t>
            </a:r>
            <a:r>
              <a:rPr sz="1950" spc="-5" dirty="0">
                <a:latin typeface="Microsoft Sans Serif"/>
                <a:cs typeface="Microsoft Sans Serif"/>
              </a:rPr>
              <a:t>  </a:t>
            </a:r>
            <a:r>
              <a:rPr sz="1950" dirty="0">
                <a:latin typeface="Microsoft Sans Serif"/>
                <a:cs typeface="Microsoft Sans Serif"/>
              </a:rPr>
              <a:t>Q</a:t>
            </a:r>
            <a:r>
              <a:rPr sz="1950" baseline="-21367" dirty="0">
                <a:latin typeface="Microsoft Sans Serif"/>
                <a:cs typeface="Microsoft Sans Serif"/>
              </a:rPr>
              <a:t>j</a:t>
            </a:r>
            <a:r>
              <a:rPr sz="1950" dirty="0">
                <a:latin typeface="Microsoft Sans Serif"/>
                <a:cs typeface="Microsoft Sans Serif"/>
              </a:rPr>
              <a:t>)  not</a:t>
            </a:r>
            <a:r>
              <a:rPr sz="1950" spc="5" dirty="0">
                <a:latin typeface="Microsoft Sans Serif"/>
                <a:cs typeface="Microsoft Sans Serif"/>
              </a:rPr>
              <a:t>  </a:t>
            </a:r>
            <a:r>
              <a:rPr sz="1950" spc="-10" dirty="0">
                <a:latin typeface="Microsoft Sans Serif"/>
                <a:cs typeface="Microsoft Sans Serif"/>
              </a:rPr>
              <a:t>necessarily 	</a:t>
            </a:r>
            <a:r>
              <a:rPr sz="1950" dirty="0">
                <a:latin typeface="Microsoft Sans Serif"/>
                <a:cs typeface="Microsoft Sans Serif"/>
              </a:rPr>
              <a:t>connect</a:t>
            </a:r>
            <a:r>
              <a:rPr sz="1950" spc="35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directly</a:t>
            </a:r>
            <a:r>
              <a:rPr sz="1950" spc="35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[All</a:t>
            </a:r>
            <a:r>
              <a:rPr sz="1950" spc="35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are</a:t>
            </a:r>
            <a:r>
              <a:rPr sz="1950" spc="36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unmarked</a:t>
            </a:r>
            <a:r>
              <a:rPr sz="1950" spc="36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initially]</a:t>
            </a:r>
            <a:r>
              <a:rPr sz="1950" spc="35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[vertically</a:t>
            </a:r>
            <a:r>
              <a:rPr sz="1950" spc="35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skip</a:t>
            </a:r>
            <a:r>
              <a:rPr sz="1950" spc="34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1</a:t>
            </a:r>
            <a:r>
              <a:rPr sz="1950" baseline="25641" dirty="0">
                <a:latin typeface="Microsoft Sans Serif"/>
                <a:cs typeface="Microsoft Sans Serif"/>
              </a:rPr>
              <a:t>st</a:t>
            </a:r>
            <a:r>
              <a:rPr sz="1950" spc="142" baseline="25641" dirty="0">
                <a:latin typeface="Microsoft Sans Serif"/>
                <a:cs typeface="Microsoft Sans Serif"/>
              </a:rPr>
              <a:t>  </a:t>
            </a:r>
            <a:r>
              <a:rPr sz="1950" dirty="0">
                <a:latin typeface="Microsoft Sans Serif"/>
                <a:cs typeface="Microsoft Sans Serif"/>
              </a:rPr>
              <a:t>state</a:t>
            </a:r>
            <a:r>
              <a:rPr sz="1950" spc="345" dirty="0">
                <a:latin typeface="Microsoft Sans Serif"/>
                <a:cs typeface="Microsoft Sans Serif"/>
              </a:rPr>
              <a:t> </a:t>
            </a:r>
            <a:r>
              <a:rPr sz="1950" spc="-25" dirty="0">
                <a:latin typeface="Microsoft Sans Serif"/>
                <a:cs typeface="Microsoft Sans Serif"/>
              </a:rPr>
              <a:t>and 	</a:t>
            </a:r>
            <a:r>
              <a:rPr sz="1950" dirty="0">
                <a:latin typeface="Microsoft Sans Serif"/>
                <a:cs typeface="Microsoft Sans Serif"/>
              </a:rPr>
              <a:t>horizontally</a:t>
            </a:r>
            <a:r>
              <a:rPr sz="1950" spc="5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last</a:t>
            </a:r>
            <a:r>
              <a:rPr sz="1950" spc="60" dirty="0">
                <a:latin typeface="Microsoft Sans Serif"/>
                <a:cs typeface="Microsoft Sans Serif"/>
              </a:rPr>
              <a:t> </a:t>
            </a:r>
            <a:r>
              <a:rPr sz="1950" spc="-10" dirty="0">
                <a:latin typeface="Microsoft Sans Serif"/>
                <a:cs typeface="Microsoft Sans Serif"/>
              </a:rPr>
              <a:t>state]</a:t>
            </a:r>
            <a:endParaRPr sz="1950">
              <a:latin typeface="Microsoft Sans Serif"/>
              <a:cs typeface="Microsoft Sans Serif"/>
            </a:endParaRPr>
          </a:p>
          <a:p>
            <a:pPr marL="429259" marR="68580" indent="-185420" algn="just">
              <a:lnSpc>
                <a:spcPts val="1900"/>
              </a:lnSpc>
              <a:spcBef>
                <a:spcPts val="815"/>
              </a:spcBef>
              <a:buFont typeface="Microsoft Sans Serif"/>
              <a:buChar char="•"/>
              <a:tabLst>
                <a:tab pos="431800" algn="l"/>
              </a:tabLst>
            </a:pPr>
            <a:r>
              <a:rPr sz="1950" b="1" dirty="0">
                <a:latin typeface="Arial"/>
                <a:cs typeface="Arial"/>
              </a:rPr>
              <a:t>Step</a:t>
            </a:r>
            <a:r>
              <a:rPr sz="1950" b="1" spc="14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2</a:t>
            </a:r>
            <a:r>
              <a:rPr sz="1950" b="1" spc="145" dirty="0">
                <a:latin typeface="Arial"/>
                <a:cs typeface="Arial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−</a:t>
            </a:r>
            <a:r>
              <a:rPr sz="1950" spc="16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Consider</a:t>
            </a:r>
            <a:r>
              <a:rPr sz="1950" spc="16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every</a:t>
            </a:r>
            <a:r>
              <a:rPr sz="1950" spc="14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state</a:t>
            </a:r>
            <a:r>
              <a:rPr sz="1950" spc="15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pair</a:t>
            </a:r>
            <a:r>
              <a:rPr sz="1950" spc="18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(Q</a:t>
            </a:r>
            <a:r>
              <a:rPr sz="1950" baseline="-21367" dirty="0">
                <a:latin typeface="Microsoft Sans Serif"/>
                <a:cs typeface="Microsoft Sans Serif"/>
              </a:rPr>
              <a:t>i</a:t>
            </a:r>
            <a:r>
              <a:rPr sz="1950" dirty="0">
                <a:latin typeface="Microsoft Sans Serif"/>
                <a:cs typeface="Microsoft Sans Serif"/>
              </a:rPr>
              <a:t>,</a:t>
            </a:r>
            <a:r>
              <a:rPr sz="1950" spc="15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Q</a:t>
            </a:r>
            <a:r>
              <a:rPr sz="1950" baseline="-21367" dirty="0">
                <a:latin typeface="Microsoft Sans Serif"/>
                <a:cs typeface="Microsoft Sans Serif"/>
              </a:rPr>
              <a:t>j</a:t>
            </a:r>
            <a:r>
              <a:rPr sz="1950" dirty="0">
                <a:latin typeface="Microsoft Sans Serif"/>
                <a:cs typeface="Microsoft Sans Serif"/>
              </a:rPr>
              <a:t>)</a:t>
            </a:r>
            <a:r>
              <a:rPr sz="1950" spc="16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in</a:t>
            </a:r>
            <a:r>
              <a:rPr sz="1950" spc="15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the</a:t>
            </a:r>
            <a:r>
              <a:rPr sz="1950" spc="17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DFA</a:t>
            </a:r>
            <a:r>
              <a:rPr sz="1950" spc="5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where</a:t>
            </a:r>
            <a:r>
              <a:rPr sz="1950" spc="17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Q</a:t>
            </a:r>
            <a:r>
              <a:rPr sz="1950" baseline="-21367" dirty="0">
                <a:latin typeface="Microsoft Sans Serif"/>
                <a:cs typeface="Microsoft Sans Serif"/>
              </a:rPr>
              <a:t>i</a:t>
            </a:r>
            <a:r>
              <a:rPr sz="1950" spc="472" baseline="-21367" dirty="0">
                <a:latin typeface="Microsoft Sans Serif"/>
                <a:cs typeface="Microsoft Sans Serif"/>
              </a:rPr>
              <a:t>    </a:t>
            </a:r>
            <a:r>
              <a:rPr sz="1950" dirty="0">
                <a:latin typeface="Microsoft Sans Serif"/>
                <a:cs typeface="Microsoft Sans Serif"/>
              </a:rPr>
              <a:t>F</a:t>
            </a:r>
            <a:r>
              <a:rPr sz="1950" spc="170" dirty="0">
                <a:latin typeface="Microsoft Sans Serif"/>
                <a:cs typeface="Microsoft Sans Serif"/>
              </a:rPr>
              <a:t> </a:t>
            </a:r>
            <a:r>
              <a:rPr sz="1950" spc="-25" dirty="0">
                <a:latin typeface="Microsoft Sans Serif"/>
                <a:cs typeface="Microsoft Sans Serif"/>
              </a:rPr>
              <a:t>and 	</a:t>
            </a:r>
            <a:r>
              <a:rPr sz="1950" dirty="0">
                <a:latin typeface="Microsoft Sans Serif"/>
                <a:cs typeface="Microsoft Sans Serif"/>
              </a:rPr>
              <a:t>Q</a:t>
            </a:r>
            <a:r>
              <a:rPr sz="1950" baseline="-21367" dirty="0">
                <a:latin typeface="Microsoft Sans Serif"/>
                <a:cs typeface="Microsoft Sans Serif"/>
              </a:rPr>
              <a:t>j</a:t>
            </a:r>
            <a:r>
              <a:rPr sz="1950" spc="712" baseline="-21367" dirty="0">
                <a:latin typeface="Microsoft Sans Serif"/>
                <a:cs typeface="Microsoft Sans Serif"/>
              </a:rPr>
              <a:t>   </a:t>
            </a:r>
            <a:r>
              <a:rPr sz="1950" dirty="0">
                <a:latin typeface="Microsoft Sans Serif"/>
                <a:cs typeface="Microsoft Sans Serif"/>
              </a:rPr>
              <a:t>F</a:t>
            </a:r>
            <a:r>
              <a:rPr sz="1950" spc="4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or</a:t>
            </a:r>
            <a:r>
              <a:rPr sz="1950" spc="5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vice</a:t>
            </a:r>
            <a:r>
              <a:rPr sz="1950" spc="4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versa</a:t>
            </a:r>
            <a:r>
              <a:rPr sz="1950" spc="1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and</a:t>
            </a:r>
            <a:r>
              <a:rPr sz="1950" spc="4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mark</a:t>
            </a:r>
            <a:r>
              <a:rPr sz="1950" spc="5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them.</a:t>
            </a:r>
            <a:r>
              <a:rPr sz="1950" spc="4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[Here</a:t>
            </a:r>
            <a:r>
              <a:rPr sz="1950" spc="4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F</a:t>
            </a:r>
            <a:r>
              <a:rPr sz="1950" spc="5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is</a:t>
            </a:r>
            <a:r>
              <a:rPr sz="1950" spc="6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the</a:t>
            </a:r>
            <a:r>
              <a:rPr sz="1950" spc="4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set</a:t>
            </a:r>
            <a:r>
              <a:rPr sz="1950" spc="4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of</a:t>
            </a:r>
            <a:r>
              <a:rPr sz="1950" spc="4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final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-10" dirty="0">
                <a:latin typeface="Microsoft Sans Serif"/>
                <a:cs typeface="Microsoft Sans Serif"/>
              </a:rPr>
              <a:t>states]</a:t>
            </a:r>
            <a:endParaRPr sz="1950">
              <a:latin typeface="Microsoft Sans Serif"/>
              <a:cs typeface="Microsoft Sans Serif"/>
            </a:endParaRPr>
          </a:p>
          <a:p>
            <a:pPr marL="429895" indent="-185420" algn="just">
              <a:lnSpc>
                <a:spcPct val="100000"/>
              </a:lnSpc>
              <a:spcBef>
                <a:spcPts val="390"/>
              </a:spcBef>
              <a:buFont typeface="Microsoft Sans Serif"/>
              <a:buChar char="•"/>
              <a:tabLst>
                <a:tab pos="429895" algn="l"/>
              </a:tabLst>
            </a:pPr>
            <a:r>
              <a:rPr sz="1950" b="1" dirty="0">
                <a:latin typeface="Arial"/>
                <a:cs typeface="Arial"/>
              </a:rPr>
              <a:t>Step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3</a:t>
            </a:r>
            <a:r>
              <a:rPr sz="1950" b="1" spc="60" dirty="0">
                <a:latin typeface="Arial"/>
                <a:cs typeface="Arial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−</a:t>
            </a:r>
            <a:r>
              <a:rPr sz="1950" spc="4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Repeat</a:t>
            </a:r>
            <a:r>
              <a:rPr sz="1950" spc="6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this</a:t>
            </a:r>
            <a:r>
              <a:rPr sz="1950" spc="5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step</a:t>
            </a:r>
            <a:r>
              <a:rPr sz="1950" spc="6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until</a:t>
            </a:r>
            <a:r>
              <a:rPr sz="1950" spc="7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we</a:t>
            </a:r>
            <a:r>
              <a:rPr sz="1950" spc="8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cannot</a:t>
            </a:r>
            <a:r>
              <a:rPr sz="1950" spc="4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mark</a:t>
            </a:r>
            <a:r>
              <a:rPr sz="1950" spc="5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anymore</a:t>
            </a:r>
            <a:r>
              <a:rPr sz="1950" spc="8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states</a:t>
            </a:r>
            <a:r>
              <a:rPr sz="1950" spc="50" dirty="0">
                <a:latin typeface="Microsoft Sans Serif"/>
                <a:cs typeface="Microsoft Sans Serif"/>
              </a:rPr>
              <a:t> </a:t>
            </a:r>
            <a:r>
              <a:rPr sz="1950" spc="-50" dirty="0">
                <a:latin typeface="Microsoft Sans Serif"/>
                <a:cs typeface="Microsoft Sans Serif"/>
              </a:rPr>
              <a:t>−</a:t>
            </a:r>
            <a:endParaRPr sz="1950">
              <a:latin typeface="Microsoft Sans Serif"/>
              <a:cs typeface="Microsoft Sans Serif"/>
            </a:endParaRPr>
          </a:p>
          <a:p>
            <a:pPr marL="430530" marR="69850" indent="-186690">
              <a:lnSpc>
                <a:spcPts val="1910"/>
              </a:lnSpc>
              <a:spcBef>
                <a:spcPts val="805"/>
              </a:spcBef>
              <a:buChar char="•"/>
              <a:tabLst>
                <a:tab pos="431800" algn="l"/>
              </a:tabLst>
            </a:pPr>
            <a:r>
              <a:rPr sz="1950" dirty="0">
                <a:latin typeface="Microsoft Sans Serif"/>
                <a:cs typeface="Microsoft Sans Serif"/>
              </a:rPr>
              <a:t>If</a:t>
            </a:r>
            <a:r>
              <a:rPr sz="1950" spc="7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there</a:t>
            </a:r>
            <a:r>
              <a:rPr sz="1950" spc="5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is</a:t>
            </a:r>
            <a:r>
              <a:rPr sz="1950" spc="7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an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unmarked</a:t>
            </a:r>
            <a:r>
              <a:rPr sz="1950" spc="7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pair</a:t>
            </a:r>
            <a:r>
              <a:rPr sz="1950" spc="8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(Q</a:t>
            </a:r>
            <a:r>
              <a:rPr sz="1950" baseline="-21367" dirty="0">
                <a:latin typeface="Microsoft Sans Serif"/>
                <a:cs typeface="Microsoft Sans Serif"/>
              </a:rPr>
              <a:t>i</a:t>
            </a:r>
            <a:r>
              <a:rPr sz="1950" dirty="0">
                <a:latin typeface="Microsoft Sans Serif"/>
                <a:cs typeface="Microsoft Sans Serif"/>
              </a:rPr>
              <a:t>,</a:t>
            </a:r>
            <a:r>
              <a:rPr sz="1950" spc="6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Q</a:t>
            </a:r>
            <a:r>
              <a:rPr sz="1950" baseline="-21367" dirty="0">
                <a:latin typeface="Microsoft Sans Serif"/>
                <a:cs typeface="Microsoft Sans Serif"/>
              </a:rPr>
              <a:t>j</a:t>
            </a:r>
            <a:r>
              <a:rPr sz="1950" dirty="0">
                <a:latin typeface="Microsoft Sans Serif"/>
                <a:cs typeface="Microsoft Sans Serif"/>
              </a:rPr>
              <a:t>),</a:t>
            </a:r>
            <a:r>
              <a:rPr sz="1950" spc="7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mark</a:t>
            </a:r>
            <a:r>
              <a:rPr sz="1950" spc="7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it</a:t>
            </a:r>
            <a:r>
              <a:rPr sz="1950" spc="8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if</a:t>
            </a:r>
            <a:r>
              <a:rPr sz="1950" spc="5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the</a:t>
            </a:r>
            <a:r>
              <a:rPr sz="1950" spc="5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pair</a:t>
            </a:r>
            <a:r>
              <a:rPr sz="1950" spc="5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{δ</a:t>
            </a:r>
            <a:r>
              <a:rPr sz="1950" spc="5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(Q</a:t>
            </a:r>
            <a:r>
              <a:rPr sz="1950" baseline="-21367" dirty="0">
                <a:latin typeface="Microsoft Sans Serif"/>
                <a:cs typeface="Microsoft Sans Serif"/>
              </a:rPr>
              <a:t>i</a:t>
            </a:r>
            <a:r>
              <a:rPr sz="1950" dirty="0">
                <a:latin typeface="Microsoft Sans Serif"/>
                <a:cs typeface="Microsoft Sans Serif"/>
              </a:rPr>
              <a:t>,</a:t>
            </a:r>
            <a:r>
              <a:rPr sz="1950" spc="5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A),</a:t>
            </a:r>
            <a:r>
              <a:rPr sz="1950" spc="7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δ</a:t>
            </a:r>
            <a:r>
              <a:rPr sz="1950" spc="6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(Q</a:t>
            </a:r>
            <a:r>
              <a:rPr sz="1950" baseline="-21367" dirty="0">
                <a:latin typeface="Microsoft Sans Serif"/>
                <a:cs typeface="Microsoft Sans Serif"/>
              </a:rPr>
              <a:t>i</a:t>
            </a:r>
            <a:r>
              <a:rPr sz="1950" dirty="0">
                <a:latin typeface="Microsoft Sans Serif"/>
                <a:cs typeface="Microsoft Sans Serif"/>
              </a:rPr>
              <a:t>,</a:t>
            </a:r>
            <a:r>
              <a:rPr sz="1950" spc="75" dirty="0">
                <a:latin typeface="Microsoft Sans Serif"/>
                <a:cs typeface="Microsoft Sans Serif"/>
              </a:rPr>
              <a:t> </a:t>
            </a:r>
            <a:r>
              <a:rPr sz="1950" spc="-25" dirty="0">
                <a:latin typeface="Microsoft Sans Serif"/>
                <a:cs typeface="Microsoft Sans Serif"/>
              </a:rPr>
              <a:t>A)} 	</a:t>
            </a:r>
            <a:r>
              <a:rPr sz="1950" dirty="0">
                <a:latin typeface="Microsoft Sans Serif"/>
                <a:cs typeface="Microsoft Sans Serif"/>
              </a:rPr>
              <a:t>is</a:t>
            </a:r>
            <a:r>
              <a:rPr sz="1950" spc="7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marked</a:t>
            </a:r>
            <a:r>
              <a:rPr sz="1950" spc="5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for</a:t>
            </a:r>
            <a:r>
              <a:rPr sz="1950" spc="4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some</a:t>
            </a:r>
            <a:r>
              <a:rPr sz="1950" spc="5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input</a:t>
            </a:r>
            <a:r>
              <a:rPr sz="1950" spc="55" dirty="0">
                <a:latin typeface="Microsoft Sans Serif"/>
                <a:cs typeface="Microsoft Sans Serif"/>
              </a:rPr>
              <a:t> </a:t>
            </a:r>
            <a:r>
              <a:rPr sz="1950" spc="-10" dirty="0">
                <a:latin typeface="Microsoft Sans Serif"/>
                <a:cs typeface="Microsoft Sans Serif"/>
              </a:rPr>
              <a:t>alphabet.</a:t>
            </a:r>
            <a:endParaRPr sz="1950">
              <a:latin typeface="Microsoft Sans Serif"/>
              <a:cs typeface="Microsoft Sans Serif"/>
            </a:endParaRPr>
          </a:p>
          <a:p>
            <a:pPr marL="429259" marR="71755" indent="-185420">
              <a:lnSpc>
                <a:spcPts val="1900"/>
              </a:lnSpc>
              <a:spcBef>
                <a:spcPts val="819"/>
              </a:spcBef>
              <a:buFont typeface="Microsoft Sans Serif"/>
              <a:buChar char="•"/>
              <a:tabLst>
                <a:tab pos="431800" algn="l"/>
              </a:tabLst>
            </a:pPr>
            <a:r>
              <a:rPr sz="1950" b="1" dirty="0">
                <a:latin typeface="Arial"/>
                <a:cs typeface="Arial"/>
              </a:rPr>
              <a:t>Step</a:t>
            </a:r>
            <a:r>
              <a:rPr sz="1950" b="1" spc="9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4</a:t>
            </a:r>
            <a:r>
              <a:rPr sz="1950" b="1" spc="70" dirty="0">
                <a:latin typeface="Arial"/>
                <a:cs typeface="Arial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−</a:t>
            </a:r>
            <a:r>
              <a:rPr sz="1950" spc="10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Combine</a:t>
            </a:r>
            <a:r>
              <a:rPr sz="1950" spc="12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all</a:t>
            </a:r>
            <a:r>
              <a:rPr sz="1950" spc="13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the</a:t>
            </a:r>
            <a:r>
              <a:rPr sz="1950" spc="10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unmarked</a:t>
            </a:r>
            <a:r>
              <a:rPr sz="1950" spc="12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pair</a:t>
            </a:r>
            <a:r>
              <a:rPr sz="1950" spc="12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(Q</a:t>
            </a:r>
            <a:r>
              <a:rPr sz="1950" baseline="-21367" dirty="0">
                <a:latin typeface="Microsoft Sans Serif"/>
                <a:cs typeface="Microsoft Sans Serif"/>
              </a:rPr>
              <a:t>i</a:t>
            </a:r>
            <a:r>
              <a:rPr sz="1950" dirty="0">
                <a:latin typeface="Microsoft Sans Serif"/>
                <a:cs typeface="Microsoft Sans Serif"/>
              </a:rPr>
              <a:t>,</a:t>
            </a:r>
            <a:r>
              <a:rPr sz="1950" spc="12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Q</a:t>
            </a:r>
            <a:r>
              <a:rPr sz="1950" baseline="-21367" dirty="0">
                <a:latin typeface="Microsoft Sans Serif"/>
                <a:cs typeface="Microsoft Sans Serif"/>
              </a:rPr>
              <a:t>j</a:t>
            </a:r>
            <a:r>
              <a:rPr sz="1950" dirty="0">
                <a:latin typeface="Microsoft Sans Serif"/>
                <a:cs typeface="Microsoft Sans Serif"/>
              </a:rPr>
              <a:t>)</a:t>
            </a:r>
            <a:r>
              <a:rPr sz="1950" spc="10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and</a:t>
            </a:r>
            <a:r>
              <a:rPr sz="1950" spc="10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make</a:t>
            </a:r>
            <a:r>
              <a:rPr sz="1950" spc="10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them</a:t>
            </a:r>
            <a:r>
              <a:rPr sz="1950" spc="10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a</a:t>
            </a:r>
            <a:r>
              <a:rPr sz="1950" spc="80" dirty="0">
                <a:latin typeface="Microsoft Sans Serif"/>
                <a:cs typeface="Microsoft Sans Serif"/>
              </a:rPr>
              <a:t> </a:t>
            </a:r>
            <a:r>
              <a:rPr sz="1950" spc="-10" dirty="0">
                <a:latin typeface="Microsoft Sans Serif"/>
                <a:cs typeface="Microsoft Sans Serif"/>
              </a:rPr>
              <a:t>single 	</a:t>
            </a:r>
            <a:r>
              <a:rPr sz="1950" dirty="0">
                <a:latin typeface="Microsoft Sans Serif"/>
                <a:cs typeface="Microsoft Sans Serif"/>
              </a:rPr>
              <a:t>state</a:t>
            </a:r>
            <a:r>
              <a:rPr sz="1950" spc="4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in</a:t>
            </a:r>
            <a:r>
              <a:rPr sz="1950" spc="6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the</a:t>
            </a:r>
            <a:r>
              <a:rPr sz="1950" spc="7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reduced</a:t>
            </a:r>
            <a:r>
              <a:rPr sz="1950" spc="45" dirty="0">
                <a:latin typeface="Microsoft Sans Serif"/>
                <a:cs typeface="Microsoft Sans Serif"/>
              </a:rPr>
              <a:t> </a:t>
            </a:r>
            <a:r>
              <a:rPr sz="1950" spc="-20" dirty="0">
                <a:latin typeface="Microsoft Sans Serif"/>
                <a:cs typeface="Microsoft Sans Serif"/>
              </a:rPr>
              <a:t>DFA.</a:t>
            </a:r>
            <a:endParaRPr sz="1950">
              <a:latin typeface="Microsoft Sans Serif"/>
              <a:cs typeface="Microsoft Sans Serif"/>
            </a:endParaRPr>
          </a:p>
          <a:p>
            <a:pPr marL="431165" indent="-186690">
              <a:lnSpc>
                <a:spcPct val="100000"/>
              </a:lnSpc>
              <a:spcBef>
                <a:spcPts val="405"/>
              </a:spcBef>
              <a:buChar char="•"/>
              <a:tabLst>
                <a:tab pos="431165" algn="l"/>
              </a:tabLst>
            </a:pPr>
            <a:r>
              <a:rPr sz="1950" dirty="0">
                <a:solidFill>
                  <a:srgbClr val="FF0000"/>
                </a:solidFill>
                <a:latin typeface="Microsoft Sans Serif"/>
                <a:cs typeface="Microsoft Sans Serif"/>
              </a:rPr>
              <a:t>//</a:t>
            </a:r>
            <a:r>
              <a:rPr sz="1950" spc="8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FF0000"/>
                </a:solidFill>
                <a:latin typeface="Microsoft Sans Serif"/>
                <a:cs typeface="Microsoft Sans Serif"/>
              </a:rPr>
              <a:t>remove</a:t>
            </a:r>
            <a:r>
              <a:rPr sz="1950" spc="6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FF0000"/>
                </a:solidFill>
                <a:latin typeface="Microsoft Sans Serif"/>
                <a:cs typeface="Microsoft Sans Serif"/>
              </a:rPr>
              <a:t>dead</a:t>
            </a:r>
            <a:r>
              <a:rPr sz="1950" spc="6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</a:t>
            </a:r>
            <a:r>
              <a:rPr sz="1950" spc="4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FF0000"/>
                </a:solidFill>
                <a:latin typeface="Microsoft Sans Serif"/>
                <a:cs typeface="Microsoft Sans Serif"/>
              </a:rPr>
              <a:t>or</a:t>
            </a:r>
            <a:r>
              <a:rPr sz="1950" spc="7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FF0000"/>
                </a:solidFill>
                <a:latin typeface="Microsoft Sans Serif"/>
                <a:cs typeface="Microsoft Sans Serif"/>
              </a:rPr>
              <a:t>unreachable</a:t>
            </a:r>
            <a:r>
              <a:rPr sz="1950" spc="6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</a:t>
            </a:r>
            <a:r>
              <a:rPr sz="1950" spc="4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FF0000"/>
                </a:solidFill>
                <a:latin typeface="Microsoft Sans Serif"/>
                <a:cs typeface="Microsoft Sans Serif"/>
              </a:rPr>
              <a:t>then</a:t>
            </a:r>
            <a:r>
              <a:rPr sz="1950" spc="6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FF0000"/>
                </a:solidFill>
                <a:latin typeface="Microsoft Sans Serif"/>
                <a:cs typeface="Microsoft Sans Serif"/>
              </a:rPr>
              <a:t>after</a:t>
            </a:r>
            <a:r>
              <a:rPr sz="1950" spc="5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FF0000"/>
                </a:solidFill>
                <a:latin typeface="Microsoft Sans Serif"/>
                <a:cs typeface="Microsoft Sans Serif"/>
              </a:rPr>
              <a:t>go</a:t>
            </a:r>
            <a:r>
              <a:rPr sz="1950" spc="8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solidFill>
                  <a:srgbClr val="FF0000"/>
                </a:solidFill>
                <a:latin typeface="Microsoft Sans Serif"/>
                <a:cs typeface="Microsoft Sans Serif"/>
              </a:rPr>
              <a:t>with</a:t>
            </a:r>
            <a:r>
              <a:rPr sz="1950" spc="6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95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procedure</a:t>
            </a:r>
            <a:endParaRPr sz="1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874" y="1317652"/>
            <a:ext cx="39668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Minimize</a:t>
            </a:r>
            <a:r>
              <a:rPr spc="-130" dirty="0"/>
              <a:t> </a:t>
            </a:r>
            <a:r>
              <a:rPr dirty="0"/>
              <a:t>the</a:t>
            </a:r>
            <a:r>
              <a:rPr spc="-125" dirty="0"/>
              <a:t> </a:t>
            </a:r>
            <a:r>
              <a:rPr spc="-10" dirty="0"/>
              <a:t>given</a:t>
            </a:r>
            <a:r>
              <a:rPr spc="-140" dirty="0"/>
              <a:t> </a:t>
            </a:r>
            <a:r>
              <a:rPr spc="-25" dirty="0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3136" y="1750018"/>
            <a:ext cx="8027034" cy="330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460" marR="2986405" indent="-188595">
              <a:lnSpc>
                <a:spcPct val="122600"/>
              </a:lnSpc>
              <a:spcBef>
                <a:spcPts val="95"/>
              </a:spcBef>
              <a:buFont typeface="Microsoft Sans Serif"/>
              <a:buChar char="•"/>
              <a:tabLst>
                <a:tab pos="306705" algn="l"/>
              </a:tabLst>
            </a:pPr>
            <a:r>
              <a:rPr sz="2300" dirty="0">
                <a:latin typeface="Calibri"/>
                <a:cs typeface="Calibri"/>
              </a:rPr>
              <a:t>Let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given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DFA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= (</a:t>
            </a:r>
            <a:r>
              <a:rPr sz="2300" dirty="0">
                <a:latin typeface="Microsoft Sans Serif"/>
                <a:cs typeface="Microsoft Sans Serif"/>
              </a:rPr>
              <a:t>Q,</a:t>
            </a:r>
            <a:r>
              <a:rPr sz="2300" spc="-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Σ,</a:t>
            </a:r>
            <a:r>
              <a:rPr sz="2300" spc="-114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A,</a:t>
            </a:r>
            <a:r>
              <a:rPr sz="2300" spc="-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δ, F)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where 	</a:t>
            </a:r>
            <a:r>
              <a:rPr sz="2300" dirty="0">
                <a:latin typeface="Microsoft Sans Serif"/>
                <a:cs typeface="Microsoft Sans Serif"/>
              </a:rPr>
              <a:t>Q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=</a:t>
            </a:r>
            <a:r>
              <a:rPr sz="2300" spc="3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{A,B,C,D,E}</a:t>
            </a:r>
            <a:endParaRPr sz="2300">
              <a:latin typeface="Microsoft Sans Serif"/>
              <a:cs typeface="Microsoft Sans Serif"/>
            </a:endParaRPr>
          </a:p>
          <a:p>
            <a:pPr marL="306705">
              <a:lnSpc>
                <a:spcPct val="100000"/>
              </a:lnSpc>
              <a:spcBef>
                <a:spcPts val="550"/>
              </a:spcBef>
              <a:tabLst>
                <a:tab pos="3806825" algn="l"/>
              </a:tabLst>
            </a:pPr>
            <a:r>
              <a:rPr sz="2300" dirty="0">
                <a:latin typeface="Microsoft Sans Serif"/>
                <a:cs typeface="Microsoft Sans Serif"/>
              </a:rPr>
              <a:t>Σ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=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{0,1},</a:t>
            </a:r>
            <a:r>
              <a:rPr sz="2300" spc="-7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</a:t>
            </a:r>
            <a:r>
              <a:rPr sz="2300" spc="-1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is</a:t>
            </a:r>
            <a:r>
              <a:rPr sz="2300" spc="3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initial</a:t>
            </a:r>
            <a:r>
              <a:rPr sz="2300" spc="3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State,</a:t>
            </a:r>
            <a:r>
              <a:rPr sz="2300" dirty="0">
                <a:latin typeface="Microsoft Sans Serif"/>
                <a:cs typeface="Microsoft Sans Serif"/>
              </a:rPr>
              <a:t>	F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=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spc="-25" dirty="0">
                <a:latin typeface="Microsoft Sans Serif"/>
                <a:cs typeface="Microsoft Sans Serif"/>
              </a:rPr>
              <a:t>{E}</a:t>
            </a:r>
            <a:endParaRPr sz="2300">
              <a:latin typeface="Microsoft Sans Serif"/>
              <a:cs typeface="Microsoft Sans Serif"/>
            </a:endParaRPr>
          </a:p>
          <a:p>
            <a:pPr marL="251460" indent="-187960">
              <a:lnSpc>
                <a:spcPct val="100000"/>
              </a:lnSpc>
              <a:spcBef>
                <a:spcPts val="565"/>
              </a:spcBef>
              <a:buChar char="•"/>
              <a:tabLst>
                <a:tab pos="251460" algn="l"/>
              </a:tabLst>
            </a:pPr>
            <a:r>
              <a:rPr sz="2300" dirty="0">
                <a:latin typeface="Microsoft Sans Serif"/>
                <a:cs typeface="Microsoft Sans Serif"/>
              </a:rPr>
              <a:t>minimized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spc="-45" dirty="0">
                <a:latin typeface="Microsoft Sans Serif"/>
                <a:cs typeface="Microsoft Sans Serif"/>
              </a:rPr>
              <a:t>DFA</a:t>
            </a:r>
            <a:r>
              <a:rPr sz="2300" spc="-9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D’</a:t>
            </a:r>
            <a:r>
              <a:rPr sz="2300" spc="-6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=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(Q’,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Σ,</a:t>
            </a:r>
            <a:r>
              <a:rPr sz="2300" spc="-10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A,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δ’,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spc="-25" dirty="0">
                <a:latin typeface="Microsoft Sans Serif"/>
                <a:cs typeface="Microsoft Sans Serif"/>
              </a:rPr>
              <a:t>F’)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Font typeface="Microsoft Sans Serif"/>
              <a:buChar char="•"/>
            </a:pPr>
            <a:endParaRPr sz="230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</a:pPr>
            <a:r>
              <a:rPr sz="2300" dirty="0">
                <a:latin typeface="Microsoft Sans Serif"/>
                <a:cs typeface="Microsoft Sans Serif"/>
              </a:rPr>
              <a:t>Procedure</a:t>
            </a:r>
            <a:r>
              <a:rPr sz="2300" spc="8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for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minimization:</a:t>
            </a:r>
            <a:endParaRPr sz="2300">
              <a:latin typeface="Microsoft Sans Serif"/>
              <a:cs typeface="Microsoft Sans Serif"/>
            </a:endParaRPr>
          </a:p>
          <a:p>
            <a:pPr marL="250825" marR="55880" indent="-187960">
              <a:lnSpc>
                <a:spcPts val="2500"/>
              </a:lnSpc>
              <a:spcBef>
                <a:spcPts val="865"/>
              </a:spcBef>
              <a:buChar char="•"/>
              <a:tabLst>
                <a:tab pos="252095" algn="l"/>
              </a:tabLst>
            </a:pPr>
            <a:r>
              <a:rPr sz="2300" dirty="0">
                <a:latin typeface="Microsoft Sans Serif"/>
                <a:cs typeface="Microsoft Sans Serif"/>
              </a:rPr>
              <a:t>Step1-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Draw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the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table</a:t>
            </a:r>
            <a:r>
              <a:rPr sz="2300" spc="3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for</a:t>
            </a:r>
            <a:r>
              <a:rPr sz="2300" spc="6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all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pair</a:t>
            </a:r>
            <a:r>
              <a:rPr sz="2300" spc="6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of</a:t>
            </a:r>
            <a:r>
              <a:rPr sz="2300" spc="5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states [vertically</a:t>
            </a:r>
            <a:r>
              <a:rPr sz="2300" spc="5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skip</a:t>
            </a:r>
            <a:r>
              <a:rPr sz="2300" spc="30" dirty="0">
                <a:latin typeface="Microsoft Sans Serif"/>
                <a:cs typeface="Microsoft Sans Serif"/>
              </a:rPr>
              <a:t> </a:t>
            </a:r>
            <a:r>
              <a:rPr sz="2300" spc="-25" dirty="0">
                <a:latin typeface="Microsoft Sans Serif"/>
                <a:cs typeface="Microsoft Sans Serif"/>
              </a:rPr>
              <a:t>1</a:t>
            </a:r>
            <a:r>
              <a:rPr sz="2250" spc="-37" baseline="25925" dirty="0">
                <a:latin typeface="Microsoft Sans Serif"/>
                <a:cs typeface="Microsoft Sans Serif"/>
              </a:rPr>
              <a:t>st 	</a:t>
            </a:r>
            <a:r>
              <a:rPr sz="2300" dirty="0">
                <a:latin typeface="Microsoft Sans Serif"/>
                <a:cs typeface="Microsoft Sans Serif"/>
              </a:rPr>
              <a:t>state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and</a:t>
            </a:r>
            <a:r>
              <a:rPr sz="2300" spc="4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horizontally</a:t>
            </a:r>
            <a:r>
              <a:rPr sz="2300" spc="6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last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state]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8355" y="1132332"/>
            <a:ext cx="3329940" cy="2395727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75326" y="4828794"/>
          <a:ext cx="4460238" cy="1708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A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834" y="1223297"/>
            <a:ext cx="662813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05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Step2-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X in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all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(p,q)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where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one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final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and other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is</a:t>
            </a:r>
            <a:r>
              <a:rPr sz="1650" spc="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non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final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834" y="3162793"/>
            <a:ext cx="5743575" cy="10191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720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Step3-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Repeat</a:t>
            </a:r>
            <a:r>
              <a:rPr sz="1650" spc="-4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this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step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till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we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cannot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mark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anymore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states.</a:t>
            </a:r>
            <a:endParaRPr sz="1650">
              <a:latin typeface="Microsoft Sans Serif"/>
              <a:cs typeface="Microsoft Sans Serif"/>
            </a:endParaRPr>
          </a:p>
          <a:p>
            <a:pPr marL="200660" indent="-187960">
              <a:lnSpc>
                <a:spcPct val="100000"/>
              </a:lnSpc>
              <a:spcBef>
                <a:spcPts val="625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Check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for</a:t>
            </a:r>
            <a:r>
              <a:rPr sz="1650" spc="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all unmarked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of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states</a:t>
            </a:r>
            <a:endParaRPr sz="1650">
              <a:latin typeface="Microsoft Sans Serif"/>
              <a:cs typeface="Microsoft Sans Serif"/>
            </a:endParaRPr>
          </a:p>
          <a:p>
            <a:pPr marL="200660" indent="-187960">
              <a:lnSpc>
                <a:spcPct val="100000"/>
              </a:lnSpc>
              <a:spcBef>
                <a:spcPts val="635"/>
              </a:spcBef>
              <a:buChar char="•"/>
              <a:tabLst>
                <a:tab pos="200660" algn="l"/>
              </a:tabLst>
            </a:pPr>
            <a:r>
              <a:rPr sz="1650" dirty="0">
                <a:latin typeface="Microsoft Sans Serif"/>
                <a:cs typeface="Microsoft Sans Serif"/>
              </a:rPr>
              <a:t>1.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Pair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spc="-20" dirty="0">
                <a:latin typeface="Microsoft Sans Serif"/>
                <a:cs typeface="Microsoft Sans Serif"/>
              </a:rPr>
              <a:t>(B,A)</a:t>
            </a:r>
            <a:endParaRPr sz="165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9784" y="4267353"/>
          <a:ext cx="7590790" cy="188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1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435609">
                        <a:lnSpc>
                          <a:spcPts val="1830"/>
                        </a:lnSpc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(B,0)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  <a:p>
                      <a:pPr marL="435609">
                        <a:lnSpc>
                          <a:spcPts val="1900"/>
                        </a:lnSpc>
                        <a:spcBef>
                          <a:spcPts val="620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(A,0)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830"/>
                        </a:lnSpc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δ(B,1)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  <a:p>
                      <a:pPr marL="137795">
                        <a:lnSpc>
                          <a:spcPts val="1900"/>
                        </a:lnSpc>
                        <a:spcBef>
                          <a:spcPts val="620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δ(A,1)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32080">
                        <a:lnSpc>
                          <a:spcPts val="1900"/>
                        </a:lnSpc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(D,C)</a:t>
                      </a:r>
                      <a:r>
                        <a:rPr sz="16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unmarked</a:t>
                      </a:r>
                      <a:r>
                        <a:rPr sz="165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so</a:t>
                      </a:r>
                      <a:r>
                        <a:rPr sz="165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leave</a:t>
                      </a:r>
                      <a:r>
                        <a:rPr sz="16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(B,A) also</a:t>
                      </a:r>
                      <a:r>
                        <a:rPr sz="165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10" dirty="0">
                          <a:latin typeface="Microsoft Sans Serif"/>
                          <a:cs typeface="Microsoft Sans Serif"/>
                        </a:rPr>
                        <a:t>unmarked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048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19710" indent="-187960">
                        <a:lnSpc>
                          <a:spcPct val="100000"/>
                        </a:lnSpc>
                        <a:buChar char="•"/>
                        <a:tabLst>
                          <a:tab pos="219710" algn="l"/>
                        </a:tabLst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2.</a:t>
                      </a:r>
                      <a:r>
                        <a:rPr sz="16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Pair</a:t>
                      </a:r>
                      <a:r>
                        <a:rPr sz="16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20" dirty="0">
                          <a:latin typeface="Microsoft Sans Serif"/>
                          <a:cs typeface="Microsoft Sans Serif"/>
                        </a:rPr>
                        <a:t>(C,A)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  <a:p>
                      <a:pPr marL="435609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(C,0)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676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5875" algn="ctr">
                        <a:lnSpc>
                          <a:spcPct val="100000"/>
                        </a:lnSpc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δ(C,1)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435609">
                        <a:lnSpc>
                          <a:spcPts val="1900"/>
                        </a:lnSpc>
                        <a:spcBef>
                          <a:spcPts val="225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(A,0)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1900"/>
                        </a:lnSpc>
                        <a:spcBef>
                          <a:spcPts val="225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δ(A,1)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900"/>
                        </a:lnSpc>
                        <a:spcBef>
                          <a:spcPts val="225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so</a:t>
                      </a:r>
                      <a:r>
                        <a:rPr sz="165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leave</a:t>
                      </a:r>
                      <a:r>
                        <a:rPr sz="16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(C,A)</a:t>
                      </a:r>
                      <a:r>
                        <a:rPr sz="16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also</a:t>
                      </a:r>
                      <a:r>
                        <a:rPr sz="165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10" dirty="0">
                          <a:latin typeface="Microsoft Sans Serif"/>
                          <a:cs typeface="Microsoft Sans Serif"/>
                        </a:rPr>
                        <a:t>unmarked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5032" y="1620012"/>
            <a:ext cx="2478024" cy="1709928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55241" y="1745741"/>
          <a:ext cx="4267200" cy="1508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A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7084" y="1255919"/>
          <a:ext cx="9760581" cy="5278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0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10615">
                <a:tc>
                  <a:txBody>
                    <a:bodyPr/>
                    <a:lstStyle/>
                    <a:p>
                      <a:pPr marL="232410" indent="-187960">
                        <a:lnSpc>
                          <a:spcPts val="1830"/>
                        </a:lnSpc>
                        <a:buChar char="•"/>
                        <a:tabLst>
                          <a:tab pos="232410" algn="l"/>
                        </a:tabLst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3.</a:t>
                      </a:r>
                      <a:r>
                        <a:rPr sz="16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Pair</a:t>
                      </a:r>
                      <a:r>
                        <a:rPr sz="16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20" dirty="0">
                          <a:latin typeface="Microsoft Sans Serif"/>
                          <a:cs typeface="Microsoft Sans Serif"/>
                        </a:rPr>
                        <a:t>(D,A)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  <a:p>
                      <a:pPr marL="448309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(D,0)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  <a:p>
                      <a:pPr marL="448309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(A,0)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δ(D,1)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δ(A,1)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048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(E,C)</a:t>
                      </a:r>
                      <a:r>
                        <a:rPr sz="16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165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marked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so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mark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20" dirty="0">
                          <a:latin typeface="Microsoft Sans Serif"/>
                          <a:cs typeface="Microsoft Sans Serif"/>
                        </a:rPr>
                        <a:t>(D,A)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405">
                <a:tc>
                  <a:txBody>
                    <a:bodyPr/>
                    <a:lstStyle/>
                    <a:p>
                      <a:pPr marL="232410" indent="-187960">
                        <a:lnSpc>
                          <a:spcPct val="100000"/>
                        </a:lnSpc>
                        <a:spcBef>
                          <a:spcPts val="1525"/>
                        </a:spcBef>
                        <a:buChar char="•"/>
                        <a:tabLst>
                          <a:tab pos="232410" algn="l"/>
                        </a:tabLst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4.</a:t>
                      </a:r>
                      <a:r>
                        <a:rPr sz="16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Pair</a:t>
                      </a:r>
                      <a:r>
                        <a:rPr sz="16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20" dirty="0">
                          <a:latin typeface="Microsoft Sans Serif"/>
                          <a:cs typeface="Microsoft Sans Serif"/>
                        </a:rPr>
                        <a:t>(C,B)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  <a:p>
                      <a:pPr marL="448309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(C,0)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36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5875" algn="ctr">
                        <a:lnSpc>
                          <a:spcPct val="100000"/>
                        </a:lnSpc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δ(C,1)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70">
                <a:tc>
                  <a:txBody>
                    <a:bodyPr/>
                    <a:lstStyle/>
                    <a:p>
                      <a:pPr marR="14287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(B,0)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δ(B,1)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9209" marB="0"/>
                </a:tc>
                <a:tc gridSpan="2"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(C,D)</a:t>
                      </a:r>
                      <a:r>
                        <a:rPr sz="16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unmarked</a:t>
                      </a:r>
                      <a:r>
                        <a:rPr sz="165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so</a:t>
                      </a:r>
                      <a:r>
                        <a:rPr sz="165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leave</a:t>
                      </a:r>
                      <a:r>
                        <a:rPr sz="16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(C,B) also</a:t>
                      </a:r>
                      <a:r>
                        <a:rPr sz="1650" spc="-10" dirty="0">
                          <a:latin typeface="Microsoft Sans Serif"/>
                          <a:cs typeface="Microsoft Sans Serif"/>
                        </a:rPr>
                        <a:t> unmarked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920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7405">
                <a:tc>
                  <a:txBody>
                    <a:bodyPr/>
                    <a:lstStyle/>
                    <a:p>
                      <a:pPr marL="232410" indent="-187960">
                        <a:lnSpc>
                          <a:spcPct val="100000"/>
                        </a:lnSpc>
                        <a:spcBef>
                          <a:spcPts val="1525"/>
                        </a:spcBef>
                        <a:buChar char="•"/>
                        <a:tabLst>
                          <a:tab pos="232410" algn="l"/>
                        </a:tabLst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5.</a:t>
                      </a:r>
                      <a:r>
                        <a:rPr sz="16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Pair</a:t>
                      </a:r>
                      <a:r>
                        <a:rPr sz="16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20" dirty="0">
                          <a:latin typeface="Microsoft Sans Serif"/>
                          <a:cs typeface="Microsoft Sans Serif"/>
                        </a:rPr>
                        <a:t>(D,B)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  <a:p>
                      <a:pPr marL="448309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(D,0)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36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δ(D,1)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R="14287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(B,0)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δ(B,1)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9209" marB="0"/>
                </a:tc>
                <a:tc gridSpan="2"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(E,D)</a:t>
                      </a:r>
                      <a:r>
                        <a:rPr sz="16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165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marked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so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mark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20" dirty="0">
                          <a:latin typeface="Microsoft Sans Serif"/>
                          <a:cs typeface="Microsoft Sans Serif"/>
                        </a:rPr>
                        <a:t>(D,B)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920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384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232410" indent="-187960">
                        <a:lnSpc>
                          <a:spcPts val="1040"/>
                        </a:lnSpc>
                        <a:buChar char="•"/>
                        <a:tabLst>
                          <a:tab pos="232410" algn="l"/>
                        </a:tabLst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6.</a:t>
                      </a:r>
                      <a:r>
                        <a:rPr sz="16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Pair</a:t>
                      </a:r>
                      <a:r>
                        <a:rPr sz="16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20" dirty="0">
                          <a:latin typeface="Microsoft Sans Serif"/>
                          <a:cs typeface="Microsoft Sans Serif"/>
                        </a:rPr>
                        <a:t>(D,C)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448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marR="130175" algn="r">
                        <a:lnSpc>
                          <a:spcPts val="1265"/>
                        </a:lnSpc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(D,0)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265"/>
                        </a:lnSpc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δ(D,1)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6860" algn="r">
                        <a:lnSpc>
                          <a:spcPts val="134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R="130175" algn="r">
                        <a:lnSpc>
                          <a:spcPts val="1505"/>
                        </a:lnSpc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(C,0)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65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05"/>
                        </a:lnSpc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δ(C,1)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= </a:t>
                      </a:r>
                      <a:r>
                        <a:rPr sz="1650" spc="-5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6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0195" algn="r">
                        <a:lnSpc>
                          <a:spcPts val="1505"/>
                        </a:lnSpc>
                        <a:tabLst>
                          <a:tab pos="3634740" algn="l"/>
                        </a:tabLst>
                      </a:pP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(E,C)</a:t>
                      </a:r>
                      <a:r>
                        <a:rPr sz="16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16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marked</a:t>
                      </a:r>
                      <a:r>
                        <a:rPr sz="16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so</a:t>
                      </a:r>
                      <a:r>
                        <a:rPr sz="165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mark</a:t>
                      </a:r>
                      <a:r>
                        <a:rPr sz="16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50" spc="-20" dirty="0">
                          <a:latin typeface="Microsoft Sans Serif"/>
                          <a:cs typeface="Microsoft Sans Serif"/>
                        </a:rPr>
                        <a:t>(D,C)</a:t>
                      </a:r>
                      <a:r>
                        <a:rPr sz="1650" dirty="0"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sz="2175" spc="-75" baseline="-19157" dirty="0">
                          <a:latin typeface="Calibri"/>
                          <a:cs typeface="Calibri"/>
                        </a:rPr>
                        <a:t>E</a:t>
                      </a:r>
                      <a:endParaRPr sz="2175" baseline="-19157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A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B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3592" y="1239012"/>
            <a:ext cx="2478023" cy="17099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4543</Words>
  <Application>Microsoft Office PowerPoint</Application>
  <PresentationFormat>Custom</PresentationFormat>
  <Paragraphs>865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Microsoft Sans Serif</vt:lpstr>
      <vt:lpstr>Times New Roman</vt:lpstr>
      <vt:lpstr>Office Theme</vt:lpstr>
      <vt:lpstr>PowerPoint Presentation</vt:lpstr>
      <vt:lpstr>Module 2</vt:lpstr>
      <vt:lpstr>Equivalence of Two States</vt:lpstr>
      <vt:lpstr>PowerPoint Presentation</vt:lpstr>
      <vt:lpstr>Minimization of DFA</vt:lpstr>
      <vt:lpstr>Procedure</vt:lpstr>
      <vt:lpstr>Minimize the given DFA</vt:lpstr>
      <vt:lpstr>PowerPoint Presentation</vt:lpstr>
      <vt:lpstr>PowerPoint Presentation</vt:lpstr>
      <vt:lpstr>PowerPoint Presentation</vt:lpstr>
      <vt:lpstr>PowerPoint Presentation</vt:lpstr>
      <vt:lpstr>Minimize the given DFA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Minimize the given DFA</vt:lpstr>
      <vt:lpstr>Minimize the given DFA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FAFL MODULE 2 (PART 1)</dc:title>
  <dc:creator>Rohit</dc:creator>
  <cp:lastModifiedBy>Gaurav Kumar</cp:lastModifiedBy>
  <cp:revision>1</cp:revision>
  <dcterms:created xsi:type="dcterms:W3CDTF">2024-09-30T07:22:45Z</dcterms:created>
  <dcterms:modified xsi:type="dcterms:W3CDTF">2024-09-30T07:24:15Z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2021-12-07T00:00:00Z</vt:filetime>
  </property>
  <property fmtid="{D5CDD505-2E9C-101B-9397-08002B2CF9AE}" pid="3" name="LastSaved">
    <vt:filetime>2024-09-30T00:00:00Z</vt:filetime>
  </property>
  <property fmtid="{D5CDD505-2E9C-101B-9397-08002B2CF9AE}" pid="4" name="Producer">
    <vt:lpwstr>Microsoft: Print To PDF</vt:lpwstr>
  </property>
</Properties>
</file>