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1"/>
  </p:sldMasterIdLst>
  <p:sldIdLst>
    <p:sldId id="256" r:id="rId2"/>
    <p:sldId id="258" r:id="rId3"/>
    <p:sldId id="259" r:id="rId4"/>
    <p:sldId id="260" r:id="rId5"/>
    <p:sldId id="261" r:id="rId6"/>
    <p:sldId id="262" r:id="rId7"/>
    <p:sldId id="278" r:id="rId8"/>
    <p:sldId id="279" r:id="rId9"/>
    <p:sldId id="280" r:id="rId10"/>
    <p:sldId id="281" r:id="rId11"/>
    <p:sldId id="282" r:id="rId12"/>
    <p:sldId id="283" r:id="rId13"/>
    <p:sldId id="284" r:id="rId14"/>
    <p:sldId id="263" r:id="rId15"/>
    <p:sldId id="265" r:id="rId16"/>
    <p:sldId id="266" r:id="rId17"/>
    <p:sldId id="267" r:id="rId18"/>
    <p:sldId id="268" r:id="rId19"/>
    <p:sldId id="269" r:id="rId20"/>
    <p:sldId id="270" r:id="rId21"/>
    <p:sldId id="271" r:id="rId22"/>
    <p:sldId id="273" r:id="rId23"/>
    <p:sldId id="274" r:id="rId24"/>
    <p:sldId id="275" r:id="rId25"/>
    <p:sldId id="276" r:id="rId26"/>
    <p:sldId id="264"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721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241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589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1038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4199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36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043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1613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37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404865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637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650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685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096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747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212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817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8/30/2023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879087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
            <a:ext cx="8366209" cy="2721166"/>
          </a:xfrm>
        </p:spPr>
        <p:txBody>
          <a:bodyPr>
            <a:normAutofit/>
          </a:bodyPr>
          <a:lstStyle/>
          <a:p>
            <a:pPr algn="ctr">
              <a:spcBef>
                <a:spcPts val="0"/>
              </a:spcBef>
              <a:defRPr/>
            </a:pPr>
            <a:r>
              <a:rPr lang="en-US" b="1" dirty="0">
                <a:solidFill>
                  <a:schemeClr val="accent1">
                    <a:lumMod val="50000"/>
                  </a:schemeClr>
                </a:solidFill>
              </a:rPr>
              <a:t>Online job portal</a:t>
            </a:r>
            <a:r>
              <a:rPr lang="en-IN" b="1" dirty="0">
                <a:solidFill>
                  <a:schemeClr val="tx1"/>
                </a:solidFill>
              </a:rPr>
              <a:t/>
            </a:r>
            <a:br>
              <a:rPr lang="en-IN" b="1" dirty="0">
                <a:solidFill>
                  <a:schemeClr val="tx1"/>
                </a:solidFill>
              </a:rPr>
            </a:br>
            <a:r>
              <a:rPr lang="en-US" b="1" kern="0" spc="0" dirty="0">
                <a:ln w="0"/>
                <a:effectLst>
                  <a:outerShdw blurRad="38100" dist="25400" dir="5400000" algn="ctr" rotWithShape="0">
                    <a:srgbClr val="6E747A">
                      <a:alpha val="43000"/>
                    </a:srgbClr>
                  </a:outerShdw>
                </a:effectLst>
              </a:rPr>
              <a:t/>
            </a:r>
            <a:br>
              <a:rPr lang="en-US" b="1" kern="0" spc="0" dirty="0">
                <a:ln w="0"/>
                <a:effectLst>
                  <a:outerShdw blurRad="38100" dist="25400" dir="5400000" algn="ctr" rotWithShape="0">
                    <a:srgbClr val="6E747A">
                      <a:alpha val="43000"/>
                    </a:srgbClr>
                  </a:outerShdw>
                </a:effectLst>
              </a:rPr>
            </a:br>
            <a:endParaRPr lang="en-IN" dirty="0"/>
          </a:p>
        </p:txBody>
      </p:sp>
      <p:pic>
        <p:nvPicPr>
          <p:cNvPr id="1026" name="Picture 2" descr="Vector talent search. hr specialist searching for an applicant using laptop, human resources mana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753" y="929049"/>
            <a:ext cx="7061812" cy="450219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xmlns="" id="{4E814917-16C3-4C3F-8709-7C3A4D7F3613}"/>
              </a:ext>
            </a:extLst>
          </p:cNvPr>
          <p:cNvSpPr>
            <a:spLocks noGrp="1"/>
          </p:cNvSpPr>
          <p:nvPr>
            <p:ph type="subTitle" idx="1"/>
          </p:nvPr>
        </p:nvSpPr>
        <p:spPr>
          <a:xfrm>
            <a:off x="98425" y="5431239"/>
            <a:ext cx="12093575" cy="125599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normAutofit lnSpcReduction="10000"/>
          </a:bodyPr>
          <a:lstStyle/>
          <a:p>
            <a:pPr algn="ctr"/>
            <a:r>
              <a:rPr lang="en-US" sz="2400" dirty="0">
                <a:solidFill>
                  <a:schemeClr val="bg1"/>
                </a:solidFill>
                <a:latin typeface="Cambria" pitchFamily="18" charset="0"/>
                <a:ea typeface="Cambria" pitchFamily="18" charset="0"/>
              </a:rPr>
              <a:t>Presented </a:t>
            </a:r>
            <a:r>
              <a:rPr lang="en-US" sz="2400" dirty="0" smtClean="0">
                <a:solidFill>
                  <a:schemeClr val="bg1"/>
                </a:solidFill>
                <a:latin typeface="Cambria" pitchFamily="18" charset="0"/>
                <a:ea typeface="Cambria" pitchFamily="18" charset="0"/>
              </a:rPr>
              <a:t>By</a:t>
            </a:r>
          </a:p>
          <a:p>
            <a:pPr algn="ctr"/>
            <a:endParaRPr lang="en-US" sz="800" dirty="0" smtClean="0">
              <a:solidFill>
                <a:schemeClr val="bg1"/>
              </a:solidFill>
              <a:latin typeface="Cambria" pitchFamily="18" charset="0"/>
              <a:ea typeface="Cambria" pitchFamily="18" charset="0"/>
            </a:endParaRPr>
          </a:p>
          <a:p>
            <a:pPr algn="ctr"/>
            <a:r>
              <a:rPr lang="en-US" sz="2800" dirty="0" smtClean="0">
                <a:solidFill>
                  <a:schemeClr val="bg1"/>
                </a:solidFill>
                <a:latin typeface="Cambria" pitchFamily="18" charset="0"/>
                <a:ea typeface="Cambria" pitchFamily="18" charset="0"/>
              </a:rPr>
              <a:t>Somesh Ghuge &amp; Hemant </a:t>
            </a:r>
            <a:r>
              <a:rPr lang="en-US" sz="2800" dirty="0" err="1" smtClean="0">
                <a:solidFill>
                  <a:schemeClr val="bg1"/>
                </a:solidFill>
                <a:latin typeface="Cambria" pitchFamily="18" charset="0"/>
                <a:ea typeface="Cambria" pitchFamily="18" charset="0"/>
              </a:rPr>
              <a:t>Budhe</a:t>
            </a:r>
            <a:endParaRPr lang="en-US" sz="2800" dirty="0">
              <a:solidFill>
                <a:schemeClr val="bg1"/>
              </a:solidFill>
              <a:latin typeface="Cambria" pitchFamily="18" charset="0"/>
              <a:ea typeface="Cambria" pitchFamily="18" charset="0"/>
            </a:endParaRPr>
          </a:p>
        </p:txBody>
      </p:sp>
    </p:spTree>
    <p:extLst>
      <p:ext uri="{BB962C8B-B14F-4D97-AF65-F5344CB8AC3E}">
        <p14:creationId xmlns:p14="http://schemas.microsoft.com/office/powerpoint/2010/main" val="29104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92187E71-F354-4022-A1A8-34A7FE507D25}"/>
              </a:ext>
            </a:extLst>
          </p:cNvPr>
          <p:cNvGrpSpPr/>
          <p:nvPr/>
        </p:nvGrpSpPr>
        <p:grpSpPr>
          <a:xfrm>
            <a:off x="0" y="303363"/>
            <a:ext cx="6843252" cy="485248"/>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xmlns="" id="{5B558A55-DC5D-49F0-A4D0-F49F33EB583B}"/>
                </a:ext>
              </a:extLst>
            </p:cNvPr>
            <p:cNvSpPr/>
            <p:nvPr/>
          </p:nvSpPr>
          <p:spPr>
            <a:xfrm>
              <a:off x="6663477" y="545888"/>
              <a:ext cx="731520" cy="1005840"/>
            </a:xfrm>
            <a:prstGeom prst="chevron">
              <a:avLst>
                <a:gd name="adj" fmla="val 5673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2" name="Arrow: Pentagon 1">
              <a:extLst>
                <a:ext uri="{FF2B5EF4-FFF2-40B4-BE49-F238E27FC236}">
                  <a16:creationId xmlns:a16="http://schemas.microsoft.com/office/drawing/2014/main" xmlns="" id="{2B393331-5D4A-4961-AB58-3DE7220FAF94}"/>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itchFamily="18" charset="0"/>
                  <a:ea typeface="Cambria" pitchFamily="18" charset="0"/>
                </a:rPr>
                <a:t>Job Provider Module</a:t>
              </a:r>
            </a:p>
          </p:txBody>
        </p:sp>
        <p:sp>
          <p:nvSpPr>
            <p:cNvPr id="13" name="Arrow: Chevron 18">
              <a:extLst>
                <a:ext uri="{FF2B5EF4-FFF2-40B4-BE49-F238E27FC236}">
                  <a16:creationId xmlns:a16="http://schemas.microsoft.com/office/drawing/2014/main" xmlns="" id="{B251CA05-7D56-47E6-9756-C119C1558F2E}"/>
                </a:ext>
              </a:extLst>
            </p:cNvPr>
            <p:cNvSpPr/>
            <p:nvPr/>
          </p:nvSpPr>
          <p:spPr>
            <a:xfrm>
              <a:off x="7053190" y="545888"/>
              <a:ext cx="548640" cy="1005840"/>
            </a:xfrm>
            <a:prstGeom prst="chevron">
              <a:avLst>
                <a:gd name="adj" fmla="val 7470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4" name="Arrow: Chevron 19">
              <a:extLst>
                <a:ext uri="{FF2B5EF4-FFF2-40B4-BE49-F238E27FC236}">
                  <a16:creationId xmlns:a16="http://schemas.microsoft.com/office/drawing/2014/main" xmlns="" id="{7D930977-3753-49D3-962C-D68A88D8CA65}"/>
                </a:ext>
              </a:extLst>
            </p:cNvPr>
            <p:cNvSpPr/>
            <p:nvPr/>
          </p:nvSpPr>
          <p:spPr>
            <a:xfrm>
              <a:off x="6083373" y="545888"/>
              <a:ext cx="914400" cy="1005840"/>
            </a:xfrm>
            <a:prstGeom prst="chevron">
              <a:avLst>
                <a:gd name="adj" fmla="val 4505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grpSp>
      <p:sp>
        <p:nvSpPr>
          <p:cNvPr id="20" name="TextBox 19">
            <a:extLst>
              <a:ext uri="{FF2B5EF4-FFF2-40B4-BE49-F238E27FC236}">
                <a16:creationId xmlns:a16="http://schemas.microsoft.com/office/drawing/2014/main" xmlns="" id="{98DB54B5-713C-4035-84E2-A4832DE95BB4}"/>
              </a:ext>
            </a:extLst>
          </p:cNvPr>
          <p:cNvSpPr txBox="1"/>
          <p:nvPr/>
        </p:nvSpPr>
        <p:spPr>
          <a:xfrm>
            <a:off x="374484" y="1536174"/>
            <a:ext cx="11248103" cy="3447034"/>
          </a:xfrm>
          <a:prstGeom prst="rect">
            <a:avLst/>
          </a:prstGeom>
          <a:noFill/>
        </p:spPr>
        <p:txBody>
          <a:bodyPr wrap="square">
            <a:spAutoFit/>
          </a:bodyPr>
          <a:lstStyle/>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After successful registration and authentication from Admin , the job provider can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Upload new jobs for the in various fields. Apart from this,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The job provider can edit his/her profile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Can Delete their account</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Check the applicant who has applied For different jobs</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Shortlist them by sending the message . </a:t>
            </a:r>
          </a:p>
        </p:txBody>
      </p:sp>
      <p:pic>
        <p:nvPicPr>
          <p:cNvPr id="8" name="Picture 2" descr="Human resources concept vector illustration Job interview. Employee hiring. HR management. Employment service. Candidates seeker. Human resources, HR team work, headhunter service concept. Vector isolated concept creative illustration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81" y="5122843"/>
            <a:ext cx="3479991" cy="173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759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2EDD862E-7804-4195-8C5A-0CEF09941158}"/>
              </a:ext>
            </a:extLst>
          </p:cNvPr>
          <p:cNvGrpSpPr/>
          <p:nvPr/>
        </p:nvGrpSpPr>
        <p:grpSpPr>
          <a:xfrm>
            <a:off x="0" y="139792"/>
            <a:ext cx="8461829" cy="963294"/>
            <a:chOff x="0" y="545888"/>
            <a:chExt cx="7601830" cy="1005840"/>
          </a:xfrm>
          <a:solidFill>
            <a:srgbClr val="EE6CC1">
              <a:lumMod val="50000"/>
            </a:srgbClr>
          </a:solidFill>
        </p:grpSpPr>
        <p:sp>
          <p:nvSpPr>
            <p:cNvPr id="13" name="Arrow: Chevron 17">
              <a:extLst>
                <a:ext uri="{FF2B5EF4-FFF2-40B4-BE49-F238E27FC236}">
                  <a16:creationId xmlns:a16="http://schemas.microsoft.com/office/drawing/2014/main" xmlns="" id="{FFED5095-CBA9-4831-8D97-D52678734890}"/>
                </a:ext>
              </a:extLst>
            </p:cNvPr>
            <p:cNvSpPr/>
            <p:nvPr/>
          </p:nvSpPr>
          <p:spPr>
            <a:xfrm>
              <a:off x="6663477" y="545888"/>
              <a:ext cx="731520" cy="1005840"/>
            </a:xfrm>
            <a:prstGeom prst="chevron">
              <a:avLst>
                <a:gd name="adj" fmla="val 56731"/>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4" name="Arrow: Pentagon 1">
              <a:extLst>
                <a:ext uri="{FF2B5EF4-FFF2-40B4-BE49-F238E27FC236}">
                  <a16:creationId xmlns:a16="http://schemas.microsoft.com/office/drawing/2014/main" xmlns="" id="{CC89345B-675A-44F7-BB03-50DBDE372349}"/>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lvl="0" algn="ctr">
                <a:defRPr/>
              </a:pPr>
              <a:r>
                <a:rPr lang="en-US" sz="3200" b="1" kern="0" dirty="0">
                  <a:solidFill>
                    <a:prstClr val="white"/>
                  </a:solidFill>
                  <a:latin typeface="Cambria" pitchFamily="18" charset="0"/>
                  <a:ea typeface="Cambria" pitchFamily="18" charset="0"/>
                </a:rPr>
                <a:t>Use Case diagram for Job Providers</a:t>
              </a:r>
            </a:p>
          </p:txBody>
        </p:sp>
        <p:sp>
          <p:nvSpPr>
            <p:cNvPr id="15" name="Arrow: Chevron 18">
              <a:extLst>
                <a:ext uri="{FF2B5EF4-FFF2-40B4-BE49-F238E27FC236}">
                  <a16:creationId xmlns:a16="http://schemas.microsoft.com/office/drawing/2014/main" xmlns="" id="{1208EBD8-54D8-4165-9034-9A4ADB1B153F}"/>
                </a:ext>
              </a:extLst>
            </p:cNvPr>
            <p:cNvSpPr/>
            <p:nvPr/>
          </p:nvSpPr>
          <p:spPr>
            <a:xfrm>
              <a:off x="7053190" y="545888"/>
              <a:ext cx="548640" cy="1005840"/>
            </a:xfrm>
            <a:prstGeom prst="chevron">
              <a:avLst>
                <a:gd name="adj" fmla="val 74706"/>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6" name="Arrow: Chevron 19">
              <a:extLst>
                <a:ext uri="{FF2B5EF4-FFF2-40B4-BE49-F238E27FC236}">
                  <a16:creationId xmlns:a16="http://schemas.microsoft.com/office/drawing/2014/main" xmlns="" id="{60DF2D25-2D59-417A-A457-A7189A74BDFA}"/>
                </a:ext>
              </a:extLst>
            </p:cNvPr>
            <p:cNvSpPr/>
            <p:nvPr/>
          </p:nvSpPr>
          <p:spPr>
            <a:xfrm>
              <a:off x="6083373" y="545888"/>
              <a:ext cx="914400" cy="1005840"/>
            </a:xfrm>
            <a:prstGeom prst="chevron">
              <a:avLst>
                <a:gd name="adj" fmla="val 45057"/>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31745" name="Picture 1"/>
          <p:cNvPicPr>
            <a:picLocks noChangeAspect="1" noChangeArrowheads="1"/>
          </p:cNvPicPr>
          <p:nvPr/>
        </p:nvPicPr>
        <p:blipFill>
          <a:blip r:embed="rId2"/>
          <a:srcRect l="29790" t="14739" r="28673" b="13619"/>
          <a:stretch>
            <a:fillRect/>
          </a:stretch>
        </p:blipFill>
        <p:spPr bwMode="auto">
          <a:xfrm>
            <a:off x="3411940" y="1351128"/>
            <a:ext cx="5404514" cy="5240740"/>
          </a:xfrm>
          <a:prstGeom prst="rect">
            <a:avLst/>
          </a:prstGeom>
          <a:noFill/>
          <a:ln w="9525">
            <a:noFill/>
            <a:miter lim="800000"/>
            <a:headEnd/>
            <a:tailEnd/>
          </a:ln>
          <a:effectLst/>
        </p:spPr>
      </p:pic>
    </p:spTree>
    <p:extLst>
      <p:ext uri="{BB962C8B-B14F-4D97-AF65-F5344CB8AC3E}">
        <p14:creationId xmlns:p14="http://schemas.microsoft.com/office/powerpoint/2010/main" val="2586143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92187E71-F354-4022-A1A8-34A7FE507D25}"/>
              </a:ext>
            </a:extLst>
          </p:cNvPr>
          <p:cNvGrpSpPr/>
          <p:nvPr/>
        </p:nvGrpSpPr>
        <p:grpSpPr>
          <a:xfrm>
            <a:off x="0" y="303363"/>
            <a:ext cx="6843252" cy="665628"/>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xmlns="" id="{5B558A55-DC5D-49F0-A4D0-F49F33EB583B}"/>
                </a:ext>
              </a:extLst>
            </p:cNvPr>
            <p:cNvSpPr/>
            <p:nvPr/>
          </p:nvSpPr>
          <p:spPr>
            <a:xfrm>
              <a:off x="6663477" y="545888"/>
              <a:ext cx="731520" cy="1005840"/>
            </a:xfrm>
            <a:prstGeom prst="chevron">
              <a:avLst>
                <a:gd name="adj" fmla="val 5673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2" name="Arrow: Pentagon 1">
              <a:extLst>
                <a:ext uri="{FF2B5EF4-FFF2-40B4-BE49-F238E27FC236}">
                  <a16:creationId xmlns:a16="http://schemas.microsoft.com/office/drawing/2014/main" xmlns="" id="{2B393331-5D4A-4961-AB58-3DE7220FAF94}"/>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itchFamily="18" charset="0"/>
                  <a:ea typeface="Cambria" pitchFamily="18" charset="0"/>
                </a:rPr>
                <a:t>Admin Module</a:t>
              </a:r>
            </a:p>
          </p:txBody>
        </p:sp>
        <p:sp>
          <p:nvSpPr>
            <p:cNvPr id="13" name="Arrow: Chevron 18">
              <a:extLst>
                <a:ext uri="{FF2B5EF4-FFF2-40B4-BE49-F238E27FC236}">
                  <a16:creationId xmlns:a16="http://schemas.microsoft.com/office/drawing/2014/main" xmlns="" id="{B251CA05-7D56-47E6-9756-C119C1558F2E}"/>
                </a:ext>
              </a:extLst>
            </p:cNvPr>
            <p:cNvSpPr/>
            <p:nvPr/>
          </p:nvSpPr>
          <p:spPr>
            <a:xfrm>
              <a:off x="7053190" y="545888"/>
              <a:ext cx="548640" cy="1005840"/>
            </a:xfrm>
            <a:prstGeom prst="chevron">
              <a:avLst>
                <a:gd name="adj" fmla="val 7470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4" name="Arrow: Chevron 19">
              <a:extLst>
                <a:ext uri="{FF2B5EF4-FFF2-40B4-BE49-F238E27FC236}">
                  <a16:creationId xmlns:a16="http://schemas.microsoft.com/office/drawing/2014/main" xmlns="" id="{7D930977-3753-49D3-962C-D68A88D8CA65}"/>
                </a:ext>
              </a:extLst>
            </p:cNvPr>
            <p:cNvSpPr/>
            <p:nvPr/>
          </p:nvSpPr>
          <p:spPr>
            <a:xfrm>
              <a:off x="6083373" y="545888"/>
              <a:ext cx="914400" cy="1005840"/>
            </a:xfrm>
            <a:prstGeom prst="chevron">
              <a:avLst>
                <a:gd name="adj" fmla="val 4505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grpSp>
      <p:sp>
        <p:nvSpPr>
          <p:cNvPr id="20" name="TextBox 19">
            <a:extLst>
              <a:ext uri="{FF2B5EF4-FFF2-40B4-BE49-F238E27FC236}">
                <a16:creationId xmlns:a16="http://schemas.microsoft.com/office/drawing/2014/main" xmlns="" id="{98DB54B5-713C-4035-84E2-A4832DE95BB4}"/>
              </a:ext>
            </a:extLst>
          </p:cNvPr>
          <p:cNvSpPr txBox="1"/>
          <p:nvPr/>
        </p:nvSpPr>
        <p:spPr>
          <a:xfrm>
            <a:off x="943897" y="1685671"/>
            <a:ext cx="11248103" cy="1882503"/>
          </a:xfrm>
          <a:prstGeom prst="rect">
            <a:avLst/>
          </a:prstGeom>
          <a:noFill/>
        </p:spPr>
        <p:txBody>
          <a:bodyPr wrap="square">
            <a:spAutoFit/>
          </a:bodyPr>
          <a:lstStyle/>
          <a:p>
            <a:pPr marL="0" indent="0" algn="just">
              <a:lnSpc>
                <a:spcPct val="150000"/>
              </a:lnSpc>
              <a:buNone/>
            </a:pPr>
            <a:r>
              <a:rPr lang="en-IN" sz="2000" dirty="0">
                <a:solidFill>
                  <a:schemeClr val="tx1">
                    <a:lumMod val="75000"/>
                    <a:lumOff val="25000"/>
                  </a:schemeClr>
                </a:solidFill>
              </a:rPr>
              <a:t>The Admin can </a:t>
            </a:r>
          </a:p>
          <a:p>
            <a:pPr lvl="1" algn="just">
              <a:lnSpc>
                <a:spcPct val="150000"/>
              </a:lnSpc>
              <a:buFont typeface="Arial" pitchFamily="34" charset="0"/>
              <a:buChar char="•"/>
            </a:pPr>
            <a:r>
              <a:rPr lang="en-IN" sz="2000" dirty="0">
                <a:solidFill>
                  <a:schemeClr val="tx1">
                    <a:lumMod val="75000"/>
                    <a:lumOff val="25000"/>
                  </a:schemeClr>
                </a:solidFill>
              </a:rPr>
              <a:t> Approve or disapprove the job providers.</a:t>
            </a:r>
          </a:p>
          <a:p>
            <a:pPr lvl="1" algn="just">
              <a:lnSpc>
                <a:spcPct val="150000"/>
              </a:lnSpc>
              <a:buFont typeface="Arial" pitchFamily="34" charset="0"/>
              <a:buChar char="•"/>
            </a:pPr>
            <a:r>
              <a:rPr lang="en-IN" sz="2000" dirty="0">
                <a:solidFill>
                  <a:schemeClr val="tx1">
                    <a:lumMod val="75000"/>
                    <a:lumOff val="25000"/>
                  </a:schemeClr>
                </a:solidFill>
              </a:rPr>
              <a:t> He /she can see applicant details , </a:t>
            </a:r>
          </a:p>
          <a:p>
            <a:pPr lvl="1" algn="just">
              <a:lnSpc>
                <a:spcPct val="150000"/>
              </a:lnSpc>
              <a:buFont typeface="Arial" pitchFamily="34" charset="0"/>
              <a:buChar char="•"/>
            </a:pPr>
            <a:r>
              <a:rPr lang="en-IN" sz="2000" dirty="0">
                <a:solidFill>
                  <a:schemeClr val="tx1">
                    <a:lumMod val="75000"/>
                    <a:lumOff val="25000"/>
                  </a:schemeClr>
                </a:solidFill>
              </a:rPr>
              <a:t> Manage account and delete job providers account.</a:t>
            </a:r>
          </a:p>
        </p:txBody>
      </p:sp>
    </p:spTree>
    <p:extLst>
      <p:ext uri="{BB962C8B-B14F-4D97-AF65-F5344CB8AC3E}">
        <p14:creationId xmlns:p14="http://schemas.microsoft.com/office/powerpoint/2010/main" val="1446942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47C6637-D8C3-4D68-B405-F96553D5DB8C}"/>
              </a:ext>
            </a:extLst>
          </p:cNvPr>
          <p:cNvGrpSpPr/>
          <p:nvPr/>
        </p:nvGrpSpPr>
        <p:grpSpPr>
          <a:xfrm>
            <a:off x="0" y="204921"/>
            <a:ext cx="7634514" cy="941708"/>
            <a:chOff x="0" y="545888"/>
            <a:chExt cx="7601830" cy="1005840"/>
          </a:xfrm>
          <a:solidFill>
            <a:srgbClr val="EE6CC1">
              <a:lumMod val="50000"/>
            </a:srgbClr>
          </a:solidFill>
        </p:grpSpPr>
        <p:sp>
          <p:nvSpPr>
            <p:cNvPr id="16" name="Arrow: Chevron 17">
              <a:extLst>
                <a:ext uri="{FF2B5EF4-FFF2-40B4-BE49-F238E27FC236}">
                  <a16:creationId xmlns:a16="http://schemas.microsoft.com/office/drawing/2014/main" xmlns="" id="{5A996853-91DD-4CDF-A4A8-A315B2E338D0}"/>
                </a:ext>
              </a:extLst>
            </p:cNvPr>
            <p:cNvSpPr/>
            <p:nvPr/>
          </p:nvSpPr>
          <p:spPr>
            <a:xfrm>
              <a:off x="6663477" y="545888"/>
              <a:ext cx="731520" cy="1005840"/>
            </a:xfrm>
            <a:prstGeom prst="chevron">
              <a:avLst>
                <a:gd name="adj" fmla="val 5673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7" name="Arrow: Pentagon 1">
              <a:extLst>
                <a:ext uri="{FF2B5EF4-FFF2-40B4-BE49-F238E27FC236}">
                  <a16:creationId xmlns:a16="http://schemas.microsoft.com/office/drawing/2014/main" xmlns="" id="{726482DB-F2C0-4A82-9230-9A95F2540E7A}"/>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itchFamily="18" charset="0"/>
                  <a:ea typeface="Cambria" pitchFamily="18" charset="0"/>
                </a:rPr>
                <a:t>Use Case diagram for Admin</a:t>
              </a:r>
            </a:p>
          </p:txBody>
        </p:sp>
        <p:sp>
          <p:nvSpPr>
            <p:cNvPr id="18" name="Arrow: Chevron 18">
              <a:extLst>
                <a:ext uri="{FF2B5EF4-FFF2-40B4-BE49-F238E27FC236}">
                  <a16:creationId xmlns:a16="http://schemas.microsoft.com/office/drawing/2014/main" xmlns="" id="{EA14D13A-C65F-4EA4-984F-74C15F96F310}"/>
                </a:ext>
              </a:extLst>
            </p:cNvPr>
            <p:cNvSpPr/>
            <p:nvPr/>
          </p:nvSpPr>
          <p:spPr>
            <a:xfrm>
              <a:off x="7053190" y="545888"/>
              <a:ext cx="548640" cy="1005840"/>
            </a:xfrm>
            <a:prstGeom prst="chevron">
              <a:avLst>
                <a:gd name="adj" fmla="val 7470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9" name="Arrow: Chevron 19">
              <a:extLst>
                <a:ext uri="{FF2B5EF4-FFF2-40B4-BE49-F238E27FC236}">
                  <a16:creationId xmlns:a16="http://schemas.microsoft.com/office/drawing/2014/main" xmlns="" id="{08DA17C1-6A9D-45F4-96DF-7663EDA0BE43}"/>
                </a:ext>
              </a:extLst>
            </p:cNvPr>
            <p:cNvSpPr/>
            <p:nvPr/>
          </p:nvSpPr>
          <p:spPr>
            <a:xfrm>
              <a:off x="6083373" y="545888"/>
              <a:ext cx="914400" cy="1005840"/>
            </a:xfrm>
            <a:prstGeom prst="chevron">
              <a:avLst>
                <a:gd name="adj" fmla="val 4505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grpSp>
      <p:pic>
        <p:nvPicPr>
          <p:cNvPr id="21" name="Picture 1"/>
          <p:cNvPicPr>
            <a:picLocks noChangeAspect="1" noChangeArrowheads="1"/>
          </p:cNvPicPr>
          <p:nvPr/>
        </p:nvPicPr>
        <p:blipFill>
          <a:blip r:embed="rId2"/>
          <a:srcRect l="7028" t="17537" r="54267" b="12313"/>
          <a:stretch>
            <a:fillRect/>
          </a:stretch>
        </p:blipFill>
        <p:spPr bwMode="auto">
          <a:xfrm>
            <a:off x="3029803" y="1337481"/>
            <a:ext cx="5036024" cy="5131558"/>
          </a:xfrm>
          <a:prstGeom prst="rect">
            <a:avLst/>
          </a:prstGeom>
          <a:noFill/>
          <a:ln w="9525">
            <a:noFill/>
            <a:miter lim="800000"/>
            <a:headEnd/>
            <a:tailEnd/>
          </a:ln>
          <a:effectLst/>
        </p:spPr>
      </p:pic>
    </p:spTree>
    <p:extLst>
      <p:ext uri="{BB962C8B-B14F-4D97-AF65-F5344CB8AC3E}">
        <p14:creationId xmlns:p14="http://schemas.microsoft.com/office/powerpoint/2010/main" val="1589635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3300"/>
          </a:xfrm>
        </p:spPr>
        <p:txBody>
          <a:bodyPr/>
          <a:lstStyle/>
          <a:p>
            <a:r>
              <a:rPr lang="en-US" u="sng" dirty="0"/>
              <a:t>Future extensions or scope :-</a:t>
            </a:r>
            <a:endParaRPr lang="en-IN" dirty="0"/>
          </a:p>
        </p:txBody>
      </p:sp>
      <p:sp>
        <p:nvSpPr>
          <p:cNvPr id="3" name="Content Placeholder 2"/>
          <p:cNvSpPr>
            <a:spLocks noGrp="1"/>
          </p:cNvSpPr>
          <p:nvPr>
            <p:ph idx="1"/>
          </p:nvPr>
        </p:nvSpPr>
        <p:spPr>
          <a:xfrm>
            <a:off x="677334" y="1612901"/>
            <a:ext cx="8596668" cy="3670299"/>
          </a:xfrm>
        </p:spPr>
        <p:txBody>
          <a:bodyPr/>
          <a:lstStyle/>
          <a:p>
            <a:r>
              <a:rPr lang="en-US" sz="2000" b="1" dirty="0"/>
              <a:t>AI-Powered Recommendations:</a:t>
            </a:r>
            <a:endParaRPr lang="en-US" sz="2000" dirty="0"/>
          </a:p>
          <a:p>
            <a:pPr lvl="1"/>
            <a:r>
              <a:rPr lang="en-US" sz="1800" dirty="0"/>
              <a:t>Personalized job suggestions for seekers and employers.</a:t>
            </a:r>
          </a:p>
          <a:p>
            <a:r>
              <a:rPr lang="en-US" sz="2000" b="1" dirty="0"/>
              <a:t>Remote Work Focus:</a:t>
            </a:r>
            <a:endParaRPr lang="en-US" sz="2000" dirty="0"/>
          </a:p>
          <a:p>
            <a:pPr lvl="1"/>
            <a:r>
              <a:rPr lang="en-US" sz="1800" dirty="0"/>
              <a:t>Highlight remote and flexible opportunities.</a:t>
            </a:r>
          </a:p>
          <a:p>
            <a:r>
              <a:rPr lang="en-US" sz="2000" b="1" dirty="0"/>
              <a:t>Skill Assessment:</a:t>
            </a:r>
            <a:endParaRPr lang="en-US" sz="2000" dirty="0"/>
          </a:p>
          <a:p>
            <a:pPr lvl="1"/>
            <a:r>
              <a:rPr lang="en-US" sz="1800" dirty="0"/>
              <a:t>Skill tests to showcase abilities on profiles.</a:t>
            </a:r>
          </a:p>
          <a:p>
            <a:r>
              <a:rPr lang="en-US" sz="2000" b="1" dirty="0"/>
              <a:t>Mobile App Development:</a:t>
            </a:r>
            <a:endParaRPr lang="en-US" sz="2000" dirty="0"/>
          </a:p>
          <a:p>
            <a:pPr lvl="1"/>
            <a:r>
              <a:rPr lang="en-US" sz="1800" dirty="0"/>
              <a:t>Access via smartphones with a mobile app</a:t>
            </a:r>
            <a:r>
              <a:rPr lang="en-US" sz="2000" dirty="0"/>
              <a:t>.</a:t>
            </a:r>
          </a:p>
          <a:p>
            <a:endParaRPr lang="en-IN" dirty="0"/>
          </a:p>
        </p:txBody>
      </p:sp>
      <p:pic>
        <p:nvPicPr>
          <p:cNvPr id="7170" name="Picture 2" descr="Job Portal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99" y="5045075"/>
            <a:ext cx="3492501" cy="181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7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EFA32-BC1C-A5DD-DF25-A5D90D1A03C6}"/>
              </a:ext>
            </a:extLst>
          </p:cNvPr>
          <p:cNvSpPr>
            <a:spLocks noGrp="1"/>
          </p:cNvSpPr>
          <p:nvPr>
            <p:ph type="title"/>
          </p:nvPr>
        </p:nvSpPr>
        <p:spPr/>
        <p:txBody>
          <a:bodyPr/>
          <a:lstStyle/>
          <a:p>
            <a:r>
              <a:rPr lang="en-IN" u="sng" dirty="0"/>
              <a:t>Front </a:t>
            </a:r>
            <a:r>
              <a:rPr lang="en-IN" u="sng" dirty="0" smtClean="0"/>
              <a:t>Login view</a:t>
            </a:r>
            <a:endParaRPr lang="en-IN" u="sng" dirty="0"/>
          </a:p>
        </p:txBody>
      </p:sp>
      <p:pic>
        <p:nvPicPr>
          <p:cNvPr id="5" name="Content Placeholder 4">
            <a:extLst>
              <a:ext uri="{FF2B5EF4-FFF2-40B4-BE49-F238E27FC236}">
                <a16:creationId xmlns="" xmlns:a16="http://schemas.microsoft.com/office/drawing/2014/main" id="{11287370-EF85-1774-6385-D42E385A5D93}"/>
              </a:ext>
            </a:extLst>
          </p:cNvPr>
          <p:cNvPicPr>
            <a:picLocks noGrp="1" noChangeAspect="1"/>
          </p:cNvPicPr>
          <p:nvPr>
            <p:ph idx="1"/>
          </p:nvPr>
        </p:nvPicPr>
        <p:blipFill>
          <a:blip r:embed="rId2"/>
          <a:stretch>
            <a:fillRect/>
          </a:stretch>
        </p:blipFill>
        <p:spPr>
          <a:xfrm>
            <a:off x="779871" y="2024744"/>
            <a:ext cx="8392296" cy="4017282"/>
          </a:xfrm>
        </p:spPr>
      </p:pic>
    </p:spTree>
    <p:extLst>
      <p:ext uri="{BB962C8B-B14F-4D97-AF65-F5344CB8AC3E}">
        <p14:creationId xmlns:p14="http://schemas.microsoft.com/office/powerpoint/2010/main" val="360990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055ED4-AE39-3D1B-0AB1-15DC5101F016}"/>
              </a:ext>
            </a:extLst>
          </p:cNvPr>
          <p:cNvSpPr>
            <a:spLocks noGrp="1"/>
          </p:cNvSpPr>
          <p:nvPr>
            <p:ph type="title"/>
          </p:nvPr>
        </p:nvSpPr>
        <p:spPr/>
        <p:txBody>
          <a:bodyPr/>
          <a:lstStyle/>
          <a:p>
            <a:r>
              <a:rPr lang="en-IN" dirty="0"/>
              <a:t>JobSeeker Registration</a:t>
            </a:r>
          </a:p>
        </p:txBody>
      </p:sp>
      <p:pic>
        <p:nvPicPr>
          <p:cNvPr id="5" name="Content Placeholder 4">
            <a:extLst>
              <a:ext uri="{FF2B5EF4-FFF2-40B4-BE49-F238E27FC236}">
                <a16:creationId xmlns="" xmlns:a16="http://schemas.microsoft.com/office/drawing/2014/main" id="{F4D4CFE5-C28F-6B78-E47C-0DB3A888578E}"/>
              </a:ext>
            </a:extLst>
          </p:cNvPr>
          <p:cNvPicPr>
            <a:picLocks noGrp="1" noChangeAspect="1"/>
          </p:cNvPicPr>
          <p:nvPr>
            <p:ph idx="1"/>
          </p:nvPr>
        </p:nvPicPr>
        <p:blipFill>
          <a:blip r:embed="rId2"/>
          <a:stretch>
            <a:fillRect/>
          </a:stretch>
        </p:blipFill>
        <p:spPr>
          <a:xfrm>
            <a:off x="807987" y="2160588"/>
            <a:ext cx="8336063" cy="3881437"/>
          </a:xfrm>
        </p:spPr>
      </p:pic>
    </p:spTree>
    <p:extLst>
      <p:ext uri="{BB962C8B-B14F-4D97-AF65-F5344CB8AC3E}">
        <p14:creationId xmlns:p14="http://schemas.microsoft.com/office/powerpoint/2010/main" val="354937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D36591-545F-E9E1-6A24-B39EAA14DE1B}"/>
              </a:ext>
            </a:extLst>
          </p:cNvPr>
          <p:cNvSpPr>
            <a:spLocks noGrp="1"/>
          </p:cNvSpPr>
          <p:nvPr>
            <p:ph type="title"/>
          </p:nvPr>
        </p:nvSpPr>
        <p:spPr/>
        <p:txBody>
          <a:bodyPr/>
          <a:lstStyle/>
          <a:p>
            <a:r>
              <a:rPr lang="en-IN" dirty="0"/>
              <a:t>Employer Registration</a:t>
            </a:r>
          </a:p>
        </p:txBody>
      </p:sp>
      <p:pic>
        <p:nvPicPr>
          <p:cNvPr id="5" name="Content Placeholder 4">
            <a:extLst>
              <a:ext uri="{FF2B5EF4-FFF2-40B4-BE49-F238E27FC236}">
                <a16:creationId xmlns="" xmlns:a16="http://schemas.microsoft.com/office/drawing/2014/main" id="{A6C9DB8C-BE34-1325-9136-E01F632AF0F6}"/>
              </a:ext>
            </a:extLst>
          </p:cNvPr>
          <p:cNvPicPr>
            <a:picLocks noGrp="1" noChangeAspect="1"/>
          </p:cNvPicPr>
          <p:nvPr>
            <p:ph idx="1"/>
          </p:nvPr>
        </p:nvPicPr>
        <p:blipFill>
          <a:blip r:embed="rId2"/>
          <a:stretch>
            <a:fillRect/>
          </a:stretch>
        </p:blipFill>
        <p:spPr>
          <a:xfrm>
            <a:off x="1082350" y="2160588"/>
            <a:ext cx="8191651" cy="3881437"/>
          </a:xfrm>
        </p:spPr>
      </p:pic>
    </p:spTree>
    <p:extLst>
      <p:ext uri="{BB962C8B-B14F-4D97-AF65-F5344CB8AC3E}">
        <p14:creationId xmlns:p14="http://schemas.microsoft.com/office/powerpoint/2010/main" val="267150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EA0048-8D08-CC62-EDF8-96C0C04A653D}"/>
              </a:ext>
            </a:extLst>
          </p:cNvPr>
          <p:cNvSpPr>
            <a:spLocks noGrp="1"/>
          </p:cNvSpPr>
          <p:nvPr>
            <p:ph type="title"/>
          </p:nvPr>
        </p:nvSpPr>
        <p:spPr/>
        <p:txBody>
          <a:bodyPr/>
          <a:lstStyle/>
          <a:p>
            <a:r>
              <a:rPr lang="en-IN" dirty="0"/>
              <a:t>Job List View</a:t>
            </a:r>
          </a:p>
        </p:txBody>
      </p:sp>
      <p:pic>
        <p:nvPicPr>
          <p:cNvPr id="5" name="Content Placeholder 4">
            <a:extLst>
              <a:ext uri="{FF2B5EF4-FFF2-40B4-BE49-F238E27FC236}">
                <a16:creationId xmlns="" xmlns:a16="http://schemas.microsoft.com/office/drawing/2014/main" id="{376E99E4-CD2F-20E5-E906-B46453F37382}"/>
              </a:ext>
            </a:extLst>
          </p:cNvPr>
          <p:cNvPicPr>
            <a:picLocks noGrp="1" noChangeAspect="1"/>
          </p:cNvPicPr>
          <p:nvPr>
            <p:ph idx="1"/>
          </p:nvPr>
        </p:nvPicPr>
        <p:blipFill>
          <a:blip r:embed="rId2"/>
          <a:stretch>
            <a:fillRect/>
          </a:stretch>
        </p:blipFill>
        <p:spPr>
          <a:xfrm>
            <a:off x="1073020" y="2160588"/>
            <a:ext cx="8200982" cy="3881437"/>
          </a:xfrm>
        </p:spPr>
      </p:pic>
    </p:spTree>
    <p:extLst>
      <p:ext uri="{BB962C8B-B14F-4D97-AF65-F5344CB8AC3E}">
        <p14:creationId xmlns:p14="http://schemas.microsoft.com/office/powerpoint/2010/main" val="98920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F1728-05E1-E909-8461-211E2CB684F1}"/>
              </a:ext>
            </a:extLst>
          </p:cNvPr>
          <p:cNvSpPr>
            <a:spLocks noGrp="1"/>
          </p:cNvSpPr>
          <p:nvPr>
            <p:ph type="title"/>
          </p:nvPr>
        </p:nvSpPr>
        <p:spPr/>
        <p:txBody>
          <a:bodyPr/>
          <a:lstStyle/>
          <a:p>
            <a:r>
              <a:rPr lang="en-IN" dirty="0"/>
              <a:t>Jobseeker Profile</a:t>
            </a:r>
          </a:p>
        </p:txBody>
      </p:sp>
      <p:pic>
        <p:nvPicPr>
          <p:cNvPr id="5" name="Content Placeholder 4">
            <a:extLst>
              <a:ext uri="{FF2B5EF4-FFF2-40B4-BE49-F238E27FC236}">
                <a16:creationId xmlns="" xmlns:a16="http://schemas.microsoft.com/office/drawing/2014/main" id="{8B70909D-1F88-C0CB-EF97-47692B22C514}"/>
              </a:ext>
            </a:extLst>
          </p:cNvPr>
          <p:cNvPicPr>
            <a:picLocks noGrp="1" noChangeAspect="1"/>
          </p:cNvPicPr>
          <p:nvPr>
            <p:ph idx="1"/>
          </p:nvPr>
        </p:nvPicPr>
        <p:blipFill>
          <a:blip r:embed="rId2"/>
          <a:stretch>
            <a:fillRect/>
          </a:stretch>
        </p:blipFill>
        <p:spPr>
          <a:xfrm>
            <a:off x="867773" y="2160588"/>
            <a:ext cx="8216492" cy="3881437"/>
          </a:xfrm>
        </p:spPr>
      </p:pic>
    </p:spTree>
    <p:extLst>
      <p:ext uri="{BB962C8B-B14F-4D97-AF65-F5344CB8AC3E}">
        <p14:creationId xmlns:p14="http://schemas.microsoft.com/office/powerpoint/2010/main" val="169866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US" b="1" dirty="0">
                <a:solidFill>
                  <a:schemeClr val="tx1"/>
                </a:solidFill>
              </a:rPr>
              <a:t>Index</a:t>
            </a:r>
            <a:endParaRPr lang="en-IN" b="1" dirty="0">
              <a:solidFill>
                <a:schemeClr val="tx1"/>
              </a:solidFill>
            </a:endParaRPr>
          </a:p>
        </p:txBody>
      </p:sp>
      <p:sp>
        <p:nvSpPr>
          <p:cNvPr id="3" name="Content Placeholder 2"/>
          <p:cNvSpPr>
            <a:spLocks noGrp="1"/>
          </p:cNvSpPr>
          <p:nvPr>
            <p:ph idx="1"/>
          </p:nvPr>
        </p:nvSpPr>
        <p:spPr>
          <a:xfrm>
            <a:off x="1103312" y="1346201"/>
            <a:ext cx="8946541" cy="3962400"/>
          </a:xfrm>
        </p:spPr>
        <p:txBody>
          <a:bodyPr>
            <a:normAutofit lnSpcReduction="10000"/>
          </a:bodyPr>
          <a:lstStyle/>
          <a:p>
            <a:pPr marL="285750" indent="-285750">
              <a:lnSpc>
                <a:spcPct val="150000"/>
              </a:lnSpc>
              <a:buFont typeface="Arial" panose="020B0604020202020204" pitchFamily="34" charset="0"/>
              <a:buChar char="•"/>
            </a:pPr>
            <a:r>
              <a:rPr lang="en-IN" sz="2400" b="1" dirty="0"/>
              <a:t>Introduction</a:t>
            </a:r>
          </a:p>
          <a:p>
            <a:pPr marL="285750" indent="-285750">
              <a:lnSpc>
                <a:spcPct val="150000"/>
              </a:lnSpc>
              <a:buFont typeface="Arial" panose="020B0604020202020204" pitchFamily="34" charset="0"/>
              <a:buChar char="•"/>
            </a:pPr>
            <a:r>
              <a:rPr lang="en-IN" sz="2400" b="1" dirty="0"/>
              <a:t>Architecture</a:t>
            </a:r>
          </a:p>
          <a:p>
            <a:pPr marL="285750" indent="-285750">
              <a:lnSpc>
                <a:spcPct val="150000"/>
              </a:lnSpc>
              <a:buFont typeface="Arial" panose="020B0604020202020204" pitchFamily="34" charset="0"/>
              <a:buChar char="•"/>
            </a:pPr>
            <a:r>
              <a:rPr lang="en-IN" sz="2400" b="1" dirty="0"/>
              <a:t>Technology platform used for project</a:t>
            </a:r>
          </a:p>
          <a:p>
            <a:pPr marL="285750" indent="-285750">
              <a:lnSpc>
                <a:spcPct val="150000"/>
              </a:lnSpc>
              <a:buFont typeface="Arial" panose="020B0604020202020204" pitchFamily="34" charset="0"/>
              <a:buChar char="•"/>
            </a:pPr>
            <a:r>
              <a:rPr lang="en-IN" sz="2400" b="1" dirty="0"/>
              <a:t>User roles and responsibilities</a:t>
            </a:r>
          </a:p>
          <a:p>
            <a:pPr marL="285750" indent="-285750">
              <a:lnSpc>
                <a:spcPct val="150000"/>
              </a:lnSpc>
              <a:buFont typeface="Arial" panose="020B0604020202020204" pitchFamily="34" charset="0"/>
              <a:buChar char="•"/>
            </a:pPr>
            <a:r>
              <a:rPr lang="en-IN" sz="2400" b="1" dirty="0"/>
              <a:t>Future extensions or scope</a:t>
            </a:r>
          </a:p>
          <a:p>
            <a:pPr marL="285750" indent="-285750">
              <a:lnSpc>
                <a:spcPct val="150000"/>
              </a:lnSpc>
              <a:buFont typeface="Arial" panose="020B0604020202020204" pitchFamily="34" charset="0"/>
              <a:buChar char="•"/>
            </a:pPr>
            <a:r>
              <a:rPr lang="en-IN" sz="2400" b="1" dirty="0"/>
              <a:t>Conclusion</a:t>
            </a:r>
          </a:p>
          <a:p>
            <a:endParaRPr lang="en-IN" dirty="0"/>
          </a:p>
        </p:txBody>
      </p:sp>
      <p:pic>
        <p:nvPicPr>
          <p:cNvPr id="9220" name="Picture 4" descr="Woman with briefcase is looking for a job, applicant fills out resume, employer is interviewing. Set of job search, resume, job interview. Vector illustration in flat design Woman with briefcase is looking for a job, applicant fills out resume, employer is interviewing. Set of job search, resume, job interview. Vector illustration in flat design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5003800"/>
            <a:ext cx="5829300"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05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FBD65D-D3C9-11FC-B9E2-7D4BC41EB657}"/>
              </a:ext>
            </a:extLst>
          </p:cNvPr>
          <p:cNvSpPr>
            <a:spLocks noGrp="1"/>
          </p:cNvSpPr>
          <p:nvPr>
            <p:ph type="title"/>
          </p:nvPr>
        </p:nvSpPr>
        <p:spPr/>
        <p:txBody>
          <a:bodyPr/>
          <a:lstStyle/>
          <a:p>
            <a:r>
              <a:rPr lang="en-IN" dirty="0"/>
              <a:t>Recruiter view page</a:t>
            </a:r>
          </a:p>
        </p:txBody>
      </p:sp>
      <p:pic>
        <p:nvPicPr>
          <p:cNvPr id="5" name="Content Placeholder 4">
            <a:extLst>
              <a:ext uri="{FF2B5EF4-FFF2-40B4-BE49-F238E27FC236}">
                <a16:creationId xmlns="" xmlns:a16="http://schemas.microsoft.com/office/drawing/2014/main" id="{937FEE84-3E74-D4A8-8BF9-248567603B78}"/>
              </a:ext>
            </a:extLst>
          </p:cNvPr>
          <p:cNvPicPr>
            <a:picLocks noGrp="1" noChangeAspect="1"/>
          </p:cNvPicPr>
          <p:nvPr>
            <p:ph idx="1"/>
          </p:nvPr>
        </p:nvPicPr>
        <p:blipFill>
          <a:blip r:embed="rId2"/>
          <a:stretch>
            <a:fillRect/>
          </a:stretch>
        </p:blipFill>
        <p:spPr>
          <a:xfrm>
            <a:off x="1114098" y="2160588"/>
            <a:ext cx="7723842" cy="3881437"/>
          </a:xfrm>
        </p:spPr>
      </p:pic>
    </p:spTree>
    <p:extLst>
      <p:ext uri="{BB962C8B-B14F-4D97-AF65-F5344CB8AC3E}">
        <p14:creationId xmlns:p14="http://schemas.microsoft.com/office/powerpoint/2010/main" val="8964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D60F8-DB6A-734A-BDF0-6CE00F016349}"/>
              </a:ext>
            </a:extLst>
          </p:cNvPr>
          <p:cNvSpPr>
            <a:spLocks noGrp="1"/>
          </p:cNvSpPr>
          <p:nvPr>
            <p:ph type="title"/>
          </p:nvPr>
        </p:nvSpPr>
        <p:spPr/>
        <p:txBody>
          <a:bodyPr/>
          <a:lstStyle/>
          <a:p>
            <a:r>
              <a:rPr lang="en-IN" dirty="0"/>
              <a:t>Job Posting view</a:t>
            </a:r>
          </a:p>
        </p:txBody>
      </p:sp>
      <p:pic>
        <p:nvPicPr>
          <p:cNvPr id="5" name="Content Placeholder 4">
            <a:extLst>
              <a:ext uri="{FF2B5EF4-FFF2-40B4-BE49-F238E27FC236}">
                <a16:creationId xmlns="" xmlns:a16="http://schemas.microsoft.com/office/drawing/2014/main" id="{A6637378-FAEE-3833-2F28-B1D57416CFA2}"/>
              </a:ext>
            </a:extLst>
          </p:cNvPr>
          <p:cNvPicPr>
            <a:picLocks noGrp="1" noChangeAspect="1"/>
          </p:cNvPicPr>
          <p:nvPr>
            <p:ph idx="1"/>
          </p:nvPr>
        </p:nvPicPr>
        <p:blipFill>
          <a:blip r:embed="rId2"/>
          <a:stretch>
            <a:fillRect/>
          </a:stretch>
        </p:blipFill>
        <p:spPr>
          <a:xfrm>
            <a:off x="1464905" y="2160588"/>
            <a:ext cx="7539135" cy="4277534"/>
          </a:xfrm>
        </p:spPr>
      </p:pic>
    </p:spTree>
    <p:extLst>
      <p:ext uri="{BB962C8B-B14F-4D97-AF65-F5344CB8AC3E}">
        <p14:creationId xmlns:p14="http://schemas.microsoft.com/office/powerpoint/2010/main" val="208146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E2528B-6F9A-F1CC-4C6F-69A26FE8B15A}"/>
              </a:ext>
            </a:extLst>
          </p:cNvPr>
          <p:cNvSpPr>
            <a:spLocks noGrp="1"/>
          </p:cNvSpPr>
          <p:nvPr>
            <p:ph type="title"/>
          </p:nvPr>
        </p:nvSpPr>
        <p:spPr/>
        <p:txBody>
          <a:bodyPr/>
          <a:lstStyle/>
          <a:p>
            <a:r>
              <a:rPr lang="en-IN" dirty="0"/>
              <a:t>Recruiter profile</a:t>
            </a:r>
          </a:p>
        </p:txBody>
      </p:sp>
      <p:pic>
        <p:nvPicPr>
          <p:cNvPr id="7" name="Content Placeholder 6">
            <a:extLst>
              <a:ext uri="{FF2B5EF4-FFF2-40B4-BE49-F238E27FC236}">
                <a16:creationId xmlns="" xmlns:a16="http://schemas.microsoft.com/office/drawing/2014/main" id="{803BFA5D-9EB3-B107-7C5A-BC32E7BA99E9}"/>
              </a:ext>
            </a:extLst>
          </p:cNvPr>
          <p:cNvPicPr>
            <a:picLocks noGrp="1" noChangeAspect="1"/>
          </p:cNvPicPr>
          <p:nvPr>
            <p:ph idx="1"/>
          </p:nvPr>
        </p:nvPicPr>
        <p:blipFill>
          <a:blip r:embed="rId2"/>
          <a:stretch>
            <a:fillRect/>
          </a:stretch>
        </p:blipFill>
        <p:spPr>
          <a:xfrm>
            <a:off x="821094" y="2160588"/>
            <a:ext cx="7883513" cy="3881437"/>
          </a:xfrm>
        </p:spPr>
      </p:pic>
    </p:spTree>
    <p:extLst>
      <p:ext uri="{BB962C8B-B14F-4D97-AF65-F5344CB8AC3E}">
        <p14:creationId xmlns:p14="http://schemas.microsoft.com/office/powerpoint/2010/main" val="1764392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5029C3-7C36-D4FF-6825-0877C5E42F57}"/>
              </a:ext>
            </a:extLst>
          </p:cNvPr>
          <p:cNvSpPr>
            <a:spLocks noGrp="1"/>
          </p:cNvSpPr>
          <p:nvPr>
            <p:ph type="title"/>
          </p:nvPr>
        </p:nvSpPr>
        <p:spPr/>
        <p:txBody>
          <a:bodyPr/>
          <a:lstStyle/>
          <a:p>
            <a:r>
              <a:rPr lang="en-IN" dirty="0"/>
              <a:t>Admin profile</a:t>
            </a:r>
          </a:p>
        </p:txBody>
      </p:sp>
      <p:pic>
        <p:nvPicPr>
          <p:cNvPr id="5" name="Content Placeholder 4">
            <a:extLst>
              <a:ext uri="{FF2B5EF4-FFF2-40B4-BE49-F238E27FC236}">
                <a16:creationId xmlns="" xmlns:a16="http://schemas.microsoft.com/office/drawing/2014/main" id="{B027A776-B536-D302-1571-E3FC8EC3A4DD}"/>
              </a:ext>
            </a:extLst>
          </p:cNvPr>
          <p:cNvPicPr>
            <a:picLocks noGrp="1" noChangeAspect="1"/>
          </p:cNvPicPr>
          <p:nvPr>
            <p:ph idx="1"/>
          </p:nvPr>
        </p:nvPicPr>
        <p:blipFill>
          <a:blip r:embed="rId2"/>
          <a:stretch>
            <a:fillRect/>
          </a:stretch>
        </p:blipFill>
        <p:spPr>
          <a:xfrm>
            <a:off x="812690" y="2160588"/>
            <a:ext cx="8326658" cy="3881437"/>
          </a:xfrm>
        </p:spPr>
      </p:pic>
    </p:spTree>
    <p:extLst>
      <p:ext uri="{BB962C8B-B14F-4D97-AF65-F5344CB8AC3E}">
        <p14:creationId xmlns:p14="http://schemas.microsoft.com/office/powerpoint/2010/main" val="510450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9D2DB-ED17-C73B-492A-33A1621EAD03}"/>
              </a:ext>
            </a:extLst>
          </p:cNvPr>
          <p:cNvSpPr>
            <a:spLocks noGrp="1"/>
          </p:cNvSpPr>
          <p:nvPr>
            <p:ph type="title"/>
          </p:nvPr>
        </p:nvSpPr>
        <p:spPr/>
        <p:txBody>
          <a:bodyPr/>
          <a:lstStyle/>
          <a:p>
            <a:r>
              <a:rPr lang="en-IN" dirty="0"/>
              <a:t>Admin Recruiter List</a:t>
            </a:r>
          </a:p>
        </p:txBody>
      </p:sp>
      <p:pic>
        <p:nvPicPr>
          <p:cNvPr id="5" name="Content Placeholder 4">
            <a:extLst>
              <a:ext uri="{FF2B5EF4-FFF2-40B4-BE49-F238E27FC236}">
                <a16:creationId xmlns="" xmlns:a16="http://schemas.microsoft.com/office/drawing/2014/main" id="{F491CFCF-B6C2-6D1B-097C-1689191D4670}"/>
              </a:ext>
            </a:extLst>
          </p:cNvPr>
          <p:cNvPicPr>
            <a:picLocks noGrp="1" noChangeAspect="1"/>
          </p:cNvPicPr>
          <p:nvPr>
            <p:ph idx="1"/>
          </p:nvPr>
        </p:nvPicPr>
        <p:blipFill>
          <a:blip r:embed="rId2"/>
          <a:stretch>
            <a:fillRect/>
          </a:stretch>
        </p:blipFill>
        <p:spPr>
          <a:xfrm>
            <a:off x="677863" y="2252178"/>
            <a:ext cx="8596312" cy="3698256"/>
          </a:xfrm>
        </p:spPr>
      </p:pic>
    </p:spTree>
    <p:extLst>
      <p:ext uri="{BB962C8B-B14F-4D97-AF65-F5344CB8AC3E}">
        <p14:creationId xmlns:p14="http://schemas.microsoft.com/office/powerpoint/2010/main" val="233718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7F370D-503C-29C5-CE53-2EE335FCB726}"/>
              </a:ext>
            </a:extLst>
          </p:cNvPr>
          <p:cNvSpPr>
            <a:spLocks noGrp="1"/>
          </p:cNvSpPr>
          <p:nvPr>
            <p:ph type="title"/>
          </p:nvPr>
        </p:nvSpPr>
        <p:spPr/>
        <p:txBody>
          <a:bodyPr/>
          <a:lstStyle/>
          <a:p>
            <a:r>
              <a:rPr lang="en-IN" dirty="0"/>
              <a:t>Admin Jobseeker List</a:t>
            </a:r>
          </a:p>
        </p:txBody>
      </p:sp>
      <p:pic>
        <p:nvPicPr>
          <p:cNvPr id="5" name="Content Placeholder 4">
            <a:extLst>
              <a:ext uri="{FF2B5EF4-FFF2-40B4-BE49-F238E27FC236}">
                <a16:creationId xmlns="" xmlns:a16="http://schemas.microsoft.com/office/drawing/2014/main" id="{AC833E7B-8A67-277B-30DB-37B95422479F}"/>
              </a:ext>
            </a:extLst>
          </p:cNvPr>
          <p:cNvPicPr>
            <a:picLocks noGrp="1" noChangeAspect="1"/>
          </p:cNvPicPr>
          <p:nvPr>
            <p:ph idx="1"/>
          </p:nvPr>
        </p:nvPicPr>
        <p:blipFill>
          <a:blip r:embed="rId2"/>
          <a:stretch>
            <a:fillRect/>
          </a:stretch>
        </p:blipFill>
        <p:spPr>
          <a:xfrm>
            <a:off x="697510" y="2160588"/>
            <a:ext cx="8557018" cy="3881437"/>
          </a:xfrm>
        </p:spPr>
      </p:pic>
    </p:spTree>
    <p:extLst>
      <p:ext uri="{BB962C8B-B14F-4D97-AF65-F5344CB8AC3E}">
        <p14:creationId xmlns:p14="http://schemas.microsoft.com/office/powerpoint/2010/main" val="3885244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2500"/>
          </a:xfrm>
        </p:spPr>
        <p:txBody>
          <a:bodyPr/>
          <a:lstStyle/>
          <a:p>
            <a:r>
              <a:rPr lang="en-US" u="sng" dirty="0"/>
              <a:t>Conclusion :-</a:t>
            </a:r>
            <a:endParaRPr lang="en-IN" dirty="0"/>
          </a:p>
        </p:txBody>
      </p:sp>
      <p:sp>
        <p:nvSpPr>
          <p:cNvPr id="3" name="Content Placeholder 2"/>
          <p:cNvSpPr>
            <a:spLocks noGrp="1"/>
          </p:cNvSpPr>
          <p:nvPr>
            <p:ph idx="1"/>
          </p:nvPr>
        </p:nvSpPr>
        <p:spPr>
          <a:xfrm>
            <a:off x="677334" y="1739901"/>
            <a:ext cx="8596668" cy="2527299"/>
          </a:xfrm>
        </p:spPr>
        <p:txBody>
          <a:bodyPr>
            <a:normAutofit/>
          </a:bodyPr>
          <a:lstStyle/>
          <a:p>
            <a:pPr>
              <a:lnSpc>
                <a:spcPct val="150000"/>
              </a:lnSpc>
            </a:pPr>
            <a:r>
              <a:rPr lang="en-US" sz="2000" dirty="0"/>
              <a:t>The Online Job Portal is a powerful tool for modern job seekers and employers. By streamlining searches, improving access, and adapting to evolving work trends, it's a catalyst for career growth. Embracing the future of work, this portal is a gateway to efficiency and opportunity in the job market.</a:t>
            </a:r>
            <a:endParaRPr lang="en-IN" sz="2000" dirty="0"/>
          </a:p>
        </p:txBody>
      </p:sp>
      <p:pic>
        <p:nvPicPr>
          <p:cNvPr id="8194" name="Picture 2" descr="Employer meeting job applicant at pre-employment assessment. Employee evaluation, assessment form and report, performance review concept, flat vector modern illustration Employer meeting job applicant at pre-employment assessment. Employee evaluation, assessment form and report, performance review concept, flat vector modern illustration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4000500"/>
            <a:ext cx="51403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36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34208-361D-D25A-D416-858F4DF04BF6}"/>
              </a:ext>
            </a:extLst>
          </p:cNvPr>
          <p:cNvSpPr>
            <a:spLocks noGrp="1"/>
          </p:cNvSpPr>
          <p:nvPr>
            <p:ph type="title"/>
          </p:nvPr>
        </p:nvSpPr>
        <p:spPr>
          <a:xfrm>
            <a:off x="677335" y="1222311"/>
            <a:ext cx="8596668" cy="2015411"/>
          </a:xfrm>
        </p:spPr>
        <p:txBody>
          <a:bodyPr>
            <a:normAutofit/>
          </a:bodyPr>
          <a:lstStyle/>
          <a:p>
            <a:pPr algn="ctr"/>
            <a:r>
              <a:rPr lang="en-IN" sz="6000" b="1" u="sng" dirty="0">
                <a:latin typeface="Arial" panose="020B0604020202020204" pitchFamily="34" charset="0"/>
                <a:cs typeface="Arial" panose="020B0604020202020204" pitchFamily="34" charset="0"/>
              </a:rPr>
              <a:t>Thank You</a:t>
            </a:r>
          </a:p>
        </p:txBody>
      </p:sp>
      <p:sp>
        <p:nvSpPr>
          <p:cNvPr id="3" name="Text Placeholder 2">
            <a:extLst>
              <a:ext uri="{FF2B5EF4-FFF2-40B4-BE49-F238E27FC236}">
                <a16:creationId xmlns="" xmlns:a16="http://schemas.microsoft.com/office/drawing/2014/main" id="{30ECD8D1-48E3-DB18-D2E9-658CFDCB2A6A}"/>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217340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chemeClr val="accent1">
                    <a:lumMod val="75000"/>
                  </a:schemeClr>
                </a:solidFill>
              </a:rPr>
              <a:t>Introduction</a:t>
            </a:r>
            <a:endParaRPr lang="en-IN" sz="4000" u="sng" dirty="0">
              <a:solidFill>
                <a:schemeClr val="accent1">
                  <a:lumMod val="75000"/>
                </a:schemeClr>
              </a:solidFill>
            </a:endParaRPr>
          </a:p>
        </p:txBody>
      </p:sp>
      <p:sp>
        <p:nvSpPr>
          <p:cNvPr id="3" name="Content Placeholder 2"/>
          <p:cNvSpPr>
            <a:spLocks noGrp="1"/>
          </p:cNvSpPr>
          <p:nvPr>
            <p:ph idx="1"/>
          </p:nvPr>
        </p:nvSpPr>
        <p:spPr>
          <a:xfrm>
            <a:off x="1193800" y="1714499"/>
            <a:ext cx="8080202" cy="4326863"/>
          </a:xfrm>
        </p:spPr>
        <p:txBody>
          <a:bodyPr/>
          <a:lstStyle/>
          <a:p>
            <a:r>
              <a:rPr lang="en-US" sz="2400" kern="50" dirty="0">
                <a:latin typeface="Calibri" panose="020F0502020204030204" pitchFamily="34" charset="0"/>
                <a:ea typeface="SimSun" panose="02010600030101010101" pitchFamily="2" charset="-122"/>
                <a:cs typeface="Calibri" panose="020F0502020204030204" pitchFamily="34" charset="0"/>
              </a:rPr>
              <a:t>Purpose :- </a:t>
            </a:r>
          </a:p>
          <a:p>
            <a:pPr>
              <a:lnSpc>
                <a:spcPct val="150000"/>
              </a:lnSpc>
            </a:pPr>
            <a:r>
              <a:rPr lang="en-US" sz="2000" dirty="0"/>
              <a:t>Our project, the "Online Job Portal," aims to make job hunting and hiring simpler. We're creating a user-friendly platform where job seekers easily find and apply for jobs. Employers also benefit by effortlessly posting job openings. This web application minimizes manual work, making job searching and recruitment smoother for everyone involved.</a:t>
            </a:r>
            <a:endParaRPr lang="en-IN" sz="2000" dirty="0"/>
          </a:p>
        </p:txBody>
      </p:sp>
      <p:pic>
        <p:nvPicPr>
          <p:cNvPr id="3076" name="Picture 4" descr="Web search concept. Tiny characters using laptop for searching info in web browser. Search Bar. Web search concept. Tiny characters using laptop for searching info in web browser. Search Bar. Vector illustration.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4915044"/>
            <a:ext cx="2959100" cy="194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68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Architecture</a:t>
            </a:r>
            <a:r>
              <a:rPr lang="en-US" sz="4000" u="sng" dirty="0"/>
              <a:t> :-</a:t>
            </a:r>
            <a:endParaRPr lang="en-IN" dirty="0"/>
          </a:p>
        </p:txBody>
      </p:sp>
      <p:sp>
        <p:nvSpPr>
          <p:cNvPr id="3" name="Content Placeholder 2"/>
          <p:cNvSpPr>
            <a:spLocks noGrp="1"/>
          </p:cNvSpPr>
          <p:nvPr>
            <p:ph idx="1"/>
          </p:nvPr>
        </p:nvSpPr>
        <p:spPr/>
        <p:txBody>
          <a:bodyPr/>
          <a:lstStyle/>
          <a:p>
            <a:pPr>
              <a:lnSpc>
                <a:spcPct val="150000"/>
              </a:lnSpc>
            </a:pPr>
            <a:r>
              <a:rPr lang="en-IN" sz="2800" dirty="0"/>
              <a:t>Front End :- </a:t>
            </a:r>
            <a:r>
              <a:rPr lang="en-IN" sz="2800" dirty="0">
                <a:solidFill>
                  <a:schemeClr val="bg2">
                    <a:lumMod val="75000"/>
                  </a:schemeClr>
                </a:solidFill>
              </a:rPr>
              <a:t>React </a:t>
            </a:r>
            <a:r>
              <a:rPr lang="en-IN" sz="2800" dirty="0" smtClean="0">
                <a:solidFill>
                  <a:schemeClr val="bg2">
                    <a:lumMod val="75000"/>
                  </a:schemeClr>
                </a:solidFill>
              </a:rPr>
              <a:t>JS (Version 18) , </a:t>
            </a:r>
            <a:r>
              <a:rPr lang="en-IN" sz="2800" dirty="0">
                <a:solidFill>
                  <a:schemeClr val="bg2">
                    <a:lumMod val="75000"/>
                  </a:schemeClr>
                </a:solidFill>
              </a:rPr>
              <a:t>Bootstrap </a:t>
            </a:r>
          </a:p>
          <a:p>
            <a:pPr>
              <a:lnSpc>
                <a:spcPct val="150000"/>
              </a:lnSpc>
            </a:pPr>
            <a:r>
              <a:rPr lang="en-IN" sz="2800" dirty="0"/>
              <a:t>Back End :- </a:t>
            </a:r>
            <a:r>
              <a:rPr lang="en-IN" sz="2800" dirty="0" smtClean="0">
                <a:solidFill>
                  <a:schemeClr val="bg2">
                    <a:lumMod val="75000"/>
                  </a:schemeClr>
                </a:solidFill>
              </a:rPr>
              <a:t>Java 11, </a:t>
            </a:r>
            <a:r>
              <a:rPr lang="en-IN" sz="2800" dirty="0">
                <a:solidFill>
                  <a:schemeClr val="bg2">
                    <a:lumMod val="75000"/>
                  </a:schemeClr>
                </a:solidFill>
              </a:rPr>
              <a:t>Spring Boot REST API, JPA</a:t>
            </a:r>
          </a:p>
          <a:p>
            <a:pPr>
              <a:lnSpc>
                <a:spcPct val="150000"/>
              </a:lnSpc>
            </a:pPr>
            <a:r>
              <a:rPr lang="en-IN" sz="2800" dirty="0" smtClean="0"/>
              <a:t>Database </a:t>
            </a:r>
            <a:r>
              <a:rPr lang="en-IN" sz="2800" dirty="0"/>
              <a:t>:- </a:t>
            </a:r>
            <a:r>
              <a:rPr lang="en-IN" sz="2800" dirty="0" smtClean="0">
                <a:solidFill>
                  <a:schemeClr val="bg2">
                    <a:lumMod val="75000"/>
                  </a:schemeClr>
                </a:solidFill>
              </a:rPr>
              <a:t>MySQL </a:t>
            </a:r>
            <a:r>
              <a:rPr lang="en-IN" sz="2800" dirty="0">
                <a:solidFill>
                  <a:schemeClr val="bg2">
                    <a:lumMod val="75000"/>
                  </a:schemeClr>
                </a:solidFill>
              </a:rPr>
              <a:t>8.0. 34</a:t>
            </a:r>
          </a:p>
          <a:p>
            <a:endParaRPr lang="en-IN" dirty="0"/>
          </a:p>
        </p:txBody>
      </p:sp>
      <p:pic>
        <p:nvPicPr>
          <p:cNvPr id="4100" name="Picture 4" descr="Hr agency. Applicants queue for consideration, people group of resume background, candidates consideration. Job hiring talents vacancy in company recruiter search employees vector concept Hr agency. Applicants queue for consideration, people group of resume background, candidates consideration. Job hiring talents, vacancy in company recruiter search employees vector cartoon concept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4359275"/>
            <a:ext cx="5829300" cy="249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67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609600"/>
            <a:ext cx="8801100" cy="749300"/>
          </a:xfrm>
        </p:spPr>
        <p:txBody>
          <a:bodyPr>
            <a:normAutofit fontScale="90000"/>
          </a:bodyPr>
          <a:lstStyle/>
          <a:p>
            <a:r>
              <a:rPr lang="en-US" u="sng" dirty="0"/>
              <a:t>Reason for selecting the specific technology :-</a:t>
            </a:r>
            <a:endParaRPr lang="en-IN" u="sng" dirty="0"/>
          </a:p>
        </p:txBody>
      </p:sp>
      <p:sp>
        <p:nvSpPr>
          <p:cNvPr id="4" name="Subtitle 4">
            <a:extLst>
              <a:ext uri="{FF2B5EF4-FFF2-40B4-BE49-F238E27FC236}">
                <a16:creationId xmlns="" xmlns:a16="http://schemas.microsoft.com/office/drawing/2014/main" id="{8464547E-066F-4F59-975A-715AD0BFD137}"/>
              </a:ext>
            </a:extLst>
          </p:cNvPr>
          <p:cNvSpPr>
            <a:spLocks noGrp="1"/>
          </p:cNvSpPr>
          <p:nvPr>
            <p:ph idx="1"/>
          </p:nvPr>
        </p:nvSpPr>
        <p:spPr>
          <a:xfrm>
            <a:off x="677862" y="1549401"/>
            <a:ext cx="9418637" cy="4038599"/>
          </a:xfrm>
        </p:spPr>
        <p:txBody>
          <a:bodyPr>
            <a:normAutofit fontScale="92500"/>
          </a:bodyPr>
          <a:lstStyle/>
          <a:p>
            <a:pPr marL="342900" indent="-342900" algn="l">
              <a:lnSpc>
                <a:spcPct val="150000"/>
              </a:lnSpc>
              <a:buFont typeface="Arial" panose="020B0604020202020204" pitchFamily="34" charset="0"/>
              <a:buChar char="•"/>
            </a:pPr>
            <a:r>
              <a:rPr lang="en-US" sz="2400" i="0" dirty="0">
                <a:solidFill>
                  <a:schemeClr val="tx1"/>
                </a:solidFill>
                <a:effectLst/>
                <a:latin typeface="Calibri" panose="020F0502020204030204" pitchFamily="34" charset="0"/>
                <a:cs typeface="Calibri" panose="020F0502020204030204" pitchFamily="34" charset="0"/>
              </a:rPr>
              <a:t>React allows developers to create large web applications that can change data, without reloading the page. The main purpose of React is to be fast, scalable, and simple. It works only on user interfaces in the application. </a:t>
            </a:r>
            <a:endParaRPr lang="en-US" sz="2400" dirty="0">
              <a:solidFill>
                <a:schemeClr val="tx1"/>
              </a:solidFill>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Spring Boot provides a flexible way to configure Java Beans, XML configurations, and Database Transactions. It provides a powerful batch processing and manages REST endpoints. In Spring Boot, everything is auto configured; no manual configurations are needed.</a:t>
            </a:r>
          </a:p>
          <a:p>
            <a:pPr algn="l">
              <a:lnSpc>
                <a:spcPct val="150000"/>
              </a:lnSpc>
            </a:pPr>
            <a:endParaRPr lang="en-IN" sz="2400" dirty="0">
              <a:latin typeface="Calibri" panose="020F0502020204030204" pitchFamily="34" charset="0"/>
              <a:cs typeface="Calibri" panose="020F0502020204030204" pitchFamily="34" charset="0"/>
            </a:endParaRPr>
          </a:p>
          <a:p>
            <a:pPr algn="l">
              <a:lnSpc>
                <a:spcPct val="150000"/>
              </a:lnSpc>
            </a:pPr>
            <a:endParaRPr lang="en-IN" dirty="0"/>
          </a:p>
        </p:txBody>
      </p:sp>
      <p:pic>
        <p:nvPicPr>
          <p:cNvPr id="5136" name="Picture 16" descr="Spring Boot React.js Full Stack Tutorial By Example – Colin Willi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5457825"/>
            <a:ext cx="32766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11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5200"/>
          </a:xfrm>
        </p:spPr>
        <p:txBody>
          <a:bodyPr/>
          <a:lstStyle/>
          <a:p>
            <a:r>
              <a:rPr lang="en-US" u="sng" dirty="0"/>
              <a:t>User Roles And Responsibilities :-</a:t>
            </a:r>
            <a:endParaRPr lang="en-IN" dirty="0"/>
          </a:p>
        </p:txBody>
      </p:sp>
      <p:sp>
        <p:nvSpPr>
          <p:cNvPr id="3" name="Content Placeholder 2"/>
          <p:cNvSpPr>
            <a:spLocks noGrp="1"/>
          </p:cNvSpPr>
          <p:nvPr>
            <p:ph idx="1"/>
          </p:nvPr>
        </p:nvSpPr>
        <p:spPr>
          <a:xfrm>
            <a:off x="677334" y="2160589"/>
            <a:ext cx="8860366" cy="2259011"/>
          </a:xfrm>
        </p:spPr>
        <p:txBody>
          <a:bodyPr/>
          <a:lstStyle/>
          <a:p>
            <a:r>
              <a:rPr lang="en-US" sz="2400" kern="50" dirty="0">
                <a:latin typeface="Segoe UI" panose="020B0502040204020203" pitchFamily="34" charset="0"/>
                <a:ea typeface="SimSun" panose="02010600030101010101" pitchFamily="2" charset="-122"/>
                <a:cs typeface="Mangal" panose="02040503050203030202" pitchFamily="18" charset="0"/>
              </a:rPr>
              <a:t>Online Job Portal consists of three roles described as below :-</a:t>
            </a:r>
            <a:endParaRPr lang="en-IN" sz="2400" kern="50" dirty="0">
              <a:latin typeface="Times New Roman" panose="02020603050405020304" pitchFamily="18" charset="0"/>
              <a:ea typeface="SimSun" panose="02010600030101010101" pitchFamily="2" charset="-122"/>
              <a:cs typeface="Mangal" panose="02040503050203030202" pitchFamily="18" charset="0"/>
            </a:endParaRPr>
          </a:p>
          <a:p>
            <a:pPr lvl="0">
              <a:buFont typeface="+mj-lt"/>
              <a:buAutoNum type="arabicPeriod"/>
            </a:pPr>
            <a:r>
              <a:rPr lang="en-US" sz="2400" kern="50" dirty="0">
                <a:solidFill>
                  <a:schemeClr val="tx1"/>
                </a:solidFill>
                <a:latin typeface="Segoe UI" panose="020B0502040204020203" pitchFamily="34" charset="0"/>
                <a:ea typeface="SimSun" panose="02010600030101010101" pitchFamily="2" charset="-122"/>
                <a:cs typeface="Mangal" panose="02040503050203030202" pitchFamily="18" charset="0"/>
              </a:rPr>
              <a:t>Admin	</a:t>
            </a:r>
            <a:endParaRPr lang="en-IN" sz="2400" kern="50" dirty="0">
              <a:solidFill>
                <a:schemeClr val="tx1"/>
              </a:solidFill>
              <a:latin typeface="Times New Roman" panose="02020603050405020304" pitchFamily="18" charset="0"/>
              <a:ea typeface="SimSun" panose="02010600030101010101" pitchFamily="2" charset="-122"/>
              <a:cs typeface="Mangal" panose="02040503050203030202" pitchFamily="18" charset="0"/>
            </a:endParaRPr>
          </a:p>
          <a:p>
            <a:pPr lvl="0">
              <a:buFont typeface="+mj-lt"/>
              <a:buAutoNum type="arabicPeriod"/>
            </a:pPr>
            <a:r>
              <a:rPr lang="en-US" sz="2400" kern="50" dirty="0">
                <a:solidFill>
                  <a:schemeClr val="tx1"/>
                </a:solidFill>
                <a:latin typeface="Segoe UI" panose="020B0502040204020203" pitchFamily="34" charset="0"/>
                <a:ea typeface="SimSun" panose="02010600030101010101" pitchFamily="2" charset="-122"/>
                <a:cs typeface="Mangal" panose="02040503050203030202" pitchFamily="18" charset="0"/>
              </a:rPr>
              <a:t>Freelancer</a:t>
            </a:r>
            <a:endParaRPr lang="en-IN" sz="2400" kern="50" dirty="0">
              <a:solidFill>
                <a:schemeClr val="tx1"/>
              </a:solidFill>
              <a:latin typeface="Times New Roman" panose="02020603050405020304" pitchFamily="18" charset="0"/>
              <a:ea typeface="SimSun" panose="02010600030101010101" pitchFamily="2" charset="-122"/>
              <a:cs typeface="Mangal" panose="02040503050203030202" pitchFamily="18" charset="0"/>
            </a:endParaRPr>
          </a:p>
          <a:p>
            <a:pPr lvl="0">
              <a:buFont typeface="+mj-lt"/>
              <a:buAutoNum type="arabicPeriod"/>
            </a:pPr>
            <a:r>
              <a:rPr lang="en-US" sz="2400" kern="50" dirty="0">
                <a:solidFill>
                  <a:schemeClr val="tx1"/>
                </a:solidFill>
                <a:latin typeface="Segoe UI" panose="020B0502040204020203" pitchFamily="34" charset="0"/>
                <a:ea typeface="SimSun" panose="02010600030101010101" pitchFamily="2" charset="-122"/>
                <a:cs typeface="Mangal" panose="02040503050203030202" pitchFamily="18" charset="0"/>
              </a:rPr>
              <a:t>Recruiter</a:t>
            </a:r>
            <a:endParaRPr lang="en-IN" sz="2400" kern="50" dirty="0">
              <a:solidFill>
                <a:schemeClr val="tx1"/>
              </a:solidFill>
              <a:latin typeface="Times New Roman" panose="02020603050405020304" pitchFamily="18" charset="0"/>
              <a:ea typeface="SimSun" panose="02010600030101010101" pitchFamily="2" charset="-122"/>
              <a:cs typeface="Mangal" panose="02040503050203030202" pitchFamily="18" charset="0"/>
            </a:endParaRPr>
          </a:p>
          <a:p>
            <a:endParaRPr lang="en-IN" dirty="0"/>
          </a:p>
        </p:txBody>
      </p:sp>
      <p:pic>
        <p:nvPicPr>
          <p:cNvPr id="6146" name="Picture 2" descr="Vector illustration concept of human resources, career, employment, CV, job search, professional skill. Creative flat design for web banner, marketing material, business presentation, online advertising.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00501"/>
            <a:ext cx="5829300" cy="285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39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92187E71-F354-4022-A1A8-34A7FE507D25}"/>
              </a:ext>
            </a:extLst>
          </p:cNvPr>
          <p:cNvGrpSpPr/>
          <p:nvPr/>
        </p:nvGrpSpPr>
        <p:grpSpPr>
          <a:xfrm>
            <a:off x="0" y="342692"/>
            <a:ext cx="7601830" cy="1005840"/>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xmlns=""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xmlns="" id="{2B393331-5D4A-4961-AB58-3DE7220FAF94}"/>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itchFamily="18" charset="0"/>
                  <a:ea typeface="Cambria" pitchFamily="18" charset="0"/>
                </a:rPr>
                <a:t>User Classes </a:t>
              </a:r>
            </a:p>
          </p:txBody>
        </p:sp>
        <p:sp>
          <p:nvSpPr>
            <p:cNvPr id="13" name="Arrow: Chevron 18">
              <a:extLst>
                <a:ext uri="{FF2B5EF4-FFF2-40B4-BE49-F238E27FC236}">
                  <a16:creationId xmlns:a16="http://schemas.microsoft.com/office/drawing/2014/main" xmlns=""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xmlns=""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5" name="Straight Connector 14">
            <a:extLst>
              <a:ext uri="{FF2B5EF4-FFF2-40B4-BE49-F238E27FC236}">
                <a16:creationId xmlns:a16="http://schemas.microsoft.com/office/drawing/2014/main" xmlns="" id="{582E2B4C-53D5-480A-94F2-7F61A93EB936}"/>
              </a:ext>
            </a:extLst>
          </p:cNvPr>
          <p:cNvCxnSpPr>
            <a:cxnSpLocks/>
          </p:cNvCxnSpPr>
          <p:nvPr/>
        </p:nvCxnSpPr>
        <p:spPr>
          <a:xfrm rot="5400000">
            <a:off x="1270317" y="3468591"/>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949CC8FD-C4CD-4E2E-A50C-A55F20AF6617}"/>
              </a:ext>
            </a:extLst>
          </p:cNvPr>
          <p:cNvSpPr/>
          <p:nvPr/>
        </p:nvSpPr>
        <p:spPr>
          <a:xfrm>
            <a:off x="885371" y="3251201"/>
            <a:ext cx="2525486" cy="566057"/>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itchFamily="18" charset="0"/>
                <a:ea typeface="Cambria" pitchFamily="18" charset="0"/>
              </a:rPr>
              <a:t>Job Seeker </a:t>
            </a:r>
            <a:endParaRPr lang="ko-KR" altLang="en-US" sz="2700" b="1" dirty="0">
              <a:solidFill>
                <a:schemeClr val="tx1"/>
              </a:solidFill>
              <a:latin typeface="Cambria" pitchFamily="18" charset="0"/>
            </a:endParaRPr>
          </a:p>
        </p:txBody>
      </p:sp>
      <p:cxnSp>
        <p:nvCxnSpPr>
          <p:cNvPr id="19" name="Straight Connector 18">
            <a:extLst>
              <a:ext uri="{FF2B5EF4-FFF2-40B4-BE49-F238E27FC236}">
                <a16:creationId xmlns:a16="http://schemas.microsoft.com/office/drawing/2014/main" xmlns="" id="{8F7343E3-2473-4BDF-9F3A-CD2C9840C111}"/>
              </a:ext>
            </a:extLst>
          </p:cNvPr>
          <p:cNvCxnSpPr>
            <a:cxnSpLocks/>
          </p:cNvCxnSpPr>
          <p:nvPr/>
        </p:nvCxnSpPr>
        <p:spPr>
          <a:xfrm rot="16200000" flipH="1">
            <a:off x="9427028" y="3432634"/>
            <a:ext cx="1596572" cy="14513"/>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xmlns="" id="{F079DF2B-7674-4DAE-8088-D890FCD2D582}"/>
              </a:ext>
            </a:extLst>
          </p:cNvPr>
          <p:cNvSpPr/>
          <p:nvPr/>
        </p:nvSpPr>
        <p:spPr>
          <a:xfrm>
            <a:off x="8897255" y="3193144"/>
            <a:ext cx="2569029" cy="58057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itchFamily="18" charset="0"/>
              </a:rPr>
              <a:t>Admin</a:t>
            </a:r>
            <a:endParaRPr lang="ko-KR" altLang="en-US" sz="2700" b="1" dirty="0">
              <a:solidFill>
                <a:schemeClr val="tx1"/>
              </a:solidFill>
              <a:latin typeface="Cambria" pitchFamily="18" charset="0"/>
            </a:endParaRPr>
          </a:p>
        </p:txBody>
      </p:sp>
      <p:cxnSp>
        <p:nvCxnSpPr>
          <p:cNvPr id="23" name="Straight Connector 22">
            <a:extLst>
              <a:ext uri="{FF2B5EF4-FFF2-40B4-BE49-F238E27FC236}">
                <a16:creationId xmlns:a16="http://schemas.microsoft.com/office/drawing/2014/main" xmlns="" id="{88E5F56B-331B-4752-B095-BCE87F7E69A2}"/>
              </a:ext>
            </a:extLst>
          </p:cNvPr>
          <p:cNvCxnSpPr>
            <a:cxnSpLocks/>
          </p:cNvCxnSpPr>
          <p:nvPr/>
        </p:nvCxnSpPr>
        <p:spPr>
          <a:xfrm rot="5400000">
            <a:off x="5177297" y="3436927"/>
            <a:ext cx="1603842" cy="27693"/>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E273D821-2EEC-401E-AACC-2E4FF80B407C}"/>
              </a:ext>
            </a:extLst>
          </p:cNvPr>
          <p:cNvSpPr/>
          <p:nvPr/>
        </p:nvSpPr>
        <p:spPr>
          <a:xfrm>
            <a:off x="4586514" y="3264550"/>
            <a:ext cx="2830286" cy="552710"/>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smtClean="0">
                <a:solidFill>
                  <a:schemeClr val="tx1"/>
                </a:solidFill>
                <a:latin typeface="Cambria" pitchFamily="18" charset="0"/>
                <a:ea typeface="Cambria" pitchFamily="18" charset="0"/>
              </a:rPr>
              <a:t>Recruiter</a:t>
            </a:r>
            <a:endParaRPr lang="ko-KR" altLang="en-US" sz="2700" b="1" dirty="0">
              <a:solidFill>
                <a:schemeClr val="tx1"/>
              </a:solidFill>
              <a:latin typeface="Cambria" pitchFamily="18" charset="0"/>
            </a:endParaRPr>
          </a:p>
        </p:txBody>
      </p:sp>
      <p:sp>
        <p:nvSpPr>
          <p:cNvPr id="29" name="TextBox 28">
            <a:extLst>
              <a:ext uri="{FF2B5EF4-FFF2-40B4-BE49-F238E27FC236}">
                <a16:creationId xmlns:a16="http://schemas.microsoft.com/office/drawing/2014/main" xmlns="" id="{EB9E44DE-0676-40C1-842B-94EF59935D06}"/>
              </a:ext>
            </a:extLst>
          </p:cNvPr>
          <p:cNvSpPr txBox="1"/>
          <p:nvPr/>
        </p:nvSpPr>
        <p:spPr>
          <a:xfrm>
            <a:off x="348344" y="4505602"/>
            <a:ext cx="3672114" cy="1631216"/>
          </a:xfrm>
          <a:prstGeom prst="rect">
            <a:avLst/>
          </a:prstGeom>
          <a:noFill/>
        </p:spPr>
        <p:txBody>
          <a:bodyPr wrap="square" numCol="1" rtlCol="0">
            <a:spAutoFit/>
          </a:bodyPr>
          <a:lstStyle/>
          <a:p>
            <a:pPr algn="ctr"/>
            <a:r>
              <a:rPr lang="en-US" sz="2000" dirty="0">
                <a:latin typeface="Cambria" pitchFamily="18" charset="0"/>
                <a:ea typeface="Cambria" pitchFamily="18" charset="0"/>
              </a:rPr>
              <a:t>In this module Job Seeker will </a:t>
            </a:r>
            <a:r>
              <a:rPr lang="en-US" sz="2000" dirty="0" smtClean="0">
                <a:latin typeface="Cambria" pitchFamily="18" charset="0"/>
                <a:ea typeface="Cambria" pitchFamily="18" charset="0"/>
              </a:rPr>
              <a:t>register, update </a:t>
            </a:r>
            <a:r>
              <a:rPr lang="en-US" sz="2000" dirty="0">
                <a:latin typeface="Cambria" pitchFamily="18" charset="0"/>
                <a:ea typeface="Cambria" pitchFamily="18" charset="0"/>
              </a:rPr>
              <a:t>details or </a:t>
            </a:r>
            <a:r>
              <a:rPr lang="en-US" sz="2000" dirty="0" smtClean="0">
                <a:latin typeface="Cambria" pitchFamily="18" charset="0"/>
                <a:ea typeface="Cambria" pitchFamily="18" charset="0"/>
              </a:rPr>
              <a:t>and </a:t>
            </a:r>
            <a:r>
              <a:rPr lang="en-US" sz="2000" dirty="0">
                <a:latin typeface="Cambria" pitchFamily="18" charset="0"/>
                <a:ea typeface="Cambria" pitchFamily="18" charset="0"/>
              </a:rPr>
              <a:t>can apply for the  various jobs and view responses on applied jobs.</a:t>
            </a:r>
            <a:endParaRPr lang="ko-KR" altLang="en-US" sz="2000" b="1" dirty="0">
              <a:solidFill>
                <a:schemeClr val="tx1">
                  <a:lumMod val="75000"/>
                  <a:lumOff val="25000"/>
                </a:schemeClr>
              </a:solidFill>
              <a:latin typeface="Cambria" pitchFamily="18" charset="0"/>
              <a:cs typeface="Arial" pitchFamily="34" charset="0"/>
            </a:endParaRPr>
          </a:p>
        </p:txBody>
      </p:sp>
      <p:sp>
        <p:nvSpPr>
          <p:cNvPr id="44" name="TextBox 43">
            <a:extLst>
              <a:ext uri="{FF2B5EF4-FFF2-40B4-BE49-F238E27FC236}">
                <a16:creationId xmlns:a16="http://schemas.microsoft.com/office/drawing/2014/main" xmlns="" id="{EB9E44DE-0676-40C1-842B-94EF59935D06}"/>
              </a:ext>
            </a:extLst>
          </p:cNvPr>
          <p:cNvSpPr txBox="1"/>
          <p:nvPr/>
        </p:nvSpPr>
        <p:spPr>
          <a:xfrm>
            <a:off x="4209144" y="4483833"/>
            <a:ext cx="4093028" cy="1938992"/>
          </a:xfrm>
          <a:prstGeom prst="rect">
            <a:avLst/>
          </a:prstGeom>
          <a:noFill/>
        </p:spPr>
        <p:txBody>
          <a:bodyPr wrap="square" rtlCol="0">
            <a:spAutoFit/>
          </a:bodyPr>
          <a:lstStyle/>
          <a:p>
            <a:pPr algn="ctr"/>
            <a:r>
              <a:rPr lang="en-US" sz="2000" dirty="0">
                <a:latin typeface="Cambria" pitchFamily="18" charset="0"/>
                <a:ea typeface="Cambria" pitchFamily="18" charset="0"/>
              </a:rPr>
              <a:t>In this module Job Providers can  register and after verification by admin  can add new jobs and  view the list of  applicants applied for that specific job. Also they can accept and reject the applications.</a:t>
            </a:r>
            <a:endParaRPr lang="ko-KR" altLang="en-US" sz="2000" b="1" dirty="0">
              <a:solidFill>
                <a:schemeClr val="tx1">
                  <a:lumMod val="75000"/>
                  <a:lumOff val="25000"/>
                </a:schemeClr>
              </a:solidFill>
              <a:latin typeface="Cambria" pitchFamily="18" charset="0"/>
              <a:cs typeface="Arial" pitchFamily="34" charset="0"/>
            </a:endParaRPr>
          </a:p>
        </p:txBody>
      </p:sp>
      <p:sp>
        <p:nvSpPr>
          <p:cNvPr id="45" name="TextBox 44">
            <a:extLst>
              <a:ext uri="{FF2B5EF4-FFF2-40B4-BE49-F238E27FC236}">
                <a16:creationId xmlns:a16="http://schemas.microsoft.com/office/drawing/2014/main" xmlns="" id="{EB9E44DE-0676-40C1-842B-94EF59935D06}"/>
              </a:ext>
            </a:extLst>
          </p:cNvPr>
          <p:cNvSpPr txBox="1"/>
          <p:nvPr/>
        </p:nvSpPr>
        <p:spPr>
          <a:xfrm>
            <a:off x="8476343" y="4411262"/>
            <a:ext cx="3367314" cy="1323439"/>
          </a:xfrm>
          <a:prstGeom prst="rect">
            <a:avLst/>
          </a:prstGeom>
          <a:noFill/>
        </p:spPr>
        <p:txBody>
          <a:bodyPr wrap="square" rtlCol="0">
            <a:spAutoFit/>
          </a:bodyPr>
          <a:lstStyle/>
          <a:p>
            <a:pPr algn="ctr"/>
            <a:r>
              <a:rPr lang="en-US" sz="2000" dirty="0">
                <a:latin typeface="Cambria" pitchFamily="18" charset="0"/>
                <a:ea typeface="Cambria" pitchFamily="18" charset="0"/>
              </a:rPr>
              <a:t>In this module Admin can manage job Seekers and Job Providers. Will verify the job providers</a:t>
            </a:r>
            <a:r>
              <a:rPr lang="en-US" sz="2000" dirty="0" smtClean="0">
                <a:latin typeface="Cambria" pitchFamily="18" charset="0"/>
                <a:ea typeface="Cambria" pitchFamily="18" charset="0"/>
              </a:rPr>
              <a:t>.</a:t>
            </a:r>
            <a:endParaRPr lang="ko-KR" altLang="en-US" sz="2000" b="1" dirty="0">
              <a:solidFill>
                <a:schemeClr val="tx1">
                  <a:lumMod val="75000"/>
                  <a:lumOff val="25000"/>
                </a:schemeClr>
              </a:solidFill>
              <a:latin typeface="Cambria" pitchFamily="18" charset="0"/>
              <a:cs typeface="Arial" pitchFamily="34" charset="0"/>
            </a:endParaRPr>
          </a:p>
        </p:txBody>
      </p:sp>
      <p:pic>
        <p:nvPicPr>
          <p:cNvPr id="47" name="Picture 46" descr="user png.PNG"/>
          <p:cNvPicPr>
            <a:picLocks noChangeAspect="1"/>
          </p:cNvPicPr>
          <p:nvPr/>
        </p:nvPicPr>
        <p:blipFill>
          <a:blip r:embed="rId2" cstate="print"/>
          <a:stretch>
            <a:fillRect/>
          </a:stretch>
        </p:blipFill>
        <p:spPr>
          <a:xfrm>
            <a:off x="1470585" y="1546785"/>
            <a:ext cx="1267971" cy="1267971"/>
          </a:xfrm>
          <a:prstGeom prst="rect">
            <a:avLst/>
          </a:prstGeom>
        </p:spPr>
      </p:pic>
      <p:pic>
        <p:nvPicPr>
          <p:cNvPr id="48" name="Picture 47" descr="admin.png"/>
          <p:cNvPicPr>
            <a:picLocks noChangeAspect="1"/>
          </p:cNvPicPr>
          <p:nvPr/>
        </p:nvPicPr>
        <p:blipFill>
          <a:blip r:embed="rId3"/>
          <a:stretch>
            <a:fillRect/>
          </a:stretch>
        </p:blipFill>
        <p:spPr>
          <a:xfrm>
            <a:off x="9634096" y="1615857"/>
            <a:ext cx="1164533" cy="1152889"/>
          </a:xfrm>
          <a:prstGeom prst="rect">
            <a:avLst/>
          </a:prstGeom>
        </p:spPr>
      </p:pic>
      <p:pic>
        <p:nvPicPr>
          <p:cNvPr id="49" name="Picture 48" descr="company-icon-300 copy.png"/>
          <p:cNvPicPr>
            <a:picLocks noChangeAspect="1"/>
          </p:cNvPicPr>
          <p:nvPr/>
        </p:nvPicPr>
        <p:blipFill>
          <a:blip r:embed="rId4"/>
          <a:stretch>
            <a:fillRect/>
          </a:stretch>
        </p:blipFill>
        <p:spPr>
          <a:xfrm>
            <a:off x="5512039" y="1701800"/>
            <a:ext cx="939800" cy="939800"/>
          </a:xfrm>
          <a:prstGeom prst="rect">
            <a:avLst/>
          </a:prstGeom>
        </p:spPr>
      </p:pic>
    </p:spTree>
    <p:extLst>
      <p:ext uri="{BB962C8B-B14F-4D97-AF65-F5344CB8AC3E}">
        <p14:creationId xmlns:p14="http://schemas.microsoft.com/office/powerpoint/2010/main" val="7599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linds(horizontal)">
                                      <p:cBhvr>
                                        <p:cTn id="27" dur="500"/>
                                        <p:tgtEl>
                                          <p:spTgt spid="44"/>
                                        </p:tgtEl>
                                      </p:cBhvr>
                                    </p:animEffect>
                                  </p:childTnLst>
                                </p:cTn>
                              </p:par>
                              <p:par>
                                <p:cTn id="28" presetID="3" presetClass="entr" presetSubtype="10"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linds(horizontal)">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blinds(horizontal)">
                                      <p:cBhvr>
                                        <p:cTn id="41" dur="500"/>
                                        <p:tgtEl>
                                          <p:spTgt spid="45"/>
                                        </p:tgtEl>
                                      </p:cBhvr>
                                    </p:animEffect>
                                  </p:childTnLst>
                                </p:cTn>
                              </p:par>
                              <p:par>
                                <p:cTn id="42" presetID="3" presetClass="entr" presetSubtype="10"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blinds(horizontal)">
                                      <p:cBhvr>
                                        <p:cTn id="4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5" grpId="0" animBg="1"/>
      <p:bldP spid="29"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92187E71-F354-4022-A1A8-34A7FE507D25}"/>
              </a:ext>
            </a:extLst>
          </p:cNvPr>
          <p:cNvGrpSpPr/>
          <p:nvPr/>
        </p:nvGrpSpPr>
        <p:grpSpPr>
          <a:xfrm>
            <a:off x="0" y="303362"/>
            <a:ext cx="6843252" cy="856697"/>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xmlns="" id="{5B558A55-DC5D-49F0-A4D0-F49F33EB583B}"/>
                </a:ext>
              </a:extLst>
            </p:cNvPr>
            <p:cNvSpPr/>
            <p:nvPr/>
          </p:nvSpPr>
          <p:spPr>
            <a:xfrm>
              <a:off x="6663477" y="545888"/>
              <a:ext cx="731520" cy="1005840"/>
            </a:xfrm>
            <a:prstGeom prst="chevron">
              <a:avLst>
                <a:gd name="adj" fmla="val 5673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2" name="Arrow: Pentagon 1">
              <a:extLst>
                <a:ext uri="{FF2B5EF4-FFF2-40B4-BE49-F238E27FC236}">
                  <a16:creationId xmlns:a16="http://schemas.microsoft.com/office/drawing/2014/main" xmlns="" id="{2B393331-5D4A-4961-AB58-3DE7220FAF94}"/>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itchFamily="18" charset="0"/>
                  <a:ea typeface="Cambria" pitchFamily="18" charset="0"/>
                </a:rPr>
                <a:t>Jobseeker Module</a:t>
              </a:r>
            </a:p>
          </p:txBody>
        </p:sp>
        <p:sp>
          <p:nvSpPr>
            <p:cNvPr id="13" name="Arrow: Chevron 18">
              <a:extLst>
                <a:ext uri="{FF2B5EF4-FFF2-40B4-BE49-F238E27FC236}">
                  <a16:creationId xmlns:a16="http://schemas.microsoft.com/office/drawing/2014/main" xmlns="" id="{B251CA05-7D56-47E6-9756-C119C1558F2E}"/>
                </a:ext>
              </a:extLst>
            </p:cNvPr>
            <p:cNvSpPr/>
            <p:nvPr/>
          </p:nvSpPr>
          <p:spPr>
            <a:xfrm>
              <a:off x="7053190" y="545888"/>
              <a:ext cx="548640" cy="1005840"/>
            </a:xfrm>
            <a:prstGeom prst="chevron">
              <a:avLst>
                <a:gd name="adj" fmla="val 7470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14" name="Arrow: Chevron 19">
              <a:extLst>
                <a:ext uri="{FF2B5EF4-FFF2-40B4-BE49-F238E27FC236}">
                  <a16:creationId xmlns:a16="http://schemas.microsoft.com/office/drawing/2014/main" xmlns="" id="{7D930977-3753-49D3-962C-D68A88D8CA65}"/>
                </a:ext>
              </a:extLst>
            </p:cNvPr>
            <p:cNvSpPr/>
            <p:nvPr/>
          </p:nvSpPr>
          <p:spPr>
            <a:xfrm>
              <a:off x="6083373" y="545888"/>
              <a:ext cx="914400" cy="1005840"/>
            </a:xfrm>
            <a:prstGeom prst="chevron">
              <a:avLst>
                <a:gd name="adj" fmla="val 4505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grpSp>
      <p:sp>
        <p:nvSpPr>
          <p:cNvPr id="20" name="TextBox 19">
            <a:extLst>
              <a:ext uri="{FF2B5EF4-FFF2-40B4-BE49-F238E27FC236}">
                <a16:creationId xmlns:a16="http://schemas.microsoft.com/office/drawing/2014/main" xmlns="" id="{98DB54B5-713C-4035-84E2-A4832DE95BB4}"/>
              </a:ext>
            </a:extLst>
          </p:cNvPr>
          <p:cNvSpPr txBox="1"/>
          <p:nvPr/>
        </p:nvSpPr>
        <p:spPr>
          <a:xfrm>
            <a:off x="470018" y="1563469"/>
            <a:ext cx="10762089" cy="4626844"/>
          </a:xfrm>
          <a:prstGeom prst="rect">
            <a:avLst/>
          </a:prstGeom>
          <a:noFill/>
        </p:spPr>
        <p:txBody>
          <a:bodyPr wrap="square">
            <a:spAutoFit/>
          </a:bodyPr>
          <a:lstStyle/>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After successful registration ,the job seeker can </a:t>
            </a:r>
          </a:p>
          <a:p>
            <a:pPr marL="342900" indent="-342900">
              <a:lnSpc>
                <a:spcPct val="150000"/>
              </a:lnSpc>
              <a:spcBef>
                <a:spcPts val="1000"/>
              </a:spcBef>
              <a:buClr>
                <a:schemeClr val="accent1"/>
              </a:buClr>
              <a:buSzPct val="80000"/>
              <a:buFont typeface="Wingdings 3" charset="2"/>
              <a:buChar char=""/>
            </a:pPr>
            <a:endParaRPr lang="en-IN" sz="2000" dirty="0">
              <a:solidFill>
                <a:schemeClr val="tx1">
                  <a:lumMod val="75000"/>
                  <a:lumOff val="25000"/>
                </a:schemeClr>
              </a:solidFill>
            </a:endParaRP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Search for the jobs in various fields depending upon the availability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of  jobs.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Can edit his/her profile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Delete account and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Check the response of any job he/she has applied for earlier in </a:t>
            </a:r>
          </a:p>
          <a:p>
            <a:pPr marL="342900" indent="-342900">
              <a:lnSpc>
                <a:spcPct val="150000"/>
              </a:lnSpc>
              <a:spcBef>
                <a:spcPts val="1000"/>
              </a:spcBef>
              <a:buClr>
                <a:schemeClr val="accent1"/>
              </a:buClr>
              <a:buSzPct val="80000"/>
              <a:buFont typeface="Wingdings 3" charset="2"/>
              <a:buChar char=""/>
            </a:pPr>
            <a:r>
              <a:rPr lang="en-IN" sz="2000" dirty="0">
                <a:solidFill>
                  <a:schemeClr val="tx1">
                    <a:lumMod val="75000"/>
                    <a:lumOff val="25000"/>
                  </a:schemeClr>
                </a:solidFill>
              </a:rPr>
              <a:t>     status option.  </a:t>
            </a:r>
          </a:p>
        </p:txBody>
      </p:sp>
    </p:spTree>
    <p:extLst>
      <p:ext uri="{BB962C8B-B14F-4D97-AF65-F5344CB8AC3E}">
        <p14:creationId xmlns:p14="http://schemas.microsoft.com/office/powerpoint/2010/main" val="2479951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xmlns="" id="{2EDD862E-7804-4195-8C5A-0CEF09941158}"/>
              </a:ext>
            </a:extLst>
          </p:cNvPr>
          <p:cNvGrpSpPr/>
          <p:nvPr/>
        </p:nvGrpSpPr>
        <p:grpSpPr>
          <a:xfrm>
            <a:off x="0" y="139792"/>
            <a:ext cx="8461829" cy="963294"/>
            <a:chOff x="0" y="545888"/>
            <a:chExt cx="7601830" cy="1005840"/>
          </a:xfrm>
          <a:solidFill>
            <a:srgbClr val="EE6CC1">
              <a:lumMod val="50000"/>
            </a:srgbClr>
          </a:solidFill>
        </p:grpSpPr>
        <p:sp>
          <p:nvSpPr>
            <p:cNvPr id="20" name="Arrow: Chevron 17">
              <a:extLst>
                <a:ext uri="{FF2B5EF4-FFF2-40B4-BE49-F238E27FC236}">
                  <a16:creationId xmlns:a16="http://schemas.microsoft.com/office/drawing/2014/main" xmlns="" id="{FFED5095-CBA9-4831-8D97-D52678734890}"/>
                </a:ext>
              </a:extLst>
            </p:cNvPr>
            <p:cNvSpPr/>
            <p:nvPr/>
          </p:nvSpPr>
          <p:spPr>
            <a:xfrm>
              <a:off x="6663477" y="545888"/>
              <a:ext cx="731520" cy="1005840"/>
            </a:xfrm>
            <a:prstGeom prst="chevron">
              <a:avLst>
                <a:gd name="adj" fmla="val 56731"/>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21" name="Arrow: Pentagon 1">
              <a:extLst>
                <a:ext uri="{FF2B5EF4-FFF2-40B4-BE49-F238E27FC236}">
                  <a16:creationId xmlns:a16="http://schemas.microsoft.com/office/drawing/2014/main" xmlns="" id="{CC89345B-675A-44F7-BB03-50DBDE372349}"/>
                </a:ext>
              </a:extLst>
            </p:cNvPr>
            <p:cNvSpPr/>
            <p:nvPr/>
          </p:nvSpPr>
          <p:spPr>
            <a:xfrm>
              <a:off x="0" y="545888"/>
              <a:ext cx="6427177" cy="1005840"/>
            </a:xfrm>
            <a:prstGeom prst="homePlate">
              <a:avLst>
                <a:gd name="adj" fmla="val 4090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itchFamily="18" charset="0"/>
                  <a:ea typeface="Cambria" pitchFamily="18" charset="0"/>
                </a:rPr>
                <a:t>Use Case diagram for Job Seekers</a:t>
              </a:r>
            </a:p>
          </p:txBody>
        </p:sp>
        <p:sp>
          <p:nvSpPr>
            <p:cNvPr id="22" name="Arrow: Chevron 18">
              <a:extLst>
                <a:ext uri="{FF2B5EF4-FFF2-40B4-BE49-F238E27FC236}">
                  <a16:creationId xmlns:a16="http://schemas.microsoft.com/office/drawing/2014/main" xmlns="" id="{1208EBD8-54D8-4165-9034-9A4ADB1B153F}"/>
                </a:ext>
              </a:extLst>
            </p:cNvPr>
            <p:cNvSpPr/>
            <p:nvPr/>
          </p:nvSpPr>
          <p:spPr>
            <a:xfrm>
              <a:off x="7053190" y="545888"/>
              <a:ext cx="548640" cy="1005840"/>
            </a:xfrm>
            <a:prstGeom prst="chevron">
              <a:avLst>
                <a:gd name="adj" fmla="val 74706"/>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sp>
          <p:nvSpPr>
            <p:cNvPr id="25" name="Arrow: Chevron 19">
              <a:extLst>
                <a:ext uri="{FF2B5EF4-FFF2-40B4-BE49-F238E27FC236}">
                  <a16:creationId xmlns:a16="http://schemas.microsoft.com/office/drawing/2014/main" xmlns="" id="{60DF2D25-2D59-417A-A457-A7189A74BDFA}"/>
                </a:ext>
              </a:extLst>
            </p:cNvPr>
            <p:cNvSpPr/>
            <p:nvPr/>
          </p:nvSpPr>
          <p:spPr>
            <a:xfrm>
              <a:off x="6083373" y="545888"/>
              <a:ext cx="914400" cy="1005840"/>
            </a:xfrm>
            <a:prstGeom prst="chevron">
              <a:avLst>
                <a:gd name="adj" fmla="val 4505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itchFamily="18" charset="0"/>
                <a:ea typeface="Cambria" pitchFamily="18" charset="0"/>
              </a:endParaRPr>
            </a:p>
          </p:txBody>
        </p:sp>
      </p:grpSp>
      <p:pic>
        <p:nvPicPr>
          <p:cNvPr id="33794" name="Picture 2"/>
          <p:cNvPicPr>
            <a:picLocks noChangeAspect="1" noChangeArrowheads="1"/>
          </p:cNvPicPr>
          <p:nvPr/>
        </p:nvPicPr>
        <p:blipFill>
          <a:blip r:embed="rId2"/>
          <a:srcRect l="28741" t="13619" r="28568" b="9515"/>
          <a:stretch>
            <a:fillRect/>
          </a:stretch>
        </p:blipFill>
        <p:spPr bwMode="auto">
          <a:xfrm>
            <a:off x="3398293" y="1166883"/>
            <a:ext cx="5554638" cy="5622877"/>
          </a:xfrm>
          <a:prstGeom prst="rect">
            <a:avLst/>
          </a:prstGeom>
          <a:noFill/>
          <a:ln w="9525">
            <a:noFill/>
            <a:miter lim="800000"/>
            <a:headEnd/>
            <a:tailEnd/>
          </a:ln>
          <a:effectLst/>
        </p:spPr>
      </p:pic>
    </p:spTree>
    <p:extLst>
      <p:ext uri="{BB962C8B-B14F-4D97-AF65-F5344CB8AC3E}">
        <p14:creationId xmlns:p14="http://schemas.microsoft.com/office/powerpoint/2010/main" val="1491202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TotalTime>
  <Words>530</Words>
  <Application>Microsoft Office PowerPoint</Application>
  <PresentationFormat>Widescreen</PresentationFormat>
  <Paragraphs>81</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SimSun</vt:lpstr>
      <vt:lpstr>Arial</vt:lpstr>
      <vt:lpstr>Calibri</vt:lpstr>
      <vt:lpstr>Cambria</vt:lpstr>
      <vt:lpstr>HY그래픽M</vt:lpstr>
      <vt:lpstr>Mangal</vt:lpstr>
      <vt:lpstr>Segoe UI</vt:lpstr>
      <vt:lpstr>Times New Roman</vt:lpstr>
      <vt:lpstr>Trebuchet MS</vt:lpstr>
      <vt:lpstr>Wingdings 3</vt:lpstr>
      <vt:lpstr>Facet</vt:lpstr>
      <vt:lpstr>Online job portal  </vt:lpstr>
      <vt:lpstr>Index</vt:lpstr>
      <vt:lpstr>Introduction</vt:lpstr>
      <vt:lpstr>Architecture :-</vt:lpstr>
      <vt:lpstr>Reason for selecting the specific technology :-</vt:lpstr>
      <vt:lpstr>User Roles And Responsibilities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extensions or scope :-</vt:lpstr>
      <vt:lpstr>Front Login view</vt:lpstr>
      <vt:lpstr>JobSeeker Registration</vt:lpstr>
      <vt:lpstr>Employer Registration</vt:lpstr>
      <vt:lpstr>Job List View</vt:lpstr>
      <vt:lpstr>Jobseeker Profile</vt:lpstr>
      <vt:lpstr>Recruiter view page</vt:lpstr>
      <vt:lpstr>Job Posting view</vt:lpstr>
      <vt:lpstr>Recruiter profile</vt:lpstr>
      <vt:lpstr>Admin profile</vt:lpstr>
      <vt:lpstr>Admin Recruiter List</vt:lpstr>
      <vt:lpstr>Admin Jobseeker List</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Admin</dc:creator>
  <cp:lastModifiedBy>Admin</cp:lastModifiedBy>
  <cp:revision>26</cp:revision>
  <dcterms:created xsi:type="dcterms:W3CDTF">2023-08-28T10:50:08Z</dcterms:created>
  <dcterms:modified xsi:type="dcterms:W3CDTF">2023-08-30T06:22:30Z</dcterms:modified>
</cp:coreProperties>
</file>