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xr" ContentType="image/p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sldIdLst>
    <p:sldId id="258" r:id="rId2"/>
    <p:sldId id="259" r:id="rId3"/>
    <p:sldId id="260" r:id="rId4"/>
    <p:sldId id="264" r:id="rId5"/>
    <p:sldId id="263" r:id="rId6"/>
    <p:sldId id="265" r:id="rId7"/>
    <p:sldId id="266" r:id="rId8"/>
    <p:sldId id="268" r:id="rId9"/>
    <p:sldId id="269" r:id="rId10"/>
    <p:sldId id="270" r:id="rId11"/>
    <p:sldId id="286"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67" r:id="rId26"/>
    <p:sldId id="287" r:id="rId27"/>
    <p:sldId id="288" r:id="rId28"/>
    <p:sldId id="289" r:id="rId29"/>
    <p:sldId id="290" r:id="rId30"/>
    <p:sldId id="291" r:id="rId31"/>
    <p:sldId id="293" r:id="rId32"/>
    <p:sldId id="294" r:id="rId33"/>
    <p:sldId id="295" r:id="rId34"/>
    <p:sldId id="296" r:id="rId35"/>
    <p:sldId id="297" r:id="rId36"/>
    <p:sldId id="29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DDD48B-FD64-4890-A2E2-2364521B3197}" type="doc">
      <dgm:prSet loTypeId="urn:microsoft.com/office/officeart/2005/8/layout/hList3" loCatId="list" qsTypeId="urn:microsoft.com/office/officeart/2005/8/quickstyle/3d6" qsCatId="3D" csTypeId="urn:microsoft.com/office/officeart/2005/8/colors/accent1_2" csCatId="accent1" phldr="1"/>
      <dgm:spPr/>
      <dgm:t>
        <a:bodyPr/>
        <a:lstStyle/>
        <a:p>
          <a:endParaRPr lang="en-IN"/>
        </a:p>
      </dgm:t>
    </dgm:pt>
    <dgm:pt modelId="{D4CC2666-3B59-4056-ACCB-0634C8E3141B}">
      <dgm:prSet phldrT="[Text]"/>
      <dgm:spPr/>
      <dgm:t>
        <a:bodyPr/>
        <a:lstStyle/>
        <a:p>
          <a:r>
            <a:rPr lang="en-IN" dirty="0" err="1" smtClean="0"/>
            <a:t>Promisec</a:t>
          </a:r>
          <a:r>
            <a:rPr lang="en-IN" dirty="0" smtClean="0"/>
            <a:t> Vulnerability Scanning Tools</a:t>
          </a:r>
          <a:endParaRPr lang="en-IN" dirty="0"/>
        </a:p>
      </dgm:t>
    </dgm:pt>
    <dgm:pt modelId="{EAB3FE21-EF81-47A5-BA3F-2014CBBEA687}" type="parTrans" cxnId="{8A10112C-30BF-47F9-9F05-CFFB8C199981}">
      <dgm:prSet/>
      <dgm:spPr/>
      <dgm:t>
        <a:bodyPr/>
        <a:lstStyle/>
        <a:p>
          <a:endParaRPr lang="en-IN"/>
        </a:p>
      </dgm:t>
    </dgm:pt>
    <dgm:pt modelId="{BAF6BE8D-4136-4912-8280-7B7B2EFA3491}" type="sibTrans" cxnId="{8A10112C-30BF-47F9-9F05-CFFB8C199981}">
      <dgm:prSet/>
      <dgm:spPr/>
      <dgm:t>
        <a:bodyPr/>
        <a:lstStyle/>
        <a:p>
          <a:endParaRPr lang="en-IN"/>
        </a:p>
      </dgm:t>
    </dgm:pt>
    <dgm:pt modelId="{03CBBA02-A490-4158-88BB-FCD77034C3A1}">
      <dgm:prSet phldrT="[Text]"/>
      <dgm:spPr/>
      <dgm:t>
        <a:bodyPr/>
        <a:lstStyle/>
        <a:p>
          <a:r>
            <a:rPr lang="en-IN" dirty="0" smtClean="0"/>
            <a:t>At </a:t>
          </a:r>
          <a:r>
            <a:rPr lang="en-IN" dirty="0" err="1" smtClean="0"/>
            <a:t>Promisec</a:t>
          </a:r>
          <a:r>
            <a:rPr lang="en-IN" dirty="0" smtClean="0"/>
            <a:t>, we are focused on providing   Endpoint Management services with the highest levels of customer satisfaction – we will do everything we can to meet your expectations.</a:t>
          </a:r>
          <a:endParaRPr lang="en-IN" dirty="0"/>
        </a:p>
      </dgm:t>
    </dgm:pt>
    <dgm:pt modelId="{F1292E75-8DD1-4EEF-B737-E66E77CDADD1}" type="parTrans" cxnId="{537443BF-9CD2-4645-99EB-1A22E5894A4B}">
      <dgm:prSet/>
      <dgm:spPr/>
      <dgm:t>
        <a:bodyPr/>
        <a:lstStyle/>
        <a:p>
          <a:endParaRPr lang="en-IN"/>
        </a:p>
      </dgm:t>
    </dgm:pt>
    <dgm:pt modelId="{5428EF89-AFF0-422D-A57A-0405D41A0A2B}" type="sibTrans" cxnId="{537443BF-9CD2-4645-99EB-1A22E5894A4B}">
      <dgm:prSet/>
      <dgm:spPr/>
      <dgm:t>
        <a:bodyPr/>
        <a:lstStyle/>
        <a:p>
          <a:endParaRPr lang="en-IN"/>
        </a:p>
      </dgm:t>
    </dgm:pt>
    <dgm:pt modelId="{A7F4C91B-5FF0-459B-A8A5-B386337F6E14}">
      <dgm:prSet phldrT="[Text]"/>
      <dgm:spPr/>
      <dgm:t>
        <a:bodyPr/>
        <a:lstStyle/>
        <a:p>
          <a:r>
            <a:rPr lang="en-IN" b="0" i="0" dirty="0" smtClean="0"/>
            <a:t>End point </a:t>
          </a:r>
          <a:r>
            <a:rPr lang="en-IN" b="1" i="0" dirty="0" smtClean="0"/>
            <a:t>vulnerability scanning and detection</a:t>
          </a:r>
          <a:r>
            <a:rPr lang="en-IN" b="0" i="0" dirty="0" smtClean="0"/>
            <a:t> through </a:t>
          </a:r>
          <a:r>
            <a:rPr lang="en-IN" b="0" i="0" dirty="0" err="1" smtClean="0"/>
            <a:t>Promisec</a:t>
          </a:r>
          <a:r>
            <a:rPr lang="en-IN" b="0" i="0" dirty="0" smtClean="0"/>
            <a:t> takes an entirely different approach.</a:t>
          </a:r>
        </a:p>
        <a:p>
          <a:r>
            <a:rPr lang="en-IN" b="0" i="0" dirty="0" smtClean="0"/>
            <a:t>Leveraging our patented </a:t>
          </a:r>
          <a:r>
            <a:rPr lang="en-IN" b="0" i="0" dirty="0" err="1" smtClean="0"/>
            <a:t>agentless</a:t>
          </a:r>
          <a:r>
            <a:rPr lang="en-IN" b="0" i="0" dirty="0" smtClean="0"/>
            <a:t> technology, we can inspect an endpoint completely in 10 seconds or less and determine immediately any known CVE’s for the installed applications running on that endpoint.</a:t>
          </a:r>
        </a:p>
        <a:p>
          <a:r>
            <a:rPr lang="en-IN" b="0" i="0" dirty="0" smtClean="0"/>
            <a:t>This allows customers to run </a:t>
          </a:r>
          <a:r>
            <a:rPr lang="en-IN" b="0" i="0" dirty="0" err="1" smtClean="0"/>
            <a:t>Promisec</a:t>
          </a:r>
          <a:r>
            <a:rPr lang="en-IN" b="0" i="0" dirty="0" smtClean="0"/>
            <a:t> technology across their entire enterprise, during business hours including their production environments.</a:t>
          </a:r>
        </a:p>
        <a:p>
          <a:r>
            <a:rPr lang="en-IN" b="0" i="0" dirty="0" smtClean="0"/>
            <a:t>By being fast, unobtrusive, remote but application focused, we believe you can achieve true endpoint vulnerability detection at scale.</a:t>
          </a:r>
          <a:endParaRPr lang="en-IN" dirty="0"/>
        </a:p>
      </dgm:t>
    </dgm:pt>
    <dgm:pt modelId="{D7FDBAFE-1D49-4D66-B894-BFF3FCD89818}" type="parTrans" cxnId="{096385C7-3B03-4268-83BB-07C9F2949321}">
      <dgm:prSet/>
      <dgm:spPr/>
      <dgm:t>
        <a:bodyPr/>
        <a:lstStyle/>
        <a:p>
          <a:endParaRPr lang="en-IN"/>
        </a:p>
      </dgm:t>
    </dgm:pt>
    <dgm:pt modelId="{45B3D3F8-0591-42C4-9286-6D28A628008E}" type="sibTrans" cxnId="{096385C7-3B03-4268-83BB-07C9F2949321}">
      <dgm:prSet/>
      <dgm:spPr/>
      <dgm:t>
        <a:bodyPr/>
        <a:lstStyle/>
        <a:p>
          <a:endParaRPr lang="en-IN"/>
        </a:p>
      </dgm:t>
    </dgm:pt>
    <dgm:pt modelId="{8F19AB8A-7402-4AEE-983F-B353C1B47AAC}">
      <dgm:prSet phldrT="[Text]"/>
      <dgm:spPr/>
      <dgm:t>
        <a:bodyPr/>
        <a:lstStyle/>
        <a:p>
          <a:r>
            <a:rPr lang="en-IN" dirty="0" err="1" smtClean="0"/>
            <a:t>Promisec</a:t>
          </a:r>
          <a:r>
            <a:rPr lang="en-IN" dirty="0" smtClean="0"/>
            <a:t> provides Vulnerability Scanning Tools to secure your data and endpoints. It is easy to operate. </a:t>
          </a:r>
          <a:endParaRPr lang="en-IN" dirty="0"/>
        </a:p>
      </dgm:t>
    </dgm:pt>
    <dgm:pt modelId="{E0B00780-640C-40AE-874C-82B084BA1C62}" type="parTrans" cxnId="{B6A6320A-46EA-419D-ADA8-AFDEBDB5FF41}">
      <dgm:prSet/>
      <dgm:spPr/>
      <dgm:t>
        <a:bodyPr/>
        <a:lstStyle/>
        <a:p>
          <a:endParaRPr lang="en-IN"/>
        </a:p>
      </dgm:t>
    </dgm:pt>
    <dgm:pt modelId="{28C2D468-4424-4557-8D51-A1339E56C95B}" type="sibTrans" cxnId="{B6A6320A-46EA-419D-ADA8-AFDEBDB5FF41}">
      <dgm:prSet/>
      <dgm:spPr/>
      <dgm:t>
        <a:bodyPr/>
        <a:lstStyle/>
        <a:p>
          <a:endParaRPr lang="en-IN"/>
        </a:p>
      </dgm:t>
    </dgm:pt>
    <dgm:pt modelId="{69559FDA-3B0C-4CCC-976F-CE6D073A9D0C}" type="pres">
      <dgm:prSet presAssocID="{8CDDD48B-FD64-4890-A2E2-2364521B3197}" presName="composite" presStyleCnt="0">
        <dgm:presLayoutVars>
          <dgm:chMax val="1"/>
          <dgm:dir/>
          <dgm:resizeHandles val="exact"/>
        </dgm:presLayoutVars>
      </dgm:prSet>
      <dgm:spPr/>
      <dgm:t>
        <a:bodyPr/>
        <a:lstStyle/>
        <a:p>
          <a:endParaRPr lang="en-US"/>
        </a:p>
      </dgm:t>
    </dgm:pt>
    <dgm:pt modelId="{68B76775-CAA8-432B-9C17-8018F5DA302B}" type="pres">
      <dgm:prSet presAssocID="{D4CC2666-3B59-4056-ACCB-0634C8E3141B}" presName="roof" presStyleLbl="dkBgShp" presStyleIdx="0" presStyleCnt="2"/>
      <dgm:spPr/>
      <dgm:t>
        <a:bodyPr/>
        <a:lstStyle/>
        <a:p>
          <a:endParaRPr lang="en-IN"/>
        </a:p>
      </dgm:t>
    </dgm:pt>
    <dgm:pt modelId="{22AE14D8-7F57-4052-A8BD-608F333C385F}" type="pres">
      <dgm:prSet presAssocID="{D4CC2666-3B59-4056-ACCB-0634C8E3141B}" presName="pillars" presStyleCnt="0"/>
      <dgm:spPr/>
    </dgm:pt>
    <dgm:pt modelId="{2FC731CC-1A19-4803-A1F3-205DACF31AE2}" type="pres">
      <dgm:prSet presAssocID="{D4CC2666-3B59-4056-ACCB-0634C8E3141B}" presName="pillar1" presStyleLbl="node1" presStyleIdx="0" presStyleCnt="3">
        <dgm:presLayoutVars>
          <dgm:bulletEnabled val="1"/>
        </dgm:presLayoutVars>
      </dgm:prSet>
      <dgm:spPr/>
      <dgm:t>
        <a:bodyPr/>
        <a:lstStyle/>
        <a:p>
          <a:endParaRPr lang="en-IN"/>
        </a:p>
      </dgm:t>
    </dgm:pt>
    <dgm:pt modelId="{43B2CCE3-C949-4C1B-9AA4-A65104025880}" type="pres">
      <dgm:prSet presAssocID="{A7F4C91B-5FF0-459B-A8A5-B386337F6E14}" presName="pillarX" presStyleLbl="node1" presStyleIdx="1" presStyleCnt="3">
        <dgm:presLayoutVars>
          <dgm:bulletEnabled val="1"/>
        </dgm:presLayoutVars>
      </dgm:prSet>
      <dgm:spPr/>
      <dgm:t>
        <a:bodyPr/>
        <a:lstStyle/>
        <a:p>
          <a:endParaRPr lang="en-IN"/>
        </a:p>
      </dgm:t>
    </dgm:pt>
    <dgm:pt modelId="{C4B4F136-3622-478E-802C-AF4B5E584AE3}" type="pres">
      <dgm:prSet presAssocID="{8F19AB8A-7402-4AEE-983F-B353C1B47AAC}" presName="pillarX" presStyleLbl="node1" presStyleIdx="2" presStyleCnt="3">
        <dgm:presLayoutVars>
          <dgm:bulletEnabled val="1"/>
        </dgm:presLayoutVars>
      </dgm:prSet>
      <dgm:spPr/>
      <dgm:t>
        <a:bodyPr/>
        <a:lstStyle/>
        <a:p>
          <a:endParaRPr lang="en-IN"/>
        </a:p>
      </dgm:t>
    </dgm:pt>
    <dgm:pt modelId="{97271008-6F28-4CD8-A461-70F52AD1ABBB}" type="pres">
      <dgm:prSet presAssocID="{D4CC2666-3B59-4056-ACCB-0634C8E3141B}" presName="base" presStyleLbl="dkBgShp" presStyleIdx="1" presStyleCnt="2"/>
      <dgm:spPr/>
    </dgm:pt>
  </dgm:ptLst>
  <dgm:cxnLst>
    <dgm:cxn modelId="{7B93128A-416A-44C5-BBFA-DE596DF19EB9}" type="presOf" srcId="{D4CC2666-3B59-4056-ACCB-0634C8E3141B}" destId="{68B76775-CAA8-432B-9C17-8018F5DA302B}" srcOrd="0" destOrd="0" presId="urn:microsoft.com/office/officeart/2005/8/layout/hList3"/>
    <dgm:cxn modelId="{537443BF-9CD2-4645-99EB-1A22E5894A4B}" srcId="{D4CC2666-3B59-4056-ACCB-0634C8E3141B}" destId="{03CBBA02-A490-4158-88BB-FCD77034C3A1}" srcOrd="0" destOrd="0" parTransId="{F1292E75-8DD1-4EEF-B737-E66E77CDADD1}" sibTransId="{5428EF89-AFF0-422D-A57A-0405D41A0A2B}"/>
    <dgm:cxn modelId="{AFE6860E-A93B-42A5-9383-9914AAA44981}" type="presOf" srcId="{8CDDD48B-FD64-4890-A2E2-2364521B3197}" destId="{69559FDA-3B0C-4CCC-976F-CE6D073A9D0C}" srcOrd="0" destOrd="0" presId="urn:microsoft.com/office/officeart/2005/8/layout/hList3"/>
    <dgm:cxn modelId="{B6A6320A-46EA-419D-ADA8-AFDEBDB5FF41}" srcId="{D4CC2666-3B59-4056-ACCB-0634C8E3141B}" destId="{8F19AB8A-7402-4AEE-983F-B353C1B47AAC}" srcOrd="2" destOrd="0" parTransId="{E0B00780-640C-40AE-874C-82B084BA1C62}" sibTransId="{28C2D468-4424-4557-8D51-A1339E56C95B}"/>
    <dgm:cxn modelId="{096385C7-3B03-4268-83BB-07C9F2949321}" srcId="{D4CC2666-3B59-4056-ACCB-0634C8E3141B}" destId="{A7F4C91B-5FF0-459B-A8A5-B386337F6E14}" srcOrd="1" destOrd="0" parTransId="{D7FDBAFE-1D49-4D66-B894-BFF3FCD89818}" sibTransId="{45B3D3F8-0591-42C4-9286-6D28A628008E}"/>
    <dgm:cxn modelId="{8A10112C-30BF-47F9-9F05-CFFB8C199981}" srcId="{8CDDD48B-FD64-4890-A2E2-2364521B3197}" destId="{D4CC2666-3B59-4056-ACCB-0634C8E3141B}" srcOrd="0" destOrd="0" parTransId="{EAB3FE21-EF81-47A5-BA3F-2014CBBEA687}" sibTransId="{BAF6BE8D-4136-4912-8280-7B7B2EFA3491}"/>
    <dgm:cxn modelId="{3F861F00-820E-49E9-A7B6-E424B8D5DF91}" type="presOf" srcId="{03CBBA02-A490-4158-88BB-FCD77034C3A1}" destId="{2FC731CC-1A19-4803-A1F3-205DACF31AE2}" srcOrd="0" destOrd="0" presId="urn:microsoft.com/office/officeart/2005/8/layout/hList3"/>
    <dgm:cxn modelId="{5B867B4E-F73B-46E3-BEA2-875198EC58F8}" type="presOf" srcId="{8F19AB8A-7402-4AEE-983F-B353C1B47AAC}" destId="{C4B4F136-3622-478E-802C-AF4B5E584AE3}" srcOrd="0" destOrd="0" presId="urn:microsoft.com/office/officeart/2005/8/layout/hList3"/>
    <dgm:cxn modelId="{9D6BD079-F50C-4C1D-9E4D-CB370FAF1FCD}" type="presOf" srcId="{A7F4C91B-5FF0-459B-A8A5-B386337F6E14}" destId="{43B2CCE3-C949-4C1B-9AA4-A65104025880}" srcOrd="0" destOrd="0" presId="urn:microsoft.com/office/officeart/2005/8/layout/hList3"/>
    <dgm:cxn modelId="{96828CD5-5FC8-418E-8006-AF1F6D7AE321}" type="presParOf" srcId="{69559FDA-3B0C-4CCC-976F-CE6D073A9D0C}" destId="{68B76775-CAA8-432B-9C17-8018F5DA302B}" srcOrd="0" destOrd="0" presId="urn:microsoft.com/office/officeart/2005/8/layout/hList3"/>
    <dgm:cxn modelId="{1FA261D8-D6A1-47C7-BB4F-8FE32A77BEA3}" type="presParOf" srcId="{69559FDA-3B0C-4CCC-976F-CE6D073A9D0C}" destId="{22AE14D8-7F57-4052-A8BD-608F333C385F}" srcOrd="1" destOrd="0" presId="urn:microsoft.com/office/officeart/2005/8/layout/hList3"/>
    <dgm:cxn modelId="{D19F79F1-7B9F-478B-97AA-F56B1BAD6216}" type="presParOf" srcId="{22AE14D8-7F57-4052-A8BD-608F333C385F}" destId="{2FC731CC-1A19-4803-A1F3-205DACF31AE2}" srcOrd="0" destOrd="0" presId="urn:microsoft.com/office/officeart/2005/8/layout/hList3"/>
    <dgm:cxn modelId="{C34FFADA-B125-443A-A0BC-BEC0A0E8C11C}" type="presParOf" srcId="{22AE14D8-7F57-4052-A8BD-608F333C385F}" destId="{43B2CCE3-C949-4C1B-9AA4-A65104025880}" srcOrd="1" destOrd="0" presId="urn:microsoft.com/office/officeart/2005/8/layout/hList3"/>
    <dgm:cxn modelId="{6A827558-F2DE-4547-996E-9A5A7E73ADA8}" type="presParOf" srcId="{22AE14D8-7F57-4052-A8BD-608F333C385F}" destId="{C4B4F136-3622-478E-802C-AF4B5E584AE3}" srcOrd="2" destOrd="0" presId="urn:microsoft.com/office/officeart/2005/8/layout/hList3"/>
    <dgm:cxn modelId="{8CEB7F88-08B3-4680-B733-72E966154E7E}" type="presParOf" srcId="{69559FDA-3B0C-4CCC-976F-CE6D073A9D0C}" destId="{97271008-6F28-4CD8-A461-70F52AD1ABBB}"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B76775-CAA8-432B-9C17-8018F5DA302B}">
      <dsp:nvSpPr>
        <dsp:cNvPr id="0" name=""/>
        <dsp:cNvSpPr/>
      </dsp:nvSpPr>
      <dsp:spPr>
        <a:xfrm>
          <a:off x="0" y="0"/>
          <a:ext cx="8229600" cy="1501140"/>
        </a:xfrm>
        <a:prstGeom prst="rect">
          <a:avLst/>
        </a:prstGeom>
        <a:solidFill>
          <a:schemeClr val="accent1">
            <a:shade val="80000"/>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en-IN" sz="4200" kern="1200" dirty="0" err="1" smtClean="0"/>
            <a:t>Promisec</a:t>
          </a:r>
          <a:r>
            <a:rPr lang="en-IN" sz="4200" kern="1200" dirty="0" smtClean="0"/>
            <a:t> Vulnerability Scanning Tools</a:t>
          </a:r>
          <a:endParaRPr lang="en-IN" sz="4200" kern="1200" dirty="0"/>
        </a:p>
      </dsp:txBody>
      <dsp:txXfrm>
        <a:off x="0" y="0"/>
        <a:ext cx="8229600" cy="1501140"/>
      </dsp:txXfrm>
    </dsp:sp>
    <dsp:sp modelId="{2FC731CC-1A19-4803-A1F3-205DACF31AE2}">
      <dsp:nvSpPr>
        <dsp:cNvPr id="0" name=""/>
        <dsp:cNvSpPr/>
      </dsp:nvSpPr>
      <dsp:spPr>
        <a:xfrm>
          <a:off x="4018" y="1501140"/>
          <a:ext cx="2740521" cy="3152394"/>
        </a:xfrm>
        <a:prstGeom prst="rect">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N" sz="1200" kern="1200" dirty="0" smtClean="0"/>
            <a:t>At </a:t>
          </a:r>
          <a:r>
            <a:rPr lang="en-IN" sz="1200" kern="1200" dirty="0" err="1" smtClean="0"/>
            <a:t>Promisec</a:t>
          </a:r>
          <a:r>
            <a:rPr lang="en-IN" sz="1200" kern="1200" dirty="0" smtClean="0"/>
            <a:t>, we are focused on providing   Endpoint Management services with the highest levels of customer satisfaction – we will do everything we can to meet your expectations.</a:t>
          </a:r>
          <a:endParaRPr lang="en-IN" sz="1200" kern="1200" dirty="0"/>
        </a:p>
      </dsp:txBody>
      <dsp:txXfrm>
        <a:off x="4018" y="1501140"/>
        <a:ext cx="2740521" cy="3152394"/>
      </dsp:txXfrm>
    </dsp:sp>
    <dsp:sp modelId="{43B2CCE3-C949-4C1B-9AA4-A65104025880}">
      <dsp:nvSpPr>
        <dsp:cNvPr id="0" name=""/>
        <dsp:cNvSpPr/>
      </dsp:nvSpPr>
      <dsp:spPr>
        <a:xfrm>
          <a:off x="2744539" y="1501140"/>
          <a:ext cx="2740521" cy="3152394"/>
        </a:xfrm>
        <a:prstGeom prst="rect">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N" sz="1200" b="0" i="0" kern="1200" dirty="0" smtClean="0"/>
            <a:t>End point </a:t>
          </a:r>
          <a:r>
            <a:rPr lang="en-IN" sz="1200" b="1" i="0" kern="1200" dirty="0" smtClean="0"/>
            <a:t>vulnerability scanning and detection</a:t>
          </a:r>
          <a:r>
            <a:rPr lang="en-IN" sz="1200" b="0" i="0" kern="1200" dirty="0" smtClean="0"/>
            <a:t> through </a:t>
          </a:r>
          <a:r>
            <a:rPr lang="en-IN" sz="1200" b="0" i="0" kern="1200" dirty="0" err="1" smtClean="0"/>
            <a:t>Promisec</a:t>
          </a:r>
          <a:r>
            <a:rPr lang="en-IN" sz="1200" b="0" i="0" kern="1200" dirty="0" smtClean="0"/>
            <a:t> takes an entirely different approach.</a:t>
          </a:r>
        </a:p>
        <a:p>
          <a:pPr lvl="0" algn="ctr" defTabSz="533400">
            <a:lnSpc>
              <a:spcPct val="90000"/>
            </a:lnSpc>
            <a:spcBef>
              <a:spcPct val="0"/>
            </a:spcBef>
            <a:spcAft>
              <a:spcPct val="35000"/>
            </a:spcAft>
          </a:pPr>
          <a:r>
            <a:rPr lang="en-IN" sz="1200" b="0" i="0" kern="1200" dirty="0" smtClean="0"/>
            <a:t>Leveraging our patented </a:t>
          </a:r>
          <a:r>
            <a:rPr lang="en-IN" sz="1200" b="0" i="0" kern="1200" dirty="0" err="1" smtClean="0"/>
            <a:t>agentless</a:t>
          </a:r>
          <a:r>
            <a:rPr lang="en-IN" sz="1200" b="0" i="0" kern="1200" dirty="0" smtClean="0"/>
            <a:t> technology, we can inspect an endpoint completely in 10 seconds or less and determine immediately any known CVE’s for the installed applications running on that endpoint.</a:t>
          </a:r>
        </a:p>
        <a:p>
          <a:pPr lvl="0" algn="ctr" defTabSz="533400">
            <a:lnSpc>
              <a:spcPct val="90000"/>
            </a:lnSpc>
            <a:spcBef>
              <a:spcPct val="0"/>
            </a:spcBef>
            <a:spcAft>
              <a:spcPct val="35000"/>
            </a:spcAft>
          </a:pPr>
          <a:r>
            <a:rPr lang="en-IN" sz="1200" b="0" i="0" kern="1200" dirty="0" smtClean="0"/>
            <a:t>This allows customers to run </a:t>
          </a:r>
          <a:r>
            <a:rPr lang="en-IN" sz="1200" b="0" i="0" kern="1200" dirty="0" err="1" smtClean="0"/>
            <a:t>Promisec</a:t>
          </a:r>
          <a:r>
            <a:rPr lang="en-IN" sz="1200" b="0" i="0" kern="1200" dirty="0" smtClean="0"/>
            <a:t> technology across their entire enterprise, during business hours including their production environments.</a:t>
          </a:r>
        </a:p>
        <a:p>
          <a:pPr lvl="0" algn="ctr" defTabSz="533400">
            <a:lnSpc>
              <a:spcPct val="90000"/>
            </a:lnSpc>
            <a:spcBef>
              <a:spcPct val="0"/>
            </a:spcBef>
            <a:spcAft>
              <a:spcPct val="35000"/>
            </a:spcAft>
          </a:pPr>
          <a:r>
            <a:rPr lang="en-IN" sz="1200" b="0" i="0" kern="1200" dirty="0" smtClean="0"/>
            <a:t>By being fast, unobtrusive, remote but application focused, we believe you can achieve true endpoint vulnerability detection at scale.</a:t>
          </a:r>
          <a:endParaRPr lang="en-IN" sz="1200" kern="1200" dirty="0"/>
        </a:p>
      </dsp:txBody>
      <dsp:txXfrm>
        <a:off x="2744539" y="1501140"/>
        <a:ext cx="2740521" cy="3152394"/>
      </dsp:txXfrm>
    </dsp:sp>
    <dsp:sp modelId="{C4B4F136-3622-478E-802C-AF4B5E584AE3}">
      <dsp:nvSpPr>
        <dsp:cNvPr id="0" name=""/>
        <dsp:cNvSpPr/>
      </dsp:nvSpPr>
      <dsp:spPr>
        <a:xfrm>
          <a:off x="5485060" y="1501140"/>
          <a:ext cx="2740521" cy="3152394"/>
        </a:xfrm>
        <a:prstGeom prst="rect">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N" sz="1200" kern="1200" dirty="0" err="1" smtClean="0"/>
            <a:t>Promisec</a:t>
          </a:r>
          <a:r>
            <a:rPr lang="en-IN" sz="1200" kern="1200" dirty="0" smtClean="0"/>
            <a:t> provides Vulnerability Scanning Tools to secure your data and endpoints. It is easy to operate. </a:t>
          </a:r>
          <a:endParaRPr lang="en-IN" sz="1200" kern="1200" dirty="0"/>
        </a:p>
      </dsp:txBody>
      <dsp:txXfrm>
        <a:off x="5485060" y="1501140"/>
        <a:ext cx="2740521" cy="3152394"/>
      </dsp:txXfrm>
    </dsp:sp>
    <dsp:sp modelId="{97271008-6F28-4CD8-A461-70F52AD1ABBB}">
      <dsp:nvSpPr>
        <dsp:cNvPr id="0" name=""/>
        <dsp:cNvSpPr/>
      </dsp:nvSpPr>
      <dsp:spPr>
        <a:xfrm>
          <a:off x="0" y="4653534"/>
          <a:ext cx="8229600" cy="350266"/>
        </a:xfrm>
        <a:prstGeom prst="rect">
          <a:avLst/>
        </a:prstGeom>
        <a:solidFill>
          <a:schemeClr val="accent1">
            <a:shade val="80000"/>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161C01-918F-43F9-B982-D2E1966FF57C}"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EAE3B-9F89-4110-ADAA-FBB2B1FA7A68}" type="slidenum">
              <a:rPr lang="en-US" smtClean="0"/>
              <a:t>‹#›</a:t>
            </a:fld>
            <a:endParaRPr lang="en-US"/>
          </a:p>
        </p:txBody>
      </p:sp>
    </p:spTree>
    <p:extLst>
      <p:ext uri="{BB962C8B-B14F-4D97-AF65-F5344CB8AC3E}">
        <p14:creationId xmlns:p14="http://schemas.microsoft.com/office/powerpoint/2010/main" val="2454542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161C01-918F-43F9-B982-D2E1966FF57C}"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EAE3B-9F89-4110-ADAA-FBB2B1FA7A68}" type="slidenum">
              <a:rPr lang="en-US" smtClean="0"/>
              <a:t>‹#›</a:t>
            </a:fld>
            <a:endParaRPr lang="en-US"/>
          </a:p>
        </p:txBody>
      </p:sp>
    </p:spTree>
    <p:extLst>
      <p:ext uri="{BB962C8B-B14F-4D97-AF65-F5344CB8AC3E}">
        <p14:creationId xmlns:p14="http://schemas.microsoft.com/office/powerpoint/2010/main" val="2397640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161C01-918F-43F9-B982-D2E1966FF57C}"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EAE3B-9F89-4110-ADAA-FBB2B1FA7A68}" type="slidenum">
              <a:rPr lang="en-US" smtClean="0"/>
              <a:t>‹#›</a:t>
            </a:fld>
            <a:endParaRPr lang="en-US"/>
          </a:p>
        </p:txBody>
      </p:sp>
    </p:spTree>
    <p:extLst>
      <p:ext uri="{BB962C8B-B14F-4D97-AF65-F5344CB8AC3E}">
        <p14:creationId xmlns:p14="http://schemas.microsoft.com/office/powerpoint/2010/main" val="3356389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161C01-918F-43F9-B982-D2E1966FF57C}"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EAE3B-9F89-4110-ADAA-FBB2B1FA7A68}" type="slidenum">
              <a:rPr lang="en-US" smtClean="0"/>
              <a:t>‹#›</a:t>
            </a:fld>
            <a:endParaRPr lang="en-US"/>
          </a:p>
        </p:txBody>
      </p:sp>
    </p:spTree>
    <p:extLst>
      <p:ext uri="{BB962C8B-B14F-4D97-AF65-F5344CB8AC3E}">
        <p14:creationId xmlns:p14="http://schemas.microsoft.com/office/powerpoint/2010/main" val="3369733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161C01-918F-43F9-B982-D2E1966FF57C}"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EAE3B-9F89-4110-ADAA-FBB2B1FA7A68}" type="slidenum">
              <a:rPr lang="en-US" smtClean="0"/>
              <a:t>‹#›</a:t>
            </a:fld>
            <a:endParaRPr lang="en-US"/>
          </a:p>
        </p:txBody>
      </p:sp>
    </p:spTree>
    <p:extLst>
      <p:ext uri="{BB962C8B-B14F-4D97-AF65-F5344CB8AC3E}">
        <p14:creationId xmlns:p14="http://schemas.microsoft.com/office/powerpoint/2010/main" val="4032774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161C01-918F-43F9-B982-D2E1966FF57C}"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EAE3B-9F89-4110-ADAA-FBB2B1FA7A68}" type="slidenum">
              <a:rPr lang="en-US" smtClean="0"/>
              <a:t>‹#›</a:t>
            </a:fld>
            <a:endParaRPr lang="en-US"/>
          </a:p>
        </p:txBody>
      </p:sp>
    </p:spTree>
    <p:extLst>
      <p:ext uri="{BB962C8B-B14F-4D97-AF65-F5344CB8AC3E}">
        <p14:creationId xmlns:p14="http://schemas.microsoft.com/office/powerpoint/2010/main" val="171069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161C01-918F-43F9-B982-D2E1966FF57C}" type="datetimeFigureOut">
              <a:rPr lang="en-US" smtClean="0"/>
              <a:t>2/25/2019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EEAE3B-9F89-4110-ADAA-FBB2B1FA7A68}" type="slidenum">
              <a:rPr lang="en-US" smtClean="0"/>
              <a:t>‹#›</a:t>
            </a:fld>
            <a:endParaRPr lang="en-US"/>
          </a:p>
        </p:txBody>
      </p:sp>
    </p:spTree>
    <p:extLst>
      <p:ext uri="{BB962C8B-B14F-4D97-AF65-F5344CB8AC3E}">
        <p14:creationId xmlns:p14="http://schemas.microsoft.com/office/powerpoint/2010/main" val="2649205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161C01-918F-43F9-B982-D2E1966FF57C}" type="datetimeFigureOut">
              <a:rPr lang="en-US" smtClean="0"/>
              <a:t>2/25/2019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EEAE3B-9F89-4110-ADAA-FBB2B1FA7A68}" type="slidenum">
              <a:rPr lang="en-US" smtClean="0"/>
              <a:t>‹#›</a:t>
            </a:fld>
            <a:endParaRPr lang="en-US"/>
          </a:p>
        </p:txBody>
      </p:sp>
    </p:spTree>
    <p:extLst>
      <p:ext uri="{BB962C8B-B14F-4D97-AF65-F5344CB8AC3E}">
        <p14:creationId xmlns:p14="http://schemas.microsoft.com/office/powerpoint/2010/main" val="360349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161C01-918F-43F9-B982-D2E1966FF57C}" type="datetimeFigureOut">
              <a:rPr lang="en-US" smtClean="0"/>
              <a:t>2/25/2019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EEAE3B-9F89-4110-ADAA-FBB2B1FA7A68}" type="slidenum">
              <a:rPr lang="en-US" smtClean="0"/>
              <a:t>‹#›</a:t>
            </a:fld>
            <a:endParaRPr lang="en-US"/>
          </a:p>
        </p:txBody>
      </p:sp>
    </p:spTree>
    <p:extLst>
      <p:ext uri="{BB962C8B-B14F-4D97-AF65-F5344CB8AC3E}">
        <p14:creationId xmlns:p14="http://schemas.microsoft.com/office/powerpoint/2010/main" val="3120223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161C01-918F-43F9-B982-D2E1966FF57C}"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EAE3B-9F89-4110-ADAA-FBB2B1FA7A68}" type="slidenum">
              <a:rPr lang="en-US" smtClean="0"/>
              <a:t>‹#›</a:t>
            </a:fld>
            <a:endParaRPr lang="en-US"/>
          </a:p>
        </p:txBody>
      </p:sp>
    </p:spTree>
    <p:extLst>
      <p:ext uri="{BB962C8B-B14F-4D97-AF65-F5344CB8AC3E}">
        <p14:creationId xmlns:p14="http://schemas.microsoft.com/office/powerpoint/2010/main" val="4042489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161C01-918F-43F9-B982-D2E1966FF57C}"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EAE3B-9F89-4110-ADAA-FBB2B1FA7A68}" type="slidenum">
              <a:rPr lang="en-US" smtClean="0"/>
              <a:t>‹#›</a:t>
            </a:fld>
            <a:endParaRPr lang="en-US"/>
          </a:p>
        </p:txBody>
      </p:sp>
    </p:spTree>
    <p:extLst>
      <p:ext uri="{BB962C8B-B14F-4D97-AF65-F5344CB8AC3E}">
        <p14:creationId xmlns:p14="http://schemas.microsoft.com/office/powerpoint/2010/main" val="216251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161C01-918F-43F9-B982-D2E1966FF57C}" type="datetimeFigureOut">
              <a:rPr lang="en-US" smtClean="0"/>
              <a:t>2/25/2019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EEAE3B-9F89-4110-ADAA-FBB2B1FA7A68}" type="slidenum">
              <a:rPr lang="en-US" smtClean="0"/>
              <a:t>‹#›</a:t>
            </a:fld>
            <a:endParaRPr lang="en-US"/>
          </a:p>
        </p:txBody>
      </p:sp>
    </p:spTree>
    <p:extLst>
      <p:ext uri="{BB962C8B-B14F-4D97-AF65-F5344CB8AC3E}">
        <p14:creationId xmlns:p14="http://schemas.microsoft.com/office/powerpoint/2010/main" val="436967667"/>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xr"/><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s://www.webopedia.com/TERM/C/computer.htm" TargetMode="External"/><Relationship Id="rId2" Type="http://schemas.openxmlformats.org/officeDocument/2006/relationships/hyperlink" Target="https://www.webopedia.com/TERM/N/network.htm" TargetMode="External"/><Relationship Id="rId1" Type="http://schemas.openxmlformats.org/officeDocument/2006/relationships/slideLayout" Target="../slideLayouts/slideLayout2.xml"/><Relationship Id="rId6" Type="http://schemas.openxmlformats.org/officeDocument/2006/relationships/hyperlink" Target="https://en.wikipedia.org/wiki/Internet_protocol_suite" TargetMode="External"/><Relationship Id="rId5" Type="http://schemas.openxmlformats.org/officeDocument/2006/relationships/hyperlink" Target="https://en.wikipedia.org/wiki/Computer_network" TargetMode="External"/><Relationship Id="rId4" Type="http://schemas.openxmlformats.org/officeDocument/2006/relationships/hyperlink" Target="https://www.webopedia.com/TERM/D/data.ht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hyperlink" Target="https://www.promisec.com/vulnerability-scanning-tools/" TargetMode="External"/><Relationship Id="rId2" Type="http://schemas.openxmlformats.org/officeDocument/2006/relationships/image" Target="../media/image5.jpeg"/><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isco.com/c/en/us/products/security/advanced-malware-protection/what-is-malware.html" TargetMode="External"/><Relationship Id="rId2" Type="http://schemas.openxmlformats.org/officeDocument/2006/relationships/hyperlink" Target="https://www.cisco.com/c/en/us/solutions/security/ransomware-defense/what-is-ransomware.html" TargetMode="External"/><Relationship Id="rId1" Type="http://schemas.openxmlformats.org/officeDocument/2006/relationships/slideLayout" Target="../slideLayouts/slideLayout2.xml"/><Relationship Id="rId4" Type="http://schemas.openxmlformats.org/officeDocument/2006/relationships/hyperlink" Target="https://www.cisco.com/c/en/us/products/security/email-security/what-is-phishing.html"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Computer_securit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195" y="0"/>
            <a:ext cx="12212195" cy="7067005"/>
          </a:xfrm>
        </p:spPr>
      </p:pic>
    </p:spTree>
    <p:extLst>
      <p:ext uri="{BB962C8B-B14F-4D97-AF65-F5344CB8AC3E}">
        <p14:creationId xmlns:p14="http://schemas.microsoft.com/office/powerpoint/2010/main" val="30233102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7"/>
          <p:cNvSpPr txBox="1">
            <a:spLocks/>
          </p:cNvSpPr>
          <p:nvPr/>
        </p:nvSpPr>
        <p:spPr>
          <a:xfrm>
            <a:off x="2157530" y="1796690"/>
            <a:ext cx="4395670" cy="3461110"/>
          </a:xfrm>
          <a:prstGeom prst="rect">
            <a:avLst/>
          </a:prstGeom>
        </p:spPr>
        <p:txBody>
          <a:bodyPr vert="horz" anchor="t" anchorCtr="0">
            <a:normAutofit/>
          </a:bodyPr>
          <a:lstStyle/>
          <a:p>
            <a:pPr>
              <a:lnSpc>
                <a:spcPct val="125000"/>
              </a:lnSpc>
              <a:spcBef>
                <a:spcPts val="600"/>
              </a:spcBef>
              <a:spcAft>
                <a:spcPts val="1000"/>
              </a:spcAft>
              <a:buClr>
                <a:schemeClr val="accent2"/>
              </a:buClr>
              <a:buSzPct val="85000"/>
            </a:pPr>
            <a:r>
              <a:rPr lang="en-IN" sz="1600" dirty="0">
                <a:solidFill>
                  <a:schemeClr val="tx2"/>
                </a:solidFill>
              </a:rPr>
              <a:t>Functions of Vulnerability Scanner are far different from firewall or intrusion detection system. </a:t>
            </a:r>
          </a:p>
          <a:p>
            <a:pPr>
              <a:lnSpc>
                <a:spcPct val="125000"/>
              </a:lnSpc>
              <a:spcBef>
                <a:spcPts val="600"/>
              </a:spcBef>
              <a:spcAft>
                <a:spcPts val="1000"/>
              </a:spcAft>
              <a:buClr>
                <a:schemeClr val="accent2"/>
              </a:buClr>
              <a:buSzPct val="85000"/>
            </a:pPr>
            <a:r>
              <a:rPr lang="en-IN" sz="1600" dirty="0">
                <a:solidFill>
                  <a:schemeClr val="tx2"/>
                </a:solidFill>
              </a:rPr>
              <a:t>Vulnerability scanning tools helps you in protecting your organization from any kind of security risks or threats.</a:t>
            </a:r>
          </a:p>
          <a:p>
            <a:pPr>
              <a:lnSpc>
                <a:spcPct val="125000"/>
              </a:lnSpc>
              <a:spcBef>
                <a:spcPts val="600"/>
              </a:spcBef>
              <a:spcAft>
                <a:spcPts val="1000"/>
              </a:spcAft>
              <a:buClr>
                <a:schemeClr val="accent2"/>
              </a:buClr>
              <a:buSzPct val="85000"/>
            </a:pPr>
            <a:r>
              <a:rPr lang="en-IN" sz="1600" dirty="0">
                <a:solidFill>
                  <a:schemeClr val="tx2"/>
                </a:solidFill>
              </a:rPr>
              <a:t> The prime aim of running a vulnerability scanner is to identify the devices that are open for vulnerabilities.</a:t>
            </a:r>
          </a:p>
        </p:txBody>
      </p:sp>
      <p:sp>
        <p:nvSpPr>
          <p:cNvPr id="13" name="Title 1"/>
          <p:cNvSpPr txBox="1">
            <a:spLocks/>
          </p:cNvSpPr>
          <p:nvPr/>
        </p:nvSpPr>
        <p:spPr>
          <a:xfrm>
            <a:off x="2362200" y="292206"/>
            <a:ext cx="7391400" cy="1066800"/>
          </a:xfrm>
          <a:prstGeom prst="rect">
            <a:avLst/>
          </a:prstGeom>
          <a:ln w="6350" cap="rnd">
            <a:noFill/>
          </a:ln>
        </p:spPr>
        <p:txBody>
          <a:bodyPr vert="horz" lIns="91440" tIns="91440" anchor="b" anchorCtr="0">
            <a:normAutofit/>
          </a:bodyPr>
          <a:lstStyle/>
          <a:p>
            <a:r>
              <a:rPr lang="en-IN" sz="3600" b="1" dirty="0">
                <a:solidFill>
                  <a:schemeClr val="tx2">
                    <a:lumMod val="75000"/>
                  </a:schemeClr>
                </a:solidFill>
              </a:rPr>
              <a:t>Why Use a Vulnerability Scanner </a:t>
            </a:r>
          </a:p>
        </p:txBody>
      </p:sp>
      <p:pic>
        <p:nvPicPr>
          <p:cNvPr id="9" name="Picture 8" descr="2073317_cyber-attack_7hqdjmj4am3d2cszxsyeykq4xpncurxrbvj6lwuht2ya6mzmafma_610x457-300x225.jpg"/>
          <p:cNvPicPr>
            <a:picLocks noChangeAspect="1"/>
          </p:cNvPicPr>
          <p:nvPr/>
        </p:nvPicPr>
        <p:blipFill>
          <a:blip r:embed="rId2"/>
          <a:stretch>
            <a:fillRect/>
          </a:stretch>
        </p:blipFill>
        <p:spPr>
          <a:xfrm>
            <a:off x="6477000" y="1455357"/>
            <a:ext cx="3810000" cy="349764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5275704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082" y="-145507"/>
            <a:ext cx="10694964" cy="1508760"/>
          </a:xfrm>
        </p:spPr>
        <p:txBody>
          <a:bodyPr>
            <a:noAutofit/>
          </a:bodyPr>
          <a:lstStyle/>
          <a:p>
            <a:r>
              <a:rPr lang="en-US" sz="2400" dirty="0" smtClean="0"/>
              <a:t>Intrusion Detection System is a-system </a:t>
            </a:r>
            <a:r>
              <a:rPr lang="en-US" sz="2400" dirty="0"/>
              <a:t>that monitors network traffic for suspicious activity and issues alerts when such activity is discovered.</a:t>
            </a:r>
          </a:p>
        </p:txBody>
      </p:sp>
      <p:pic>
        <p:nvPicPr>
          <p:cNvPr id="10" name="Picture Placeholder 9"/>
          <p:cNvPicPr>
            <a:picLocks noGrp="1" noChangeAspect="1"/>
          </p:cNvPicPr>
          <p:nvPr>
            <p:ph type="pic" idx="1"/>
          </p:nvPr>
        </p:nvPicPr>
        <p:blipFill>
          <a:blip r:embed="rId2">
            <a:extLst>
              <a:ext uri="{28A0092B-C50C-407E-A947-70E740481C1C}">
                <a14:useLocalDpi xmlns:a14="http://schemas.microsoft.com/office/drawing/2010/main" val="0"/>
              </a:ext>
            </a:extLst>
          </a:blip>
          <a:srcRect t="14161" b="14161"/>
          <a:stretch>
            <a:fillRect/>
          </a:stretch>
        </p:blipFill>
        <p:spPr>
          <a:xfrm>
            <a:off x="1070384" y="1831699"/>
            <a:ext cx="9745662" cy="5232400"/>
          </a:xfrm>
        </p:spPr>
      </p:pic>
      <p:sp>
        <p:nvSpPr>
          <p:cNvPr id="4" name="Text Placeholder 3"/>
          <p:cNvSpPr>
            <a:spLocks noGrp="1"/>
          </p:cNvSpPr>
          <p:nvPr>
            <p:ph type="body" sz="half" idx="2"/>
          </p:nvPr>
        </p:nvSpPr>
        <p:spPr>
          <a:xfrm>
            <a:off x="0" y="2403566"/>
            <a:ext cx="5084979" cy="1371600"/>
          </a:xfrm>
        </p:spPr>
        <p:txBody>
          <a:bodyPr/>
          <a:lstStyle/>
          <a:p>
            <a:endParaRPr lang="en-US" dirty="0"/>
          </a:p>
        </p:txBody>
      </p:sp>
    </p:spTree>
    <p:extLst>
      <p:ext uri="{BB962C8B-B14F-4D97-AF65-F5344CB8AC3E}">
        <p14:creationId xmlns:p14="http://schemas.microsoft.com/office/powerpoint/2010/main" val="28023739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833160"/>
            <a:ext cx="8229600" cy="1143000"/>
          </a:xfrm>
        </p:spPr>
        <p:txBody>
          <a:bodyPr>
            <a:normAutofit fontScale="90000"/>
          </a:bodyPr>
          <a:lstStyle/>
          <a:p>
            <a:r>
              <a:rPr lang="en-IN" sz="4400" b="1" dirty="0">
                <a:solidFill>
                  <a:schemeClr val="tx2">
                    <a:lumMod val="75000"/>
                  </a:schemeClr>
                </a:solidFill>
              </a:rPr>
              <a:t>How Vulnerability Scanning Works </a:t>
            </a:r>
            <a:br>
              <a:rPr lang="en-IN" sz="4400" b="1" dirty="0">
                <a:solidFill>
                  <a:schemeClr val="tx2">
                    <a:lumMod val="75000"/>
                  </a:schemeClr>
                </a:solidFill>
              </a:rPr>
            </a:br>
            <a:endParaRPr lang="en-IN" dirty="0">
              <a:solidFill>
                <a:schemeClr val="tx2">
                  <a:lumMod val="75000"/>
                </a:schemeClr>
              </a:solidFill>
            </a:endParaRPr>
          </a:p>
        </p:txBody>
      </p:sp>
      <p:pic>
        <p:nvPicPr>
          <p:cNvPr id="5" name="Picture 4" descr="promisec.jpg"/>
          <p:cNvPicPr>
            <a:picLocks noChangeAspect="1"/>
          </p:cNvPicPr>
          <p:nvPr/>
        </p:nvPicPr>
        <p:blipFill>
          <a:blip r:embed="rId2" cstate="print"/>
          <a:stretch>
            <a:fillRect/>
          </a:stretch>
        </p:blipFill>
        <p:spPr>
          <a:xfrm>
            <a:off x="9378897" y="6515846"/>
            <a:ext cx="1295400" cy="340893"/>
          </a:xfrm>
          <a:prstGeom prst="rect">
            <a:avLst/>
          </a:prstGeom>
        </p:spPr>
      </p:pic>
      <p:sp>
        <p:nvSpPr>
          <p:cNvPr id="7" name="TextBox 6"/>
          <p:cNvSpPr txBox="1"/>
          <p:nvPr/>
        </p:nvSpPr>
        <p:spPr>
          <a:xfrm>
            <a:off x="1905630" y="6536827"/>
            <a:ext cx="1143000" cy="307777"/>
          </a:xfrm>
          <a:prstGeom prst="rect">
            <a:avLst/>
          </a:prstGeom>
          <a:noFill/>
        </p:spPr>
        <p:txBody>
          <a:bodyPr wrap="square" rtlCol="0">
            <a:spAutoFit/>
          </a:bodyPr>
          <a:lstStyle/>
          <a:p>
            <a:r>
              <a:rPr lang="en-IN" sz="1400" b="1" dirty="0">
                <a:solidFill>
                  <a:srgbClr val="C00000"/>
                </a:solidFill>
                <a:latin typeface="Batang" pitchFamily="18" charset="-127"/>
                <a:ea typeface="Batang" pitchFamily="18" charset="-127"/>
              </a:rPr>
              <a:t>PROMISEC</a:t>
            </a:r>
          </a:p>
        </p:txBody>
      </p:sp>
      <p:pic>
        <p:nvPicPr>
          <p:cNvPr id="6" name="Picture 5" descr="vulnerability scanner.png"/>
          <p:cNvPicPr>
            <a:picLocks noChangeAspect="1"/>
          </p:cNvPicPr>
          <p:nvPr/>
        </p:nvPicPr>
        <p:blipFill>
          <a:blip r:embed="rId3"/>
          <a:stretch>
            <a:fillRect/>
          </a:stretch>
        </p:blipFill>
        <p:spPr>
          <a:xfrm>
            <a:off x="6248400" y="1559898"/>
            <a:ext cx="4113692" cy="3962400"/>
          </a:xfrm>
          <a:prstGeom prst="rect">
            <a:avLst/>
          </a:prstGeom>
        </p:spPr>
      </p:pic>
      <p:sp>
        <p:nvSpPr>
          <p:cNvPr id="8" name="Rectangle 7"/>
          <p:cNvSpPr/>
          <p:nvPr/>
        </p:nvSpPr>
        <p:spPr>
          <a:xfrm>
            <a:off x="1776059" y="2084904"/>
            <a:ext cx="4319941" cy="3618939"/>
          </a:xfrm>
          <a:prstGeom prst="rect">
            <a:avLst/>
          </a:prstGeom>
        </p:spPr>
        <p:txBody>
          <a:bodyPr wrap="square">
            <a:spAutoFit/>
          </a:bodyPr>
          <a:lstStyle/>
          <a:p>
            <a:pPr>
              <a:lnSpc>
                <a:spcPct val="125000"/>
              </a:lnSpc>
              <a:spcBef>
                <a:spcPts val="600"/>
              </a:spcBef>
              <a:spcAft>
                <a:spcPts val="1000"/>
              </a:spcAft>
              <a:buClr>
                <a:schemeClr val="accent2"/>
              </a:buClr>
              <a:buSzPct val="85000"/>
            </a:pPr>
            <a:r>
              <a:rPr lang="en-IN" dirty="0">
                <a:solidFill>
                  <a:schemeClr val="tx2"/>
                </a:solidFill>
              </a:rPr>
              <a:t>The work of vulnerability scanner is same as other antivirus which uses databases that store description of different types of vulnerability. </a:t>
            </a:r>
          </a:p>
          <a:p>
            <a:pPr>
              <a:lnSpc>
                <a:spcPct val="125000"/>
              </a:lnSpc>
              <a:spcBef>
                <a:spcPts val="600"/>
              </a:spcBef>
              <a:spcAft>
                <a:spcPts val="1000"/>
              </a:spcAft>
              <a:buClr>
                <a:schemeClr val="accent2"/>
              </a:buClr>
              <a:buSzPct val="85000"/>
            </a:pPr>
            <a:endParaRPr lang="en-IN" dirty="0">
              <a:solidFill>
                <a:schemeClr val="tx2"/>
              </a:solidFill>
            </a:endParaRPr>
          </a:p>
          <a:p>
            <a:pPr>
              <a:lnSpc>
                <a:spcPct val="125000"/>
              </a:lnSpc>
              <a:spcBef>
                <a:spcPts val="600"/>
              </a:spcBef>
              <a:spcAft>
                <a:spcPts val="1000"/>
              </a:spcAft>
              <a:buClr>
                <a:schemeClr val="accent2"/>
              </a:buClr>
              <a:buSzPct val="85000"/>
            </a:pPr>
            <a:r>
              <a:rPr lang="en-IN" dirty="0">
                <a:solidFill>
                  <a:schemeClr val="tx2"/>
                </a:solidFill>
              </a:rPr>
              <a:t>A vulnerability scanner collects all of this information from network and then scans for network system ports, identifying any password breaches </a:t>
            </a:r>
          </a:p>
        </p:txBody>
      </p:sp>
    </p:spTree>
    <p:extLst>
      <p:ext uri="{BB962C8B-B14F-4D97-AF65-F5344CB8AC3E}">
        <p14:creationId xmlns:p14="http://schemas.microsoft.com/office/powerpoint/2010/main" val="26615926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833160"/>
            <a:ext cx="8229600" cy="1143000"/>
          </a:xfrm>
        </p:spPr>
        <p:txBody>
          <a:bodyPr>
            <a:normAutofit fontScale="90000"/>
          </a:bodyPr>
          <a:lstStyle/>
          <a:p>
            <a:r>
              <a:rPr lang="en-IN" sz="4000" b="1" dirty="0">
                <a:solidFill>
                  <a:schemeClr val="tx2">
                    <a:lumMod val="75000"/>
                  </a:schemeClr>
                </a:solidFill>
              </a:rPr>
              <a:t>Types of Vulnerability Scanner</a:t>
            </a:r>
            <a:r>
              <a:rPr lang="en-IN" dirty="0" smtClean="0">
                <a:solidFill>
                  <a:schemeClr val="tx2">
                    <a:lumMod val="75000"/>
                  </a:schemeClr>
                </a:solidFill>
              </a:rPr>
              <a:t/>
            </a:r>
            <a:br>
              <a:rPr lang="en-IN" dirty="0" smtClean="0">
                <a:solidFill>
                  <a:schemeClr val="tx2">
                    <a:lumMod val="75000"/>
                  </a:schemeClr>
                </a:solidFill>
              </a:rPr>
            </a:br>
            <a:endParaRPr lang="en-IN" dirty="0">
              <a:solidFill>
                <a:schemeClr val="tx2">
                  <a:lumMod val="75000"/>
                </a:schemeClr>
              </a:solidFill>
            </a:endParaRPr>
          </a:p>
        </p:txBody>
      </p:sp>
      <p:pic>
        <p:nvPicPr>
          <p:cNvPr id="5" name="Picture 4" descr="promisec.jpg"/>
          <p:cNvPicPr>
            <a:picLocks noChangeAspect="1"/>
          </p:cNvPicPr>
          <p:nvPr/>
        </p:nvPicPr>
        <p:blipFill>
          <a:blip r:embed="rId2" cstate="print"/>
          <a:stretch>
            <a:fillRect/>
          </a:stretch>
        </p:blipFill>
        <p:spPr>
          <a:xfrm>
            <a:off x="9378897" y="6515846"/>
            <a:ext cx="1295400" cy="340893"/>
          </a:xfrm>
          <a:prstGeom prst="rect">
            <a:avLst/>
          </a:prstGeom>
        </p:spPr>
      </p:pic>
      <p:sp>
        <p:nvSpPr>
          <p:cNvPr id="7" name="TextBox 6"/>
          <p:cNvSpPr txBox="1"/>
          <p:nvPr/>
        </p:nvSpPr>
        <p:spPr>
          <a:xfrm>
            <a:off x="1905630" y="6536827"/>
            <a:ext cx="1143000" cy="307777"/>
          </a:xfrm>
          <a:prstGeom prst="rect">
            <a:avLst/>
          </a:prstGeom>
          <a:noFill/>
        </p:spPr>
        <p:txBody>
          <a:bodyPr wrap="square" rtlCol="0">
            <a:spAutoFit/>
          </a:bodyPr>
          <a:lstStyle/>
          <a:p>
            <a:r>
              <a:rPr lang="en-IN" sz="1400" b="1" dirty="0">
                <a:solidFill>
                  <a:srgbClr val="C00000"/>
                </a:solidFill>
                <a:latin typeface="Batang" pitchFamily="18" charset="-127"/>
                <a:ea typeface="Batang" pitchFamily="18" charset="-127"/>
              </a:rPr>
              <a:t>PROMISEC</a:t>
            </a:r>
          </a:p>
        </p:txBody>
      </p:sp>
      <p:sp>
        <p:nvSpPr>
          <p:cNvPr id="9" name="TextBox 8"/>
          <p:cNvSpPr txBox="1"/>
          <p:nvPr/>
        </p:nvSpPr>
        <p:spPr>
          <a:xfrm>
            <a:off x="2971800" y="1600200"/>
            <a:ext cx="6705600" cy="2677656"/>
          </a:xfrm>
          <a:prstGeom prst="rect">
            <a:avLst/>
          </a:prstGeom>
          <a:noFill/>
        </p:spPr>
        <p:txBody>
          <a:bodyPr wrap="square" rtlCol="0">
            <a:spAutoFit/>
          </a:bodyPr>
          <a:lstStyle/>
          <a:p>
            <a:pPr marL="342900" indent="-342900">
              <a:buFont typeface="+mj-lt"/>
              <a:buAutoNum type="arabicPeriod"/>
            </a:pPr>
            <a:r>
              <a:rPr lang="en-IN" sz="2800" dirty="0">
                <a:solidFill>
                  <a:schemeClr val="accent2">
                    <a:lumMod val="75000"/>
                  </a:schemeClr>
                </a:solidFill>
              </a:rPr>
              <a:t>Port scanner </a:t>
            </a:r>
          </a:p>
          <a:p>
            <a:pPr marL="342900" indent="-342900">
              <a:buFont typeface="+mj-lt"/>
              <a:buAutoNum type="arabicPeriod"/>
            </a:pPr>
            <a:r>
              <a:rPr lang="en-IN" sz="2800" dirty="0">
                <a:solidFill>
                  <a:schemeClr val="accent2">
                    <a:lumMod val="75000"/>
                  </a:schemeClr>
                </a:solidFill>
              </a:rPr>
              <a:t>Network vulnerability scanner </a:t>
            </a:r>
          </a:p>
          <a:p>
            <a:pPr marL="342900" indent="-342900">
              <a:buFont typeface="+mj-lt"/>
              <a:buAutoNum type="arabicPeriod"/>
            </a:pPr>
            <a:r>
              <a:rPr lang="en-IN" sz="2800" dirty="0">
                <a:solidFill>
                  <a:schemeClr val="accent2">
                    <a:lumMod val="75000"/>
                  </a:schemeClr>
                </a:solidFill>
              </a:rPr>
              <a:t>Web application security scanner </a:t>
            </a:r>
          </a:p>
          <a:p>
            <a:pPr marL="342900" indent="-342900">
              <a:buFont typeface="+mj-lt"/>
              <a:buAutoNum type="arabicPeriod"/>
            </a:pPr>
            <a:r>
              <a:rPr lang="en-IN" sz="2800" dirty="0">
                <a:solidFill>
                  <a:schemeClr val="accent2">
                    <a:lumMod val="75000"/>
                  </a:schemeClr>
                </a:solidFill>
              </a:rPr>
              <a:t>Database security scanner.</a:t>
            </a:r>
          </a:p>
          <a:p>
            <a:pPr marL="342900" indent="-342900">
              <a:buFont typeface="+mj-lt"/>
              <a:buAutoNum type="arabicPeriod"/>
            </a:pPr>
            <a:r>
              <a:rPr lang="en-IN" sz="2800" dirty="0">
                <a:solidFill>
                  <a:schemeClr val="accent2">
                    <a:lumMod val="75000"/>
                  </a:schemeClr>
                </a:solidFill>
              </a:rPr>
              <a:t>Host based vulnerability scanner </a:t>
            </a:r>
          </a:p>
          <a:p>
            <a:endParaRPr lang="en-IN" sz="2800" dirty="0">
              <a:solidFill>
                <a:schemeClr val="accent2">
                  <a:lumMod val="75000"/>
                </a:schemeClr>
              </a:solidFill>
            </a:endParaRPr>
          </a:p>
        </p:txBody>
      </p:sp>
    </p:spTree>
    <p:extLst>
      <p:ext uri="{BB962C8B-B14F-4D97-AF65-F5344CB8AC3E}">
        <p14:creationId xmlns:p14="http://schemas.microsoft.com/office/powerpoint/2010/main" val="22414830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omisec.jpg"/>
          <p:cNvPicPr>
            <a:picLocks noChangeAspect="1"/>
          </p:cNvPicPr>
          <p:nvPr/>
        </p:nvPicPr>
        <p:blipFill>
          <a:blip r:embed="rId2" cstate="print"/>
          <a:stretch>
            <a:fillRect/>
          </a:stretch>
        </p:blipFill>
        <p:spPr>
          <a:xfrm>
            <a:off x="9378897" y="6515846"/>
            <a:ext cx="1295400" cy="340893"/>
          </a:xfrm>
          <a:prstGeom prst="rect">
            <a:avLst/>
          </a:prstGeom>
        </p:spPr>
      </p:pic>
      <p:sp>
        <p:nvSpPr>
          <p:cNvPr id="7" name="TextBox 6"/>
          <p:cNvSpPr txBox="1"/>
          <p:nvPr/>
        </p:nvSpPr>
        <p:spPr>
          <a:xfrm>
            <a:off x="1905630" y="6536827"/>
            <a:ext cx="1143000" cy="307777"/>
          </a:xfrm>
          <a:prstGeom prst="rect">
            <a:avLst/>
          </a:prstGeom>
          <a:noFill/>
        </p:spPr>
        <p:txBody>
          <a:bodyPr wrap="square" rtlCol="0">
            <a:spAutoFit/>
          </a:bodyPr>
          <a:lstStyle/>
          <a:p>
            <a:r>
              <a:rPr lang="en-IN" sz="1400" b="1" dirty="0">
                <a:solidFill>
                  <a:srgbClr val="C00000"/>
                </a:solidFill>
                <a:latin typeface="Batang" pitchFamily="18" charset="-127"/>
                <a:ea typeface="Batang" pitchFamily="18" charset="-127"/>
              </a:rPr>
              <a:t>PROMISEC</a:t>
            </a:r>
          </a:p>
        </p:txBody>
      </p:sp>
      <p:sp>
        <p:nvSpPr>
          <p:cNvPr id="10" name="Text Placeholder 7"/>
          <p:cNvSpPr txBox="1">
            <a:spLocks/>
          </p:cNvSpPr>
          <p:nvPr/>
        </p:nvSpPr>
        <p:spPr>
          <a:xfrm>
            <a:off x="2157532" y="1796690"/>
            <a:ext cx="2643069" cy="3613510"/>
          </a:xfrm>
          <a:prstGeom prst="rect">
            <a:avLst/>
          </a:prstGeom>
        </p:spPr>
        <p:txBody>
          <a:bodyPr vert="horz" anchor="t" anchorCtr="0">
            <a:normAutofit/>
          </a:bodyPr>
          <a:lstStyle/>
          <a:p>
            <a:pPr>
              <a:lnSpc>
                <a:spcPct val="125000"/>
              </a:lnSpc>
              <a:spcBef>
                <a:spcPts val="600"/>
              </a:spcBef>
              <a:spcAft>
                <a:spcPts val="1000"/>
              </a:spcAft>
              <a:buClr>
                <a:schemeClr val="accent2"/>
              </a:buClr>
              <a:buSzPct val="85000"/>
              <a:defRPr/>
            </a:pPr>
            <a:r>
              <a:rPr lang="en-IN" sz="1600" dirty="0">
                <a:solidFill>
                  <a:schemeClr val="tx2"/>
                </a:solidFill>
              </a:rPr>
              <a:t>Port Scanner is often used by administrators and the test by port scanner will tell the services running on your network and detect the vulnerabilities.</a:t>
            </a:r>
          </a:p>
          <a:p>
            <a:pPr>
              <a:lnSpc>
                <a:spcPct val="125000"/>
              </a:lnSpc>
              <a:spcBef>
                <a:spcPts val="600"/>
              </a:spcBef>
              <a:spcAft>
                <a:spcPts val="1000"/>
              </a:spcAft>
              <a:buClr>
                <a:schemeClr val="accent2"/>
              </a:buClr>
              <a:buSzPct val="85000"/>
              <a:defRPr/>
            </a:pPr>
            <a:r>
              <a:rPr lang="en-IN" sz="1600" dirty="0">
                <a:solidFill>
                  <a:schemeClr val="tx2"/>
                </a:solidFill>
              </a:rPr>
              <a:t>Example of Port Scanner: </a:t>
            </a:r>
            <a:r>
              <a:rPr lang="en-IN" sz="1600" dirty="0" err="1">
                <a:solidFill>
                  <a:schemeClr val="tx2"/>
                </a:solidFill>
              </a:rPr>
              <a:t>Nmap</a:t>
            </a:r>
            <a:endParaRPr lang="en-IN" sz="1600" dirty="0">
              <a:solidFill>
                <a:schemeClr val="tx2"/>
              </a:solidFill>
            </a:endParaRPr>
          </a:p>
          <a:p>
            <a:pPr>
              <a:lnSpc>
                <a:spcPct val="125000"/>
              </a:lnSpc>
              <a:spcBef>
                <a:spcPts val="600"/>
              </a:spcBef>
              <a:spcAft>
                <a:spcPts val="1000"/>
              </a:spcAft>
              <a:buClr>
                <a:schemeClr val="accent2"/>
              </a:buClr>
              <a:buSzPct val="85000"/>
              <a:defRPr/>
            </a:pPr>
            <a:endParaRPr lang="en-IN" sz="1600" dirty="0">
              <a:solidFill>
                <a:schemeClr val="tx2"/>
              </a:solidFill>
            </a:endParaRPr>
          </a:p>
        </p:txBody>
      </p:sp>
      <p:sp>
        <p:nvSpPr>
          <p:cNvPr id="13" name="Title 1"/>
          <p:cNvSpPr txBox="1">
            <a:spLocks/>
          </p:cNvSpPr>
          <p:nvPr/>
        </p:nvSpPr>
        <p:spPr>
          <a:xfrm>
            <a:off x="2362200" y="609600"/>
            <a:ext cx="2057400" cy="1066800"/>
          </a:xfrm>
          <a:prstGeom prst="rect">
            <a:avLst/>
          </a:prstGeom>
          <a:ln w="6350" cap="rnd">
            <a:noFill/>
          </a:ln>
        </p:spPr>
        <p:txBody>
          <a:bodyPr vert="horz" lIns="91440" tIns="91440" anchor="b" anchorCtr="0">
            <a:normAutofit/>
          </a:bodyPr>
          <a:lstStyle/>
          <a:p>
            <a:pPr>
              <a:spcBef>
                <a:spcPct val="0"/>
              </a:spcBef>
              <a:defRPr/>
            </a:pPr>
            <a:r>
              <a:rPr lang="en-IN" b="1" spc="-50" dirty="0">
                <a:ln w="3175">
                  <a:noFill/>
                </a:ln>
                <a:solidFill>
                  <a:schemeClr val="accent2">
                    <a:lumMod val="50000"/>
                  </a:schemeClr>
                </a:solidFill>
              </a:rPr>
              <a:t>Port scanner</a:t>
            </a:r>
            <a:br>
              <a:rPr lang="en-IN" b="1" spc="-50" dirty="0">
                <a:ln w="3175">
                  <a:noFill/>
                </a:ln>
                <a:solidFill>
                  <a:schemeClr val="accent2">
                    <a:lumMod val="50000"/>
                  </a:schemeClr>
                </a:solidFill>
              </a:rPr>
            </a:br>
            <a:endParaRPr lang="en-IN" b="1" spc="-50" dirty="0">
              <a:ln w="3175">
                <a:noFill/>
              </a:ln>
              <a:solidFill>
                <a:schemeClr val="accent2">
                  <a:lumMod val="50000"/>
                </a:schemeClr>
              </a:solidFill>
            </a:endParaRPr>
          </a:p>
        </p:txBody>
      </p:sp>
      <p:pic>
        <p:nvPicPr>
          <p:cNvPr id="15" name="Picture 14" descr="Port scanner.jpg"/>
          <p:cNvPicPr>
            <a:picLocks noChangeAspect="1"/>
          </p:cNvPicPr>
          <p:nvPr/>
        </p:nvPicPr>
        <p:blipFill>
          <a:blip r:embed="rId3"/>
          <a:stretch>
            <a:fillRect/>
          </a:stretch>
        </p:blipFill>
        <p:spPr>
          <a:xfrm>
            <a:off x="4876800" y="1295400"/>
            <a:ext cx="5486400" cy="5105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420890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omisec.jpg"/>
          <p:cNvPicPr>
            <a:picLocks noChangeAspect="1"/>
          </p:cNvPicPr>
          <p:nvPr/>
        </p:nvPicPr>
        <p:blipFill>
          <a:blip r:embed="rId2" cstate="print"/>
          <a:stretch>
            <a:fillRect/>
          </a:stretch>
        </p:blipFill>
        <p:spPr>
          <a:xfrm>
            <a:off x="9378897" y="6515846"/>
            <a:ext cx="1295400" cy="340893"/>
          </a:xfrm>
          <a:prstGeom prst="rect">
            <a:avLst/>
          </a:prstGeom>
        </p:spPr>
      </p:pic>
      <p:sp>
        <p:nvSpPr>
          <p:cNvPr id="7" name="TextBox 6"/>
          <p:cNvSpPr txBox="1"/>
          <p:nvPr/>
        </p:nvSpPr>
        <p:spPr>
          <a:xfrm>
            <a:off x="1905630" y="6536827"/>
            <a:ext cx="1143000" cy="307777"/>
          </a:xfrm>
          <a:prstGeom prst="rect">
            <a:avLst/>
          </a:prstGeom>
          <a:noFill/>
        </p:spPr>
        <p:txBody>
          <a:bodyPr wrap="square" rtlCol="0">
            <a:spAutoFit/>
          </a:bodyPr>
          <a:lstStyle/>
          <a:p>
            <a:r>
              <a:rPr lang="en-IN" sz="1400" b="1" dirty="0">
                <a:solidFill>
                  <a:srgbClr val="C00000"/>
                </a:solidFill>
                <a:latin typeface="Batang" pitchFamily="18" charset="-127"/>
                <a:ea typeface="Batang" pitchFamily="18" charset="-127"/>
              </a:rPr>
              <a:t>PROMISEC</a:t>
            </a:r>
          </a:p>
        </p:txBody>
      </p:sp>
      <p:sp>
        <p:nvSpPr>
          <p:cNvPr id="10" name="Text Placeholder 7"/>
          <p:cNvSpPr txBox="1">
            <a:spLocks/>
          </p:cNvSpPr>
          <p:nvPr/>
        </p:nvSpPr>
        <p:spPr>
          <a:xfrm>
            <a:off x="2157532" y="1418840"/>
            <a:ext cx="3024069" cy="4527910"/>
          </a:xfrm>
          <a:prstGeom prst="rect">
            <a:avLst/>
          </a:prstGeom>
        </p:spPr>
        <p:txBody>
          <a:bodyPr vert="horz" anchor="t" anchorCtr="0">
            <a:normAutofit fontScale="40000" lnSpcReduction="20000"/>
          </a:bodyPr>
          <a:lstStyle/>
          <a:p>
            <a:pPr>
              <a:lnSpc>
                <a:spcPct val="125000"/>
              </a:lnSpc>
              <a:spcBef>
                <a:spcPts val="600"/>
              </a:spcBef>
              <a:spcAft>
                <a:spcPts val="1000"/>
              </a:spcAft>
              <a:buClr>
                <a:schemeClr val="accent2"/>
              </a:buClr>
              <a:buSzPct val="85000"/>
            </a:pPr>
            <a:r>
              <a:rPr lang="en-IN" sz="4200" dirty="0">
                <a:solidFill>
                  <a:schemeClr val="tx2"/>
                </a:solidFill>
              </a:rPr>
              <a:t>Network Vulnerability Scanner is used to scans a computer and inform if any vulnerabilities found that malicious hackers might use to gain access to any computer you are connected with.</a:t>
            </a:r>
          </a:p>
          <a:p>
            <a:pPr>
              <a:lnSpc>
                <a:spcPct val="125000"/>
              </a:lnSpc>
              <a:spcBef>
                <a:spcPts val="600"/>
              </a:spcBef>
              <a:spcAft>
                <a:spcPts val="1000"/>
              </a:spcAft>
              <a:buClr>
                <a:schemeClr val="accent2"/>
              </a:buClr>
              <a:buSzPct val="85000"/>
            </a:pPr>
            <a:r>
              <a:rPr lang="en-IN" sz="4200" dirty="0">
                <a:solidFill>
                  <a:schemeClr val="tx2"/>
                </a:solidFill>
              </a:rPr>
              <a:t>Example of Network Vulnerability Scanner: </a:t>
            </a:r>
          </a:p>
          <a:p>
            <a:pPr>
              <a:lnSpc>
                <a:spcPct val="125000"/>
              </a:lnSpc>
              <a:spcBef>
                <a:spcPts val="600"/>
              </a:spcBef>
              <a:spcAft>
                <a:spcPts val="1000"/>
              </a:spcAft>
              <a:buClr>
                <a:schemeClr val="accent2"/>
              </a:buClr>
              <a:buSzPct val="85000"/>
            </a:pPr>
            <a:r>
              <a:rPr lang="en-IN" sz="4200" dirty="0" err="1">
                <a:solidFill>
                  <a:schemeClr val="tx2"/>
                </a:solidFill>
              </a:rPr>
              <a:t>Promisec</a:t>
            </a:r>
            <a:r>
              <a:rPr lang="en-IN" sz="4200" dirty="0">
                <a:solidFill>
                  <a:schemeClr val="tx2"/>
                </a:solidFill>
              </a:rPr>
              <a:t>, </a:t>
            </a:r>
            <a:r>
              <a:rPr lang="en-IN" sz="4200" dirty="0" err="1">
                <a:solidFill>
                  <a:schemeClr val="tx2"/>
                </a:solidFill>
              </a:rPr>
              <a:t>Nessus</a:t>
            </a:r>
            <a:r>
              <a:rPr lang="en-IN" sz="4200" dirty="0">
                <a:solidFill>
                  <a:schemeClr val="tx2"/>
                </a:solidFill>
              </a:rPr>
              <a:t>, SAINT, </a:t>
            </a:r>
            <a:r>
              <a:rPr lang="en-IN" sz="4200" dirty="0" err="1">
                <a:solidFill>
                  <a:schemeClr val="tx2"/>
                </a:solidFill>
              </a:rPr>
              <a:t>OpenVAS</a:t>
            </a:r>
            <a:r>
              <a:rPr lang="en-IN" sz="4200" dirty="0">
                <a:solidFill>
                  <a:schemeClr val="tx2"/>
                </a:solidFill>
              </a:rPr>
              <a:t>, INFRA Scan, </a:t>
            </a:r>
            <a:r>
              <a:rPr lang="en-IN" sz="4200" dirty="0" err="1">
                <a:solidFill>
                  <a:schemeClr val="tx2"/>
                </a:solidFill>
              </a:rPr>
              <a:t>Nexpose</a:t>
            </a:r>
            <a:endParaRPr lang="en-IN" sz="4200" dirty="0">
              <a:solidFill>
                <a:schemeClr val="tx2"/>
              </a:solidFill>
            </a:endParaRPr>
          </a:p>
          <a:p>
            <a:pPr>
              <a:lnSpc>
                <a:spcPct val="125000"/>
              </a:lnSpc>
              <a:spcBef>
                <a:spcPts val="600"/>
              </a:spcBef>
              <a:spcAft>
                <a:spcPts val="1000"/>
              </a:spcAft>
              <a:buClr>
                <a:schemeClr val="accent2"/>
              </a:buClr>
              <a:buSzPct val="85000"/>
              <a:defRPr/>
            </a:pPr>
            <a:endParaRPr lang="en-IN" sz="1600" dirty="0">
              <a:solidFill>
                <a:schemeClr val="tx2"/>
              </a:solidFill>
            </a:endParaRPr>
          </a:p>
        </p:txBody>
      </p:sp>
      <p:sp>
        <p:nvSpPr>
          <p:cNvPr id="13" name="Title 1"/>
          <p:cNvSpPr txBox="1">
            <a:spLocks/>
          </p:cNvSpPr>
          <p:nvPr/>
        </p:nvSpPr>
        <p:spPr>
          <a:xfrm>
            <a:off x="2362200" y="639828"/>
            <a:ext cx="4953000" cy="1066800"/>
          </a:xfrm>
          <a:prstGeom prst="rect">
            <a:avLst/>
          </a:prstGeom>
          <a:ln w="6350" cap="rnd">
            <a:noFill/>
          </a:ln>
        </p:spPr>
        <p:txBody>
          <a:bodyPr vert="horz" lIns="91440" tIns="91440" anchor="b" anchorCtr="0">
            <a:noAutofit/>
          </a:bodyPr>
          <a:lstStyle/>
          <a:p>
            <a:pPr>
              <a:spcBef>
                <a:spcPct val="0"/>
              </a:spcBef>
            </a:pPr>
            <a:r>
              <a:rPr lang="en-IN" sz="2100" b="1" spc="-50" dirty="0">
                <a:ln w="3175">
                  <a:noFill/>
                </a:ln>
                <a:solidFill>
                  <a:schemeClr val="accent2">
                    <a:lumMod val="50000"/>
                  </a:schemeClr>
                </a:solidFill>
              </a:rPr>
              <a:t>Network vulnerability scanner </a:t>
            </a:r>
          </a:p>
          <a:p>
            <a:pPr>
              <a:spcBef>
                <a:spcPct val="0"/>
              </a:spcBef>
            </a:pPr>
            <a:r>
              <a:rPr lang="en-IN" sz="2100" b="1" spc="-50" dirty="0">
                <a:ln w="3175">
                  <a:noFill/>
                </a:ln>
                <a:solidFill>
                  <a:schemeClr val="accent2">
                    <a:lumMod val="50000"/>
                  </a:schemeClr>
                </a:solidFill>
              </a:rPr>
              <a:t/>
            </a:r>
            <a:br>
              <a:rPr lang="en-IN" sz="2100" b="1" spc="-50" dirty="0">
                <a:ln w="3175">
                  <a:noFill/>
                </a:ln>
                <a:solidFill>
                  <a:schemeClr val="accent2">
                    <a:lumMod val="50000"/>
                  </a:schemeClr>
                </a:solidFill>
              </a:rPr>
            </a:br>
            <a:endParaRPr lang="en-IN" sz="2100" b="1" spc="-50" dirty="0">
              <a:ln w="3175">
                <a:noFill/>
              </a:ln>
              <a:solidFill>
                <a:schemeClr val="accent2">
                  <a:lumMod val="50000"/>
                </a:schemeClr>
              </a:solidFill>
            </a:endParaRPr>
          </a:p>
        </p:txBody>
      </p:sp>
      <p:pic>
        <p:nvPicPr>
          <p:cNvPr id="8" name="Picture 7" descr="cyber-headline-1.jpg"/>
          <p:cNvPicPr>
            <a:picLocks noChangeAspect="1"/>
          </p:cNvPicPr>
          <p:nvPr/>
        </p:nvPicPr>
        <p:blipFill>
          <a:blip r:embed="rId3"/>
          <a:stretch>
            <a:fillRect/>
          </a:stretch>
        </p:blipFill>
        <p:spPr>
          <a:xfrm>
            <a:off x="5334000" y="1295400"/>
            <a:ext cx="5029200" cy="41148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8460157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omisec.jpg"/>
          <p:cNvPicPr>
            <a:picLocks noChangeAspect="1"/>
          </p:cNvPicPr>
          <p:nvPr/>
        </p:nvPicPr>
        <p:blipFill>
          <a:blip r:embed="rId2" cstate="print"/>
          <a:stretch>
            <a:fillRect/>
          </a:stretch>
        </p:blipFill>
        <p:spPr>
          <a:xfrm>
            <a:off x="9378897" y="6515846"/>
            <a:ext cx="1295400" cy="340893"/>
          </a:xfrm>
          <a:prstGeom prst="rect">
            <a:avLst/>
          </a:prstGeom>
        </p:spPr>
      </p:pic>
      <p:sp>
        <p:nvSpPr>
          <p:cNvPr id="7" name="TextBox 6"/>
          <p:cNvSpPr txBox="1"/>
          <p:nvPr/>
        </p:nvSpPr>
        <p:spPr>
          <a:xfrm>
            <a:off x="1905630" y="6536827"/>
            <a:ext cx="1143000" cy="307777"/>
          </a:xfrm>
          <a:prstGeom prst="rect">
            <a:avLst/>
          </a:prstGeom>
          <a:noFill/>
        </p:spPr>
        <p:txBody>
          <a:bodyPr wrap="square" rtlCol="0">
            <a:spAutoFit/>
          </a:bodyPr>
          <a:lstStyle/>
          <a:p>
            <a:r>
              <a:rPr lang="en-IN" sz="1400" b="1" dirty="0">
                <a:solidFill>
                  <a:srgbClr val="C00000"/>
                </a:solidFill>
                <a:latin typeface="Batang" pitchFamily="18" charset="-127"/>
                <a:ea typeface="Batang" pitchFamily="18" charset="-127"/>
              </a:rPr>
              <a:t>PROMISEC</a:t>
            </a:r>
          </a:p>
        </p:txBody>
      </p:sp>
      <p:sp>
        <p:nvSpPr>
          <p:cNvPr id="10" name="Text Placeholder 7"/>
          <p:cNvSpPr txBox="1">
            <a:spLocks/>
          </p:cNvSpPr>
          <p:nvPr/>
        </p:nvSpPr>
        <p:spPr>
          <a:xfrm>
            <a:off x="2157532" y="1143000"/>
            <a:ext cx="8129469" cy="1295400"/>
          </a:xfrm>
          <a:prstGeom prst="rect">
            <a:avLst/>
          </a:prstGeom>
        </p:spPr>
        <p:txBody>
          <a:bodyPr vert="horz" anchor="t" anchorCtr="0">
            <a:normAutofit fontScale="92500"/>
          </a:bodyPr>
          <a:lstStyle/>
          <a:p>
            <a:pPr>
              <a:lnSpc>
                <a:spcPct val="125000"/>
              </a:lnSpc>
              <a:spcBef>
                <a:spcPts val="600"/>
              </a:spcBef>
              <a:spcAft>
                <a:spcPts val="1000"/>
              </a:spcAft>
              <a:buClr>
                <a:schemeClr val="accent2"/>
              </a:buClr>
              <a:buSzPct val="85000"/>
            </a:pPr>
            <a:r>
              <a:rPr lang="en-IN" sz="2400" dirty="0">
                <a:solidFill>
                  <a:schemeClr val="tx2"/>
                </a:solidFill>
              </a:rPr>
              <a:t>Web application security scanner is used to find vulnerabilities by means of automated crawling and testing of custom web applications.</a:t>
            </a:r>
          </a:p>
        </p:txBody>
      </p:sp>
      <p:sp>
        <p:nvSpPr>
          <p:cNvPr id="13" name="Title 1"/>
          <p:cNvSpPr txBox="1">
            <a:spLocks/>
          </p:cNvSpPr>
          <p:nvPr/>
        </p:nvSpPr>
        <p:spPr>
          <a:xfrm>
            <a:off x="2362200" y="-17631"/>
            <a:ext cx="5638800" cy="855831"/>
          </a:xfrm>
          <a:prstGeom prst="rect">
            <a:avLst/>
          </a:prstGeom>
          <a:ln w="6350" cap="rnd">
            <a:noFill/>
          </a:ln>
        </p:spPr>
        <p:txBody>
          <a:bodyPr vert="horz" lIns="91440" tIns="91440" anchor="b" anchorCtr="0">
            <a:noAutofit/>
          </a:bodyPr>
          <a:lstStyle/>
          <a:p>
            <a:pPr>
              <a:spcBef>
                <a:spcPct val="0"/>
              </a:spcBef>
            </a:pPr>
            <a:r>
              <a:rPr lang="en-IN" sz="2400" b="1" spc="-50" dirty="0">
                <a:ln w="3175">
                  <a:noFill/>
                </a:ln>
                <a:solidFill>
                  <a:schemeClr val="accent2">
                    <a:lumMod val="50000"/>
                  </a:schemeClr>
                </a:solidFill>
              </a:rPr>
              <a:t>Web application security scanner </a:t>
            </a:r>
          </a:p>
        </p:txBody>
      </p:sp>
      <p:pic>
        <p:nvPicPr>
          <p:cNvPr id="9" name="Picture 8" descr="Endpoint_Management_Solution_t.jpg"/>
          <p:cNvPicPr>
            <a:picLocks noChangeAspect="1"/>
          </p:cNvPicPr>
          <p:nvPr/>
        </p:nvPicPr>
        <p:blipFill>
          <a:blip r:embed="rId3"/>
          <a:stretch>
            <a:fillRect/>
          </a:stretch>
        </p:blipFill>
        <p:spPr>
          <a:xfrm>
            <a:off x="2819400" y="2438400"/>
            <a:ext cx="6324600" cy="28944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p:cNvSpPr txBox="1"/>
          <p:nvPr/>
        </p:nvSpPr>
        <p:spPr>
          <a:xfrm>
            <a:off x="2819400" y="5420278"/>
            <a:ext cx="6553200" cy="990015"/>
          </a:xfrm>
          <a:prstGeom prst="rect">
            <a:avLst/>
          </a:prstGeom>
          <a:noFill/>
        </p:spPr>
        <p:txBody>
          <a:bodyPr wrap="square" rtlCol="0">
            <a:spAutoFit/>
          </a:bodyPr>
          <a:lstStyle/>
          <a:p>
            <a:pPr>
              <a:lnSpc>
                <a:spcPct val="125000"/>
              </a:lnSpc>
              <a:spcBef>
                <a:spcPts val="600"/>
              </a:spcBef>
              <a:spcAft>
                <a:spcPts val="1000"/>
              </a:spcAft>
              <a:buClr>
                <a:schemeClr val="accent2"/>
              </a:buClr>
              <a:buSzPct val="85000"/>
            </a:pPr>
            <a:r>
              <a:rPr lang="en-IN" dirty="0">
                <a:solidFill>
                  <a:schemeClr val="tx2"/>
                </a:solidFill>
              </a:rPr>
              <a:t>Example of Web application security Scanner: </a:t>
            </a:r>
          </a:p>
          <a:p>
            <a:pPr>
              <a:lnSpc>
                <a:spcPct val="125000"/>
              </a:lnSpc>
              <a:spcBef>
                <a:spcPts val="600"/>
              </a:spcBef>
              <a:spcAft>
                <a:spcPts val="1000"/>
              </a:spcAft>
              <a:buClr>
                <a:schemeClr val="accent2"/>
              </a:buClr>
              <a:buSzPct val="85000"/>
            </a:pPr>
            <a:r>
              <a:rPr lang="en-IN" dirty="0" err="1">
                <a:solidFill>
                  <a:schemeClr val="tx2"/>
                </a:solidFill>
              </a:rPr>
              <a:t>Promisec</a:t>
            </a:r>
            <a:r>
              <a:rPr lang="en-IN" dirty="0">
                <a:solidFill>
                  <a:schemeClr val="tx2"/>
                </a:solidFill>
              </a:rPr>
              <a:t>, </a:t>
            </a:r>
            <a:r>
              <a:rPr lang="en-IN" dirty="0" err="1">
                <a:solidFill>
                  <a:schemeClr val="tx2"/>
                </a:solidFill>
              </a:rPr>
              <a:t>Nikto</a:t>
            </a:r>
            <a:r>
              <a:rPr lang="en-IN" dirty="0">
                <a:solidFill>
                  <a:schemeClr val="tx2"/>
                </a:solidFill>
              </a:rPr>
              <a:t>, </a:t>
            </a:r>
            <a:r>
              <a:rPr lang="en-IN" dirty="0" err="1">
                <a:solidFill>
                  <a:schemeClr val="tx2"/>
                </a:solidFill>
              </a:rPr>
              <a:t>Acunetix</a:t>
            </a:r>
            <a:r>
              <a:rPr lang="en-IN" dirty="0">
                <a:solidFill>
                  <a:schemeClr val="tx2"/>
                </a:solidFill>
              </a:rPr>
              <a:t>, Burp Suite, OWASP ZAP, w3af</a:t>
            </a:r>
          </a:p>
        </p:txBody>
      </p:sp>
    </p:spTree>
    <p:extLst>
      <p:ext uri="{BB962C8B-B14F-4D97-AF65-F5344CB8AC3E}">
        <p14:creationId xmlns:p14="http://schemas.microsoft.com/office/powerpoint/2010/main" val="39315550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omisec.jpg"/>
          <p:cNvPicPr>
            <a:picLocks noChangeAspect="1"/>
          </p:cNvPicPr>
          <p:nvPr/>
        </p:nvPicPr>
        <p:blipFill>
          <a:blip r:embed="rId2" cstate="print"/>
          <a:stretch>
            <a:fillRect/>
          </a:stretch>
        </p:blipFill>
        <p:spPr>
          <a:xfrm>
            <a:off x="9378897" y="6515846"/>
            <a:ext cx="1295400" cy="340893"/>
          </a:xfrm>
          <a:prstGeom prst="rect">
            <a:avLst/>
          </a:prstGeom>
        </p:spPr>
      </p:pic>
      <p:sp>
        <p:nvSpPr>
          <p:cNvPr id="7" name="TextBox 6"/>
          <p:cNvSpPr txBox="1"/>
          <p:nvPr/>
        </p:nvSpPr>
        <p:spPr>
          <a:xfrm>
            <a:off x="1905630" y="6536827"/>
            <a:ext cx="1143000" cy="307777"/>
          </a:xfrm>
          <a:prstGeom prst="rect">
            <a:avLst/>
          </a:prstGeom>
          <a:noFill/>
        </p:spPr>
        <p:txBody>
          <a:bodyPr wrap="square" rtlCol="0">
            <a:spAutoFit/>
          </a:bodyPr>
          <a:lstStyle/>
          <a:p>
            <a:r>
              <a:rPr lang="en-IN" sz="1400" b="1" dirty="0">
                <a:solidFill>
                  <a:srgbClr val="C00000"/>
                </a:solidFill>
                <a:latin typeface="Batang" pitchFamily="18" charset="-127"/>
                <a:ea typeface="Batang" pitchFamily="18" charset="-127"/>
              </a:rPr>
              <a:t>PROMISEC</a:t>
            </a:r>
          </a:p>
        </p:txBody>
      </p:sp>
      <p:sp>
        <p:nvSpPr>
          <p:cNvPr id="10" name="Text Placeholder 7"/>
          <p:cNvSpPr txBox="1">
            <a:spLocks/>
          </p:cNvSpPr>
          <p:nvPr/>
        </p:nvSpPr>
        <p:spPr>
          <a:xfrm>
            <a:off x="2157532" y="1350828"/>
            <a:ext cx="8129469" cy="1316173"/>
          </a:xfrm>
          <a:prstGeom prst="rect">
            <a:avLst/>
          </a:prstGeom>
        </p:spPr>
        <p:txBody>
          <a:bodyPr vert="horz" anchor="t" anchorCtr="0">
            <a:normAutofit fontScale="85000" lnSpcReduction="20000"/>
          </a:bodyPr>
          <a:lstStyle/>
          <a:p>
            <a:r>
              <a:rPr lang="en-IN" sz="2800" dirty="0">
                <a:solidFill>
                  <a:schemeClr val="bg2">
                    <a:lumMod val="10000"/>
                  </a:schemeClr>
                </a:solidFill>
              </a:rPr>
              <a:t>There are many tools available for Vulnerability Scanning that some are come with paid and some are free. One of the best scanning tools available for vulnerability scanning is “</a:t>
            </a:r>
            <a:r>
              <a:rPr lang="en-IN" sz="2800" dirty="0" err="1">
                <a:solidFill>
                  <a:schemeClr val="bg2">
                    <a:lumMod val="10000"/>
                  </a:schemeClr>
                </a:solidFill>
              </a:rPr>
              <a:t>Promisec’s</a:t>
            </a:r>
            <a:r>
              <a:rPr lang="en-IN" sz="2800" dirty="0">
                <a:solidFill>
                  <a:schemeClr val="bg2">
                    <a:lumMod val="10000"/>
                  </a:schemeClr>
                </a:solidFill>
              </a:rPr>
              <a:t> Vulnerability Scanning Tools”.</a:t>
            </a:r>
          </a:p>
        </p:txBody>
      </p:sp>
      <p:sp>
        <p:nvSpPr>
          <p:cNvPr id="13" name="Title 1"/>
          <p:cNvSpPr txBox="1">
            <a:spLocks/>
          </p:cNvSpPr>
          <p:nvPr/>
        </p:nvSpPr>
        <p:spPr>
          <a:xfrm>
            <a:off x="2362200" y="-17631"/>
            <a:ext cx="7162800" cy="1066800"/>
          </a:xfrm>
          <a:prstGeom prst="rect">
            <a:avLst/>
          </a:prstGeom>
          <a:ln w="6350" cap="rnd">
            <a:noFill/>
          </a:ln>
        </p:spPr>
        <p:txBody>
          <a:bodyPr vert="horz" lIns="91440" tIns="91440" anchor="b" anchorCtr="0">
            <a:noAutofit/>
          </a:bodyPr>
          <a:lstStyle/>
          <a:p>
            <a:pPr>
              <a:spcBef>
                <a:spcPct val="0"/>
              </a:spcBef>
            </a:pPr>
            <a:r>
              <a:rPr lang="en-IN" sz="2100" b="1" spc="-50" dirty="0">
                <a:ln w="3175">
                  <a:noFill/>
                </a:ln>
                <a:solidFill>
                  <a:schemeClr val="accent2">
                    <a:lumMod val="50000"/>
                  </a:schemeClr>
                </a:solidFill>
              </a:rPr>
              <a:t>Tools Available for Vulnerability Scanning</a:t>
            </a:r>
          </a:p>
        </p:txBody>
      </p:sp>
      <p:sp>
        <p:nvSpPr>
          <p:cNvPr id="8" name="TextBox 7"/>
          <p:cNvSpPr txBox="1"/>
          <p:nvPr/>
        </p:nvSpPr>
        <p:spPr>
          <a:xfrm>
            <a:off x="3352800" y="2938422"/>
            <a:ext cx="4114800" cy="1477328"/>
          </a:xfrm>
          <a:prstGeom prst="rect">
            <a:avLst/>
          </a:prstGeom>
          <a:noFill/>
        </p:spPr>
        <p:txBody>
          <a:bodyPr wrap="square" rtlCol="0">
            <a:spAutoFit/>
          </a:bodyPr>
          <a:lstStyle/>
          <a:p>
            <a:pPr marL="342900" indent="-342900">
              <a:buAutoNum type="arabicPeriod"/>
            </a:pPr>
            <a:r>
              <a:rPr lang="en-IN" sz="3000" b="1" dirty="0">
                <a:solidFill>
                  <a:schemeClr val="accent1">
                    <a:lumMod val="75000"/>
                  </a:schemeClr>
                </a:solidFill>
              </a:rPr>
              <a:t>Scan my </a:t>
            </a:r>
            <a:r>
              <a:rPr lang="en-IN" sz="3000" b="1" dirty="0" smtClean="0">
                <a:solidFill>
                  <a:schemeClr val="accent1">
                    <a:lumMod val="75000"/>
                  </a:schemeClr>
                </a:solidFill>
              </a:rPr>
              <a:t>server</a:t>
            </a:r>
            <a:endParaRPr lang="en-IN" sz="3000" b="1" dirty="0">
              <a:solidFill>
                <a:schemeClr val="accent1">
                  <a:lumMod val="75000"/>
                </a:schemeClr>
              </a:solidFill>
            </a:endParaRPr>
          </a:p>
          <a:p>
            <a:pPr marL="342900" indent="-342900">
              <a:buAutoNum type="arabicPeriod"/>
            </a:pPr>
            <a:r>
              <a:rPr lang="en-IN" sz="3000" b="1" dirty="0">
                <a:solidFill>
                  <a:schemeClr val="accent1">
                    <a:lumMod val="75000"/>
                  </a:schemeClr>
                </a:solidFill>
              </a:rPr>
              <a:t>SSL </a:t>
            </a:r>
            <a:r>
              <a:rPr lang="en-IN" sz="3000" b="1" dirty="0" smtClean="0">
                <a:solidFill>
                  <a:schemeClr val="accent1">
                    <a:lumMod val="75000"/>
                  </a:schemeClr>
                </a:solidFill>
              </a:rPr>
              <a:t>Labs</a:t>
            </a:r>
            <a:endParaRPr lang="en-IN" sz="3000" b="1" dirty="0">
              <a:solidFill>
                <a:schemeClr val="accent1">
                  <a:lumMod val="75000"/>
                </a:schemeClr>
              </a:solidFill>
            </a:endParaRPr>
          </a:p>
          <a:p>
            <a:pPr marL="342900" indent="-342900">
              <a:buAutoNum type="arabicPeriod"/>
            </a:pPr>
            <a:r>
              <a:rPr lang="en-IN" sz="3000" b="1" dirty="0" err="1" smtClean="0">
                <a:solidFill>
                  <a:schemeClr val="accent1">
                    <a:lumMod val="75000"/>
                  </a:schemeClr>
                </a:solidFill>
              </a:rPr>
              <a:t>Detectify</a:t>
            </a:r>
            <a:endParaRPr lang="en-IN" sz="3000" b="1" dirty="0">
              <a:solidFill>
                <a:schemeClr val="accent1">
                  <a:lumMod val="75000"/>
                </a:schemeClr>
              </a:solidFill>
            </a:endParaRPr>
          </a:p>
        </p:txBody>
      </p:sp>
      <p:sp>
        <p:nvSpPr>
          <p:cNvPr id="12" name="TextBox 11"/>
          <p:cNvSpPr txBox="1"/>
          <p:nvPr/>
        </p:nvSpPr>
        <p:spPr>
          <a:xfrm>
            <a:off x="2382354" y="2750127"/>
            <a:ext cx="6781800" cy="923330"/>
          </a:xfrm>
          <a:prstGeom prst="rect">
            <a:avLst/>
          </a:prstGeom>
          <a:noFill/>
        </p:spPr>
        <p:txBody>
          <a:bodyPr wrap="square" rtlCol="0">
            <a:spAutoFit/>
          </a:bodyPr>
          <a:lstStyle/>
          <a:p>
            <a:r>
              <a:rPr lang="en-IN" dirty="0">
                <a:solidFill>
                  <a:schemeClr val="tx1">
                    <a:lumMod val="65000"/>
                    <a:lumOff val="35000"/>
                  </a:schemeClr>
                </a:solidFill>
              </a:rPr>
              <a:t>About Free network, these are the tools which come free to use.</a:t>
            </a:r>
          </a:p>
          <a:p>
            <a:endParaRPr lang="en-IN" dirty="0">
              <a:solidFill>
                <a:schemeClr val="tx1">
                  <a:lumMod val="65000"/>
                  <a:lumOff val="35000"/>
                </a:schemeClr>
              </a:solidFill>
            </a:endParaRPr>
          </a:p>
        </p:txBody>
      </p:sp>
    </p:spTree>
    <p:extLst>
      <p:ext uri="{BB962C8B-B14F-4D97-AF65-F5344CB8AC3E}">
        <p14:creationId xmlns:p14="http://schemas.microsoft.com/office/powerpoint/2010/main" val="35056465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omisec.jpg"/>
          <p:cNvPicPr>
            <a:picLocks noChangeAspect="1"/>
          </p:cNvPicPr>
          <p:nvPr/>
        </p:nvPicPr>
        <p:blipFill>
          <a:blip r:embed="rId2" cstate="print"/>
          <a:stretch>
            <a:fillRect/>
          </a:stretch>
        </p:blipFill>
        <p:spPr>
          <a:xfrm>
            <a:off x="9378897" y="6515846"/>
            <a:ext cx="1295400" cy="340893"/>
          </a:xfrm>
          <a:prstGeom prst="rect">
            <a:avLst/>
          </a:prstGeom>
        </p:spPr>
      </p:pic>
      <p:sp>
        <p:nvSpPr>
          <p:cNvPr id="7" name="TextBox 6"/>
          <p:cNvSpPr txBox="1"/>
          <p:nvPr/>
        </p:nvSpPr>
        <p:spPr>
          <a:xfrm>
            <a:off x="1905630" y="6536827"/>
            <a:ext cx="1143000" cy="307777"/>
          </a:xfrm>
          <a:prstGeom prst="rect">
            <a:avLst/>
          </a:prstGeom>
          <a:noFill/>
        </p:spPr>
        <p:txBody>
          <a:bodyPr wrap="square" rtlCol="0">
            <a:spAutoFit/>
          </a:bodyPr>
          <a:lstStyle/>
          <a:p>
            <a:r>
              <a:rPr lang="en-IN" sz="1400" b="1" dirty="0">
                <a:solidFill>
                  <a:srgbClr val="C00000"/>
                </a:solidFill>
                <a:latin typeface="Batang" pitchFamily="18" charset="-127"/>
                <a:ea typeface="Batang" pitchFamily="18" charset="-127"/>
              </a:rPr>
              <a:t>PROMISEC</a:t>
            </a:r>
          </a:p>
        </p:txBody>
      </p:sp>
      <p:sp>
        <p:nvSpPr>
          <p:cNvPr id="13" name="Title 1"/>
          <p:cNvSpPr txBox="1">
            <a:spLocks/>
          </p:cNvSpPr>
          <p:nvPr/>
        </p:nvSpPr>
        <p:spPr>
          <a:xfrm>
            <a:off x="2362200" y="-17631"/>
            <a:ext cx="7162800" cy="1066800"/>
          </a:xfrm>
          <a:prstGeom prst="rect">
            <a:avLst/>
          </a:prstGeom>
          <a:ln w="6350" cap="rnd">
            <a:noFill/>
          </a:ln>
        </p:spPr>
        <p:txBody>
          <a:bodyPr vert="horz" lIns="91440" tIns="91440" anchor="b" anchorCtr="0">
            <a:noAutofit/>
          </a:bodyPr>
          <a:lstStyle/>
          <a:p>
            <a:pPr>
              <a:spcBef>
                <a:spcPct val="0"/>
              </a:spcBef>
            </a:pPr>
            <a:r>
              <a:rPr lang="en-IN" sz="2100" b="1" spc="-50" dirty="0">
                <a:ln w="3175">
                  <a:noFill/>
                </a:ln>
                <a:solidFill>
                  <a:schemeClr val="accent2">
                    <a:lumMod val="50000"/>
                  </a:schemeClr>
                </a:solidFill>
              </a:rPr>
              <a:t>Scan my server</a:t>
            </a:r>
          </a:p>
        </p:txBody>
      </p:sp>
      <p:pic>
        <p:nvPicPr>
          <p:cNvPr id="9" name="Picture 8" descr="Scan my server.png"/>
          <p:cNvPicPr>
            <a:picLocks noChangeAspect="1"/>
          </p:cNvPicPr>
          <p:nvPr/>
        </p:nvPicPr>
        <p:blipFill>
          <a:blip r:embed="rId3"/>
          <a:stretch>
            <a:fillRect/>
          </a:stretch>
        </p:blipFill>
        <p:spPr>
          <a:xfrm>
            <a:off x="6248400" y="1828800"/>
            <a:ext cx="3733800" cy="3124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Text Placeholder 7"/>
          <p:cNvSpPr txBox="1">
            <a:spLocks/>
          </p:cNvSpPr>
          <p:nvPr/>
        </p:nvSpPr>
        <p:spPr>
          <a:xfrm>
            <a:off x="587829" y="1371600"/>
            <a:ext cx="5508171" cy="4495800"/>
          </a:xfrm>
          <a:prstGeom prst="rect">
            <a:avLst/>
          </a:prstGeom>
        </p:spPr>
        <p:txBody>
          <a:bodyPr vert="horz" anchor="t" anchorCtr="0">
            <a:normAutofit/>
          </a:bodyPr>
          <a:lstStyle/>
          <a:p>
            <a:pPr lvl="0"/>
            <a:r>
              <a:rPr lang="en-IN" sz="2400" dirty="0">
                <a:solidFill>
                  <a:schemeClr val="tx2">
                    <a:lumMod val="75000"/>
                  </a:schemeClr>
                </a:solidFill>
              </a:rPr>
              <a:t>It is quite relevant in providing the most comprehensive varieties of security tests like Cross site scripting, SQL injection, PHP Code injection, Blind SQL injection, HTTP header injection, Source disclosure and much more. </a:t>
            </a:r>
            <a:endParaRPr lang="en-IN" sz="2400" dirty="0" smtClean="0">
              <a:solidFill>
                <a:schemeClr val="tx2">
                  <a:lumMod val="75000"/>
                </a:schemeClr>
              </a:solidFill>
            </a:endParaRPr>
          </a:p>
          <a:p>
            <a:pPr lvl="0"/>
            <a:endParaRPr lang="en-IN" sz="2400" dirty="0">
              <a:solidFill>
                <a:schemeClr val="tx2">
                  <a:lumMod val="75000"/>
                </a:schemeClr>
              </a:solidFill>
            </a:endParaRPr>
          </a:p>
          <a:p>
            <a:pPr lvl="0"/>
            <a:r>
              <a:rPr lang="en-IN" sz="2400" dirty="0" smtClean="0">
                <a:solidFill>
                  <a:schemeClr val="tx2">
                    <a:lumMod val="75000"/>
                  </a:schemeClr>
                </a:solidFill>
              </a:rPr>
              <a:t>The </a:t>
            </a:r>
            <a:r>
              <a:rPr lang="en-IN" sz="2400" dirty="0">
                <a:solidFill>
                  <a:schemeClr val="tx2">
                    <a:lumMod val="75000"/>
                  </a:schemeClr>
                </a:solidFill>
              </a:rPr>
              <a:t>reports based on scan will be notified with the vulnerability summary. It is the most unique vulnerability scanner.</a:t>
            </a:r>
          </a:p>
        </p:txBody>
      </p:sp>
    </p:spTree>
    <p:extLst>
      <p:ext uri="{BB962C8B-B14F-4D97-AF65-F5344CB8AC3E}">
        <p14:creationId xmlns:p14="http://schemas.microsoft.com/office/powerpoint/2010/main" val="14445934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omisec.jpg"/>
          <p:cNvPicPr>
            <a:picLocks noChangeAspect="1"/>
          </p:cNvPicPr>
          <p:nvPr/>
        </p:nvPicPr>
        <p:blipFill>
          <a:blip r:embed="rId2" cstate="print"/>
          <a:stretch>
            <a:fillRect/>
          </a:stretch>
        </p:blipFill>
        <p:spPr>
          <a:xfrm>
            <a:off x="9378897" y="6515846"/>
            <a:ext cx="1295400" cy="340893"/>
          </a:xfrm>
          <a:prstGeom prst="rect">
            <a:avLst/>
          </a:prstGeom>
        </p:spPr>
      </p:pic>
      <p:sp>
        <p:nvSpPr>
          <p:cNvPr id="7" name="TextBox 6"/>
          <p:cNvSpPr txBox="1"/>
          <p:nvPr/>
        </p:nvSpPr>
        <p:spPr>
          <a:xfrm>
            <a:off x="1905630" y="6536827"/>
            <a:ext cx="1143000" cy="307777"/>
          </a:xfrm>
          <a:prstGeom prst="rect">
            <a:avLst/>
          </a:prstGeom>
          <a:noFill/>
        </p:spPr>
        <p:txBody>
          <a:bodyPr wrap="square" rtlCol="0">
            <a:spAutoFit/>
          </a:bodyPr>
          <a:lstStyle/>
          <a:p>
            <a:r>
              <a:rPr lang="en-IN" sz="1400" b="1" dirty="0">
                <a:solidFill>
                  <a:srgbClr val="C00000"/>
                </a:solidFill>
                <a:latin typeface="Batang" pitchFamily="18" charset="-127"/>
                <a:ea typeface="Batang" pitchFamily="18" charset="-127"/>
              </a:rPr>
              <a:t>PROMISEC</a:t>
            </a:r>
          </a:p>
        </p:txBody>
      </p:sp>
      <p:sp>
        <p:nvSpPr>
          <p:cNvPr id="13" name="Title 1"/>
          <p:cNvSpPr txBox="1">
            <a:spLocks/>
          </p:cNvSpPr>
          <p:nvPr/>
        </p:nvSpPr>
        <p:spPr>
          <a:xfrm>
            <a:off x="2362200" y="-17631"/>
            <a:ext cx="7162800" cy="1066800"/>
          </a:xfrm>
          <a:prstGeom prst="rect">
            <a:avLst/>
          </a:prstGeom>
          <a:ln w="6350" cap="rnd">
            <a:noFill/>
          </a:ln>
        </p:spPr>
        <p:txBody>
          <a:bodyPr vert="horz" lIns="91440" tIns="91440" anchor="b" anchorCtr="0">
            <a:noAutofit/>
          </a:bodyPr>
          <a:lstStyle/>
          <a:p>
            <a:pPr>
              <a:spcBef>
                <a:spcPct val="0"/>
              </a:spcBef>
            </a:pPr>
            <a:r>
              <a:rPr lang="en-IN" sz="2100" b="1" spc="-50" dirty="0">
                <a:ln w="3175">
                  <a:noFill/>
                </a:ln>
                <a:solidFill>
                  <a:schemeClr val="accent2">
                    <a:lumMod val="50000"/>
                  </a:schemeClr>
                </a:solidFill>
              </a:rPr>
              <a:t>SUCURI</a:t>
            </a:r>
          </a:p>
        </p:txBody>
      </p:sp>
      <p:sp>
        <p:nvSpPr>
          <p:cNvPr id="11" name="Text Placeholder 7"/>
          <p:cNvSpPr txBox="1">
            <a:spLocks/>
          </p:cNvSpPr>
          <p:nvPr/>
        </p:nvSpPr>
        <p:spPr>
          <a:xfrm>
            <a:off x="1905000" y="1371600"/>
            <a:ext cx="4267200" cy="4572000"/>
          </a:xfrm>
          <a:prstGeom prst="rect">
            <a:avLst/>
          </a:prstGeom>
        </p:spPr>
        <p:txBody>
          <a:bodyPr vert="horz" anchor="t" anchorCtr="0">
            <a:normAutofit/>
          </a:bodyPr>
          <a:lstStyle/>
          <a:p>
            <a:pPr lvl="0"/>
            <a:r>
              <a:rPr lang="en-IN" sz="2400" dirty="0"/>
              <a:t>It is the most popular malware and security scanner. Through this you could do a quick test of website blacklisting, malware, defacement, Injected SPAM. It protects and cleans your website from all the online threats and it works on any website platforms like Word Press, PHP AND many more.</a:t>
            </a:r>
          </a:p>
        </p:txBody>
      </p:sp>
      <p:pic>
        <p:nvPicPr>
          <p:cNvPr id="10" name="Picture 9" descr="SUCURI.png"/>
          <p:cNvPicPr>
            <a:picLocks noChangeAspect="1"/>
          </p:cNvPicPr>
          <p:nvPr/>
        </p:nvPicPr>
        <p:blipFill>
          <a:blip r:embed="rId3"/>
          <a:stretch>
            <a:fillRect/>
          </a:stretch>
        </p:blipFill>
        <p:spPr>
          <a:xfrm>
            <a:off x="6172200" y="1447800"/>
            <a:ext cx="4001394" cy="40386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73601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0"/>
            <a:ext cx="9404723" cy="6701245"/>
          </a:xfrm>
        </p:spPr>
        <p:txBody>
          <a:bodyPr>
            <a:noAutofit/>
          </a:bodyPr>
          <a:lstStyle/>
          <a:p>
            <a:r>
              <a:rPr lang="en-US" sz="2400" dirty="0" smtClean="0"/>
              <a:t>Cyber:   The word cyber originally came from cybernetics ,before becoming a stand alone</a:t>
            </a:r>
            <a:br>
              <a:rPr lang="en-US" sz="2400" dirty="0" smtClean="0"/>
            </a:br>
            <a:r>
              <a:rPr lang="en-US" sz="2400" dirty="0" smtClean="0"/>
              <a:t> word</a:t>
            </a:r>
            <a:br>
              <a:rPr lang="en-US" sz="2400" dirty="0" smtClean="0"/>
            </a:br>
            <a:r>
              <a:rPr lang="en-US" sz="2400" dirty="0" smtClean="0"/>
              <a:t/>
            </a:r>
            <a:br>
              <a:rPr lang="en-US" sz="2400" dirty="0" smtClean="0"/>
            </a:br>
            <a:r>
              <a:rPr lang="en-US" sz="2400" dirty="0" err="1" smtClean="0"/>
              <a:t>Cybernatics</a:t>
            </a:r>
            <a:r>
              <a:rPr lang="en-US" sz="2400" dirty="0" smtClean="0"/>
              <a:t> :Technology related to computers &amp; internet.</a:t>
            </a:r>
            <a:br>
              <a:rPr lang="en-US" sz="2400" dirty="0" smtClean="0"/>
            </a:br>
            <a:r>
              <a:rPr lang="en-US" sz="2400" dirty="0"/>
              <a:t/>
            </a:r>
            <a:br>
              <a:rPr lang="en-US" sz="2400" dirty="0"/>
            </a:br>
            <a:r>
              <a:rPr lang="en-US" sz="2400" dirty="0" smtClean="0"/>
              <a:t>Internet :The </a:t>
            </a:r>
            <a:r>
              <a:rPr lang="en-US" sz="2400" dirty="0"/>
              <a:t>Internet is generally defined as</a:t>
            </a:r>
            <a:r>
              <a:rPr lang="en-US" sz="2400" i="1" dirty="0"/>
              <a:t> a global </a:t>
            </a:r>
            <a:r>
              <a:rPr lang="en-US" sz="2400" i="1" dirty="0">
                <a:hlinkClick r:id="rId2"/>
              </a:rPr>
              <a:t>network</a:t>
            </a:r>
            <a:r>
              <a:rPr lang="en-US" sz="2400" i="1" dirty="0"/>
              <a:t> connecting millions of </a:t>
            </a:r>
            <a:r>
              <a:rPr lang="en-US" sz="2400" i="1" dirty="0">
                <a:hlinkClick r:id="rId3"/>
              </a:rPr>
              <a:t>computers</a:t>
            </a:r>
            <a:r>
              <a:rPr lang="en-US" sz="2400" dirty="0"/>
              <a:t>. More than 190 countries are linked into exchanges of </a:t>
            </a:r>
            <a:r>
              <a:rPr lang="en-US" sz="2400" dirty="0">
                <a:hlinkClick r:id="rId4"/>
              </a:rPr>
              <a:t>data</a:t>
            </a:r>
            <a:r>
              <a:rPr lang="en-US" sz="2400" dirty="0"/>
              <a:t>, news and opinions</a:t>
            </a:r>
            <a:r>
              <a:rPr lang="en-US" sz="2400" dirty="0" smtClean="0"/>
              <a:t>.</a:t>
            </a:r>
            <a:br>
              <a:rPr lang="en-US" sz="2400" dirty="0" smtClean="0"/>
            </a:br>
            <a:r>
              <a:rPr lang="en-US" sz="2400" dirty="0"/>
              <a:t/>
            </a:r>
            <a:br>
              <a:rPr lang="en-US" sz="2400" dirty="0"/>
            </a:br>
            <a:r>
              <a:rPr lang="en-US" sz="2400" dirty="0"/>
              <a:t>is the global system of interconnected </a:t>
            </a:r>
            <a:r>
              <a:rPr lang="en-US" sz="2400" dirty="0">
                <a:hlinkClick r:id="rId5" tooltip="Computer network"/>
              </a:rPr>
              <a:t>computer networks</a:t>
            </a:r>
            <a:r>
              <a:rPr lang="en-US" sz="2400" dirty="0"/>
              <a:t> that use the </a:t>
            </a:r>
            <a:r>
              <a:rPr lang="en-US" sz="2400" dirty="0">
                <a:hlinkClick r:id="rId6" tooltip="Internet protocol suite"/>
              </a:rPr>
              <a:t>Internet protocol suite</a:t>
            </a:r>
            <a:r>
              <a:rPr lang="en-US" sz="2400" dirty="0"/>
              <a:t> (TCP/IP) to link devices worldwide</a:t>
            </a:r>
            <a:r>
              <a:rPr lang="en-US" sz="2400" dirty="0" smtClean="0"/>
              <a:t/>
            </a:r>
            <a:br>
              <a:rPr lang="en-US" sz="2400" dirty="0" smtClean="0"/>
            </a:br>
            <a:r>
              <a:rPr lang="en-US" sz="2400" dirty="0" smtClean="0"/>
              <a:t/>
            </a:r>
            <a:br>
              <a:rPr lang="en-US" sz="2400" dirty="0" smtClean="0"/>
            </a:br>
            <a:r>
              <a:rPr lang="en-US" sz="2400" dirty="0" smtClean="0"/>
              <a:t>Security: </a:t>
            </a:r>
            <a:r>
              <a:rPr lang="en-US" sz="2400" dirty="0"/>
              <a:t>T</a:t>
            </a:r>
            <a:r>
              <a:rPr lang="en-US" sz="2400" dirty="0" smtClean="0"/>
              <a:t>he </a:t>
            </a:r>
            <a:r>
              <a:rPr lang="en-US" sz="2400" dirty="0"/>
              <a:t>state of being free from danger or threat</a:t>
            </a:r>
            <a:r>
              <a:rPr lang="en-US" sz="2400" dirty="0" smtClean="0"/>
              <a:t>.</a:t>
            </a:r>
            <a:br>
              <a:rPr lang="en-US" sz="2400" dirty="0" smtClean="0"/>
            </a:br>
            <a:r>
              <a:rPr lang="en-US" sz="2400" dirty="0" smtClean="0"/>
              <a:t/>
            </a:r>
            <a:br>
              <a:rPr lang="en-US" sz="2400" dirty="0" smtClean="0"/>
            </a:br>
            <a:r>
              <a:rPr lang="en-US" sz="2400" dirty="0" smtClean="0"/>
              <a:t>IT </a:t>
            </a:r>
            <a:r>
              <a:rPr lang="en-US" sz="2400" dirty="0"/>
              <a:t>security is a set of cybersecurity strategies that prevents unauthorized access to organizational assets such as computers, networks, and data.</a:t>
            </a:r>
            <a:r>
              <a:rPr lang="en-US" sz="2400" dirty="0" smtClean="0"/>
              <a:t/>
            </a:r>
            <a:br>
              <a:rPr lang="en-US" sz="2400" dirty="0" smtClean="0"/>
            </a:br>
            <a:endParaRPr lang="en-US" sz="2400" dirty="0"/>
          </a:p>
        </p:txBody>
      </p:sp>
    </p:spTree>
    <p:extLst>
      <p:ext uri="{BB962C8B-B14F-4D97-AF65-F5344CB8AC3E}">
        <p14:creationId xmlns:p14="http://schemas.microsoft.com/office/powerpoint/2010/main" val="30465862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omisec.jpg"/>
          <p:cNvPicPr>
            <a:picLocks noChangeAspect="1"/>
          </p:cNvPicPr>
          <p:nvPr/>
        </p:nvPicPr>
        <p:blipFill>
          <a:blip r:embed="rId2" cstate="print"/>
          <a:stretch>
            <a:fillRect/>
          </a:stretch>
        </p:blipFill>
        <p:spPr>
          <a:xfrm>
            <a:off x="9378897" y="6515846"/>
            <a:ext cx="1295400" cy="340893"/>
          </a:xfrm>
          <a:prstGeom prst="rect">
            <a:avLst/>
          </a:prstGeom>
        </p:spPr>
      </p:pic>
      <p:sp>
        <p:nvSpPr>
          <p:cNvPr id="7" name="TextBox 6"/>
          <p:cNvSpPr txBox="1"/>
          <p:nvPr/>
        </p:nvSpPr>
        <p:spPr>
          <a:xfrm>
            <a:off x="1905630" y="6536827"/>
            <a:ext cx="1143000" cy="307777"/>
          </a:xfrm>
          <a:prstGeom prst="rect">
            <a:avLst/>
          </a:prstGeom>
          <a:noFill/>
        </p:spPr>
        <p:txBody>
          <a:bodyPr wrap="square" rtlCol="0">
            <a:spAutoFit/>
          </a:bodyPr>
          <a:lstStyle/>
          <a:p>
            <a:r>
              <a:rPr lang="en-IN" sz="1400" b="1" dirty="0">
                <a:solidFill>
                  <a:srgbClr val="C00000"/>
                </a:solidFill>
                <a:latin typeface="Batang" pitchFamily="18" charset="-127"/>
                <a:ea typeface="Batang" pitchFamily="18" charset="-127"/>
              </a:rPr>
              <a:t>PROMISEC</a:t>
            </a:r>
          </a:p>
        </p:txBody>
      </p:sp>
      <p:sp>
        <p:nvSpPr>
          <p:cNvPr id="13" name="Title 1"/>
          <p:cNvSpPr txBox="1">
            <a:spLocks/>
          </p:cNvSpPr>
          <p:nvPr/>
        </p:nvSpPr>
        <p:spPr>
          <a:xfrm>
            <a:off x="2362200" y="-17631"/>
            <a:ext cx="7162800" cy="1066800"/>
          </a:xfrm>
          <a:prstGeom prst="rect">
            <a:avLst/>
          </a:prstGeom>
          <a:ln w="6350" cap="rnd">
            <a:noFill/>
          </a:ln>
        </p:spPr>
        <p:txBody>
          <a:bodyPr vert="horz" lIns="91440" tIns="91440" anchor="b" anchorCtr="0">
            <a:noAutofit/>
          </a:bodyPr>
          <a:lstStyle/>
          <a:p>
            <a:pPr>
              <a:spcBef>
                <a:spcPct val="0"/>
              </a:spcBef>
            </a:pPr>
            <a:r>
              <a:rPr lang="en-IN" sz="2100" b="1" spc="-50" dirty="0">
                <a:ln w="3175">
                  <a:noFill/>
                </a:ln>
                <a:solidFill>
                  <a:schemeClr val="tx2"/>
                </a:solidFill>
              </a:rPr>
              <a:t>SSL Labs</a:t>
            </a:r>
          </a:p>
        </p:txBody>
      </p:sp>
      <p:sp>
        <p:nvSpPr>
          <p:cNvPr id="11" name="Text Placeholder 7"/>
          <p:cNvSpPr txBox="1">
            <a:spLocks/>
          </p:cNvSpPr>
          <p:nvPr/>
        </p:nvSpPr>
        <p:spPr>
          <a:xfrm>
            <a:off x="1981200" y="1371600"/>
            <a:ext cx="4343400" cy="4572000"/>
          </a:xfrm>
          <a:prstGeom prst="rect">
            <a:avLst/>
          </a:prstGeom>
        </p:spPr>
        <p:txBody>
          <a:bodyPr vert="horz" anchor="t" anchorCtr="0">
            <a:normAutofit/>
          </a:bodyPr>
          <a:lstStyle/>
          <a:p>
            <a:pPr lvl="0"/>
            <a:r>
              <a:rPr lang="en-IN" sz="2400" dirty="0">
                <a:solidFill>
                  <a:schemeClr val="tx2">
                    <a:lumMod val="75000"/>
                  </a:schemeClr>
                </a:solidFill>
              </a:rPr>
              <a:t>It is one of the most used and preferred tool to scan the web server. It also provides a very deep analysis of the https URL including the overall rating, the expiry day, TLS version, Cipher, Protocol details and many more. Thus if you are running any HTTP website you do not need to wait anymore for doing the test.</a:t>
            </a:r>
          </a:p>
        </p:txBody>
      </p:sp>
      <p:pic>
        <p:nvPicPr>
          <p:cNvPr id="8" name="Picture 7" descr="SSL Labs.jpg"/>
          <p:cNvPicPr>
            <a:picLocks noChangeAspect="1"/>
          </p:cNvPicPr>
          <p:nvPr/>
        </p:nvPicPr>
        <p:blipFill>
          <a:blip r:embed="rId3"/>
          <a:stretch>
            <a:fillRect/>
          </a:stretch>
        </p:blipFill>
        <p:spPr>
          <a:xfrm>
            <a:off x="6400800" y="1219200"/>
            <a:ext cx="3962400" cy="4724400"/>
          </a:xfrm>
          <a:prstGeom prst="rect">
            <a:avLst/>
          </a:prstGeom>
          <a:ln>
            <a:noFill/>
          </a:ln>
          <a:effectLst>
            <a:softEdge rad="112500"/>
          </a:effectLst>
        </p:spPr>
      </p:pic>
    </p:spTree>
    <p:extLst>
      <p:ext uri="{BB962C8B-B14F-4D97-AF65-F5344CB8AC3E}">
        <p14:creationId xmlns:p14="http://schemas.microsoft.com/office/powerpoint/2010/main" val="38433954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omisec.jpg"/>
          <p:cNvPicPr>
            <a:picLocks noChangeAspect="1"/>
          </p:cNvPicPr>
          <p:nvPr/>
        </p:nvPicPr>
        <p:blipFill>
          <a:blip r:embed="rId2" cstate="print"/>
          <a:stretch>
            <a:fillRect/>
          </a:stretch>
        </p:blipFill>
        <p:spPr>
          <a:xfrm>
            <a:off x="9378897" y="6515846"/>
            <a:ext cx="1295400" cy="340893"/>
          </a:xfrm>
          <a:prstGeom prst="rect">
            <a:avLst/>
          </a:prstGeom>
        </p:spPr>
      </p:pic>
      <p:sp>
        <p:nvSpPr>
          <p:cNvPr id="7" name="TextBox 6"/>
          <p:cNvSpPr txBox="1"/>
          <p:nvPr/>
        </p:nvSpPr>
        <p:spPr>
          <a:xfrm>
            <a:off x="1905630" y="6536827"/>
            <a:ext cx="1143000" cy="307777"/>
          </a:xfrm>
          <a:prstGeom prst="rect">
            <a:avLst/>
          </a:prstGeom>
          <a:noFill/>
        </p:spPr>
        <p:txBody>
          <a:bodyPr wrap="square" rtlCol="0">
            <a:spAutoFit/>
          </a:bodyPr>
          <a:lstStyle/>
          <a:p>
            <a:r>
              <a:rPr lang="en-IN" sz="1400" b="1" dirty="0">
                <a:solidFill>
                  <a:srgbClr val="C00000"/>
                </a:solidFill>
                <a:latin typeface="Batang" pitchFamily="18" charset="-127"/>
                <a:ea typeface="Batang" pitchFamily="18" charset="-127"/>
              </a:rPr>
              <a:t>PROMISEC</a:t>
            </a:r>
          </a:p>
        </p:txBody>
      </p:sp>
      <p:sp>
        <p:nvSpPr>
          <p:cNvPr id="13" name="Title 1"/>
          <p:cNvSpPr txBox="1">
            <a:spLocks/>
          </p:cNvSpPr>
          <p:nvPr/>
        </p:nvSpPr>
        <p:spPr>
          <a:xfrm>
            <a:off x="2362200" y="-17631"/>
            <a:ext cx="7162800" cy="1066800"/>
          </a:xfrm>
          <a:prstGeom prst="rect">
            <a:avLst/>
          </a:prstGeom>
          <a:ln w="6350" cap="rnd">
            <a:noFill/>
          </a:ln>
        </p:spPr>
        <p:txBody>
          <a:bodyPr vert="horz" lIns="91440" tIns="91440" anchor="b" anchorCtr="0">
            <a:noAutofit/>
          </a:bodyPr>
          <a:lstStyle/>
          <a:p>
            <a:pPr>
              <a:spcBef>
                <a:spcPct val="0"/>
              </a:spcBef>
            </a:pPr>
            <a:r>
              <a:rPr lang="en-IN" sz="2100" b="1" spc="-50" dirty="0" err="1">
                <a:ln w="3175">
                  <a:noFill/>
                </a:ln>
                <a:solidFill>
                  <a:schemeClr val="tx2"/>
                </a:solidFill>
              </a:rPr>
              <a:t>Quttera</a:t>
            </a:r>
            <a:endParaRPr lang="en-IN" sz="2100" b="1" spc="-50" dirty="0">
              <a:ln w="3175">
                <a:noFill/>
              </a:ln>
              <a:solidFill>
                <a:schemeClr val="tx2"/>
              </a:solidFill>
            </a:endParaRPr>
          </a:p>
        </p:txBody>
      </p:sp>
      <p:sp>
        <p:nvSpPr>
          <p:cNvPr id="11" name="Text Placeholder 7"/>
          <p:cNvSpPr txBox="1">
            <a:spLocks/>
          </p:cNvSpPr>
          <p:nvPr/>
        </p:nvSpPr>
        <p:spPr>
          <a:xfrm>
            <a:off x="2209800" y="3505200"/>
            <a:ext cx="7924800" cy="2895600"/>
          </a:xfrm>
          <a:prstGeom prst="rect">
            <a:avLst/>
          </a:prstGeom>
        </p:spPr>
        <p:txBody>
          <a:bodyPr vert="horz" anchor="t" anchorCtr="0">
            <a:normAutofit/>
          </a:bodyPr>
          <a:lstStyle/>
          <a:p>
            <a:pPr lvl="0"/>
            <a:r>
              <a:rPr lang="en-IN" sz="2400" dirty="0">
                <a:solidFill>
                  <a:schemeClr val="tx2">
                    <a:lumMod val="75000"/>
                  </a:schemeClr>
                </a:solidFill>
              </a:rPr>
              <a:t>It keeps a check on the website for vulnerabilities and malware exploits. It completely scans your website from suspicious files, malicious files, phish Tank, potentially suspicious files and the malware domain list. This </a:t>
            </a:r>
            <a:r>
              <a:rPr lang="en-IN" sz="2400" dirty="0">
                <a:solidFill>
                  <a:schemeClr val="tx2">
                    <a:lumMod val="75000"/>
                  </a:schemeClr>
                </a:solidFill>
                <a:hlinkClick r:id="rId3"/>
              </a:rPr>
              <a:t>vulnerability scanning</a:t>
            </a:r>
            <a:r>
              <a:rPr lang="en-IN" sz="2400" dirty="0">
                <a:solidFill>
                  <a:schemeClr val="tx2">
                    <a:lumMod val="75000"/>
                  </a:schemeClr>
                </a:solidFill>
              </a:rPr>
              <a:t> tool has contributed a lot to the websites to protect them from malware.</a:t>
            </a:r>
          </a:p>
        </p:txBody>
      </p:sp>
      <p:pic>
        <p:nvPicPr>
          <p:cNvPr id="9" name="Picture 8" descr="Quttera.png"/>
          <p:cNvPicPr>
            <a:picLocks noChangeAspect="1"/>
          </p:cNvPicPr>
          <p:nvPr/>
        </p:nvPicPr>
        <p:blipFill>
          <a:blip r:embed="rId4"/>
          <a:stretch>
            <a:fillRect/>
          </a:stretch>
        </p:blipFill>
        <p:spPr>
          <a:xfrm>
            <a:off x="2185239" y="1219200"/>
            <a:ext cx="7696200" cy="2133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033699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omisec.jpg"/>
          <p:cNvPicPr>
            <a:picLocks noChangeAspect="1"/>
          </p:cNvPicPr>
          <p:nvPr/>
        </p:nvPicPr>
        <p:blipFill>
          <a:blip r:embed="rId2" cstate="print"/>
          <a:stretch>
            <a:fillRect/>
          </a:stretch>
        </p:blipFill>
        <p:spPr>
          <a:xfrm>
            <a:off x="9378897" y="6515846"/>
            <a:ext cx="1295400" cy="340893"/>
          </a:xfrm>
          <a:prstGeom prst="rect">
            <a:avLst/>
          </a:prstGeom>
        </p:spPr>
      </p:pic>
      <p:sp>
        <p:nvSpPr>
          <p:cNvPr id="7" name="TextBox 6"/>
          <p:cNvSpPr txBox="1"/>
          <p:nvPr/>
        </p:nvSpPr>
        <p:spPr>
          <a:xfrm>
            <a:off x="1905630" y="6536827"/>
            <a:ext cx="1143000" cy="307777"/>
          </a:xfrm>
          <a:prstGeom prst="rect">
            <a:avLst/>
          </a:prstGeom>
          <a:noFill/>
        </p:spPr>
        <p:txBody>
          <a:bodyPr wrap="square" rtlCol="0">
            <a:spAutoFit/>
          </a:bodyPr>
          <a:lstStyle/>
          <a:p>
            <a:r>
              <a:rPr lang="en-IN" sz="1400" b="1" dirty="0">
                <a:solidFill>
                  <a:srgbClr val="C00000"/>
                </a:solidFill>
                <a:latin typeface="Batang" pitchFamily="18" charset="-127"/>
                <a:ea typeface="Batang" pitchFamily="18" charset="-127"/>
              </a:rPr>
              <a:t>PROMISEC</a:t>
            </a:r>
          </a:p>
        </p:txBody>
      </p:sp>
      <p:sp>
        <p:nvSpPr>
          <p:cNvPr id="13" name="Title 1"/>
          <p:cNvSpPr txBox="1">
            <a:spLocks/>
          </p:cNvSpPr>
          <p:nvPr/>
        </p:nvSpPr>
        <p:spPr>
          <a:xfrm>
            <a:off x="2362200" y="-17631"/>
            <a:ext cx="7162800" cy="1066800"/>
          </a:xfrm>
          <a:prstGeom prst="rect">
            <a:avLst/>
          </a:prstGeom>
          <a:ln w="6350" cap="rnd">
            <a:noFill/>
          </a:ln>
        </p:spPr>
        <p:txBody>
          <a:bodyPr vert="horz" lIns="91440" tIns="91440" anchor="b" anchorCtr="0">
            <a:noAutofit/>
          </a:bodyPr>
          <a:lstStyle/>
          <a:p>
            <a:pPr>
              <a:spcBef>
                <a:spcPct val="0"/>
              </a:spcBef>
            </a:pPr>
            <a:r>
              <a:rPr lang="en-IN" sz="2100" b="1" spc="-50" dirty="0" err="1">
                <a:ln w="3175">
                  <a:noFill/>
                </a:ln>
                <a:solidFill>
                  <a:schemeClr val="tx2"/>
                </a:solidFill>
              </a:rPr>
              <a:t>Detectify</a:t>
            </a:r>
            <a:endParaRPr lang="en-IN" sz="2100" b="1" spc="-50" dirty="0">
              <a:ln w="3175">
                <a:noFill/>
              </a:ln>
              <a:solidFill>
                <a:schemeClr val="tx2"/>
              </a:solidFill>
            </a:endParaRPr>
          </a:p>
        </p:txBody>
      </p:sp>
      <p:sp>
        <p:nvSpPr>
          <p:cNvPr id="11" name="Text Placeholder 7"/>
          <p:cNvSpPr txBox="1">
            <a:spLocks/>
          </p:cNvSpPr>
          <p:nvPr/>
        </p:nvSpPr>
        <p:spPr>
          <a:xfrm>
            <a:off x="2057400" y="1600200"/>
            <a:ext cx="3886200" cy="4953000"/>
          </a:xfrm>
          <a:prstGeom prst="rect">
            <a:avLst/>
          </a:prstGeom>
        </p:spPr>
        <p:txBody>
          <a:bodyPr vert="horz" anchor="t" anchorCtr="0">
            <a:normAutofit/>
          </a:bodyPr>
          <a:lstStyle/>
          <a:p>
            <a:pPr lvl="0"/>
            <a:r>
              <a:rPr lang="en-IN" sz="2400" dirty="0">
                <a:solidFill>
                  <a:schemeClr val="tx2">
                    <a:lumMod val="75000"/>
                  </a:schemeClr>
                </a:solidFill>
              </a:rPr>
              <a:t>Detective is a website security scanner based on </a:t>
            </a:r>
            <a:r>
              <a:rPr lang="en-IN" sz="2400" dirty="0" err="1">
                <a:solidFill>
                  <a:schemeClr val="tx2">
                    <a:lumMod val="75000"/>
                  </a:schemeClr>
                </a:solidFill>
              </a:rPr>
              <a:t>SaaS</a:t>
            </a:r>
            <a:r>
              <a:rPr lang="en-IN" sz="2400" dirty="0">
                <a:solidFill>
                  <a:schemeClr val="tx2">
                    <a:lumMod val="75000"/>
                  </a:schemeClr>
                </a:solidFill>
              </a:rPr>
              <a:t>. This has got more than 100 automated security tests and it also includes OWASP Top 10 malware and many more. It provides 21 days trial and you need to get registered so as to perform the security scan.</a:t>
            </a:r>
          </a:p>
        </p:txBody>
      </p:sp>
      <p:pic>
        <p:nvPicPr>
          <p:cNvPr id="8" name="Picture 7" descr="Detectify.jpg"/>
          <p:cNvPicPr>
            <a:picLocks noChangeAspect="1"/>
          </p:cNvPicPr>
          <p:nvPr/>
        </p:nvPicPr>
        <p:blipFill>
          <a:blip r:embed="rId3"/>
          <a:stretch>
            <a:fillRect/>
          </a:stretch>
        </p:blipFill>
        <p:spPr>
          <a:xfrm>
            <a:off x="6019800" y="1371600"/>
            <a:ext cx="3962400" cy="48768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579107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omisec.jpg"/>
          <p:cNvPicPr>
            <a:picLocks noChangeAspect="1"/>
          </p:cNvPicPr>
          <p:nvPr/>
        </p:nvPicPr>
        <p:blipFill>
          <a:blip r:embed="rId2" cstate="print"/>
          <a:stretch>
            <a:fillRect/>
          </a:stretch>
        </p:blipFill>
        <p:spPr>
          <a:xfrm>
            <a:off x="9378897" y="6515846"/>
            <a:ext cx="1295400" cy="340893"/>
          </a:xfrm>
          <a:prstGeom prst="rect">
            <a:avLst/>
          </a:prstGeom>
        </p:spPr>
      </p:pic>
      <p:sp>
        <p:nvSpPr>
          <p:cNvPr id="7" name="TextBox 6"/>
          <p:cNvSpPr txBox="1"/>
          <p:nvPr/>
        </p:nvSpPr>
        <p:spPr>
          <a:xfrm>
            <a:off x="1905630" y="6536827"/>
            <a:ext cx="1143000" cy="307777"/>
          </a:xfrm>
          <a:prstGeom prst="rect">
            <a:avLst/>
          </a:prstGeom>
          <a:noFill/>
        </p:spPr>
        <p:txBody>
          <a:bodyPr wrap="square" rtlCol="0">
            <a:spAutoFit/>
          </a:bodyPr>
          <a:lstStyle/>
          <a:p>
            <a:r>
              <a:rPr lang="en-IN" sz="1400" b="1" dirty="0">
                <a:solidFill>
                  <a:srgbClr val="C00000"/>
                </a:solidFill>
                <a:latin typeface="Batang" pitchFamily="18" charset="-127"/>
                <a:ea typeface="Batang" pitchFamily="18" charset="-127"/>
              </a:rPr>
              <a:t>PROMISEC</a:t>
            </a:r>
          </a:p>
        </p:txBody>
      </p:sp>
      <p:sp>
        <p:nvSpPr>
          <p:cNvPr id="13" name="Title 1"/>
          <p:cNvSpPr txBox="1">
            <a:spLocks/>
          </p:cNvSpPr>
          <p:nvPr/>
        </p:nvSpPr>
        <p:spPr>
          <a:xfrm>
            <a:off x="2362200" y="-17631"/>
            <a:ext cx="7162800" cy="1066800"/>
          </a:xfrm>
          <a:prstGeom prst="rect">
            <a:avLst/>
          </a:prstGeom>
          <a:ln w="6350" cap="rnd">
            <a:noFill/>
          </a:ln>
        </p:spPr>
        <p:txBody>
          <a:bodyPr vert="horz" lIns="91440" tIns="91440" anchor="b" anchorCtr="0">
            <a:noAutofit/>
          </a:bodyPr>
          <a:lstStyle/>
          <a:p>
            <a:pPr>
              <a:spcBef>
                <a:spcPct val="0"/>
              </a:spcBef>
            </a:pPr>
            <a:r>
              <a:rPr lang="en-IN" sz="2100" b="1" spc="-50" dirty="0" err="1">
                <a:ln w="3175">
                  <a:noFill/>
                </a:ln>
                <a:solidFill>
                  <a:schemeClr val="tx2"/>
                </a:solidFill>
              </a:rPr>
              <a:t>Siteguarding</a:t>
            </a:r>
            <a:endParaRPr lang="en-IN" sz="2100" b="1" spc="-50" dirty="0">
              <a:ln w="3175">
                <a:noFill/>
              </a:ln>
              <a:solidFill>
                <a:schemeClr val="tx2"/>
              </a:solidFill>
            </a:endParaRPr>
          </a:p>
        </p:txBody>
      </p:sp>
      <p:sp>
        <p:nvSpPr>
          <p:cNvPr id="11" name="Text Placeholder 7"/>
          <p:cNvSpPr txBox="1">
            <a:spLocks/>
          </p:cNvSpPr>
          <p:nvPr/>
        </p:nvSpPr>
        <p:spPr>
          <a:xfrm>
            <a:off x="2057400" y="1600200"/>
            <a:ext cx="3886200" cy="4953000"/>
          </a:xfrm>
          <a:prstGeom prst="rect">
            <a:avLst/>
          </a:prstGeom>
        </p:spPr>
        <p:txBody>
          <a:bodyPr vert="horz" anchor="t" anchorCtr="0">
            <a:normAutofit/>
          </a:bodyPr>
          <a:lstStyle/>
          <a:p>
            <a:pPr lvl="0"/>
            <a:r>
              <a:rPr lang="en-IN" sz="2400" dirty="0">
                <a:solidFill>
                  <a:schemeClr val="tx2">
                    <a:lumMod val="75000"/>
                  </a:schemeClr>
                </a:solidFill>
              </a:rPr>
              <a:t>It will help you to scan your domain for website blacklisting, malware, injected spam, defacement and much more. It is quit compatible for Magneto and Word Press. If your website is affected by virus then also </a:t>
            </a:r>
            <a:r>
              <a:rPr lang="en-IN" sz="2400" dirty="0" err="1">
                <a:solidFill>
                  <a:schemeClr val="tx2">
                    <a:lumMod val="75000"/>
                  </a:schemeClr>
                </a:solidFill>
              </a:rPr>
              <a:t>Siteguarding</a:t>
            </a:r>
            <a:r>
              <a:rPr lang="en-IN" sz="2400" dirty="0">
                <a:solidFill>
                  <a:schemeClr val="tx2">
                    <a:lumMod val="75000"/>
                  </a:schemeClr>
                </a:solidFill>
              </a:rPr>
              <a:t> proves to be much helpful.</a:t>
            </a:r>
          </a:p>
        </p:txBody>
      </p:sp>
      <p:pic>
        <p:nvPicPr>
          <p:cNvPr id="9" name="Picture 8" descr="Siteguarding.jpg"/>
          <p:cNvPicPr>
            <a:picLocks noChangeAspect="1"/>
          </p:cNvPicPr>
          <p:nvPr/>
        </p:nvPicPr>
        <p:blipFill>
          <a:blip r:embed="rId3"/>
          <a:stretch>
            <a:fillRect/>
          </a:stretch>
        </p:blipFill>
        <p:spPr>
          <a:xfrm>
            <a:off x="6248400" y="1905000"/>
            <a:ext cx="3657600" cy="3429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6409014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omisec.jpg"/>
          <p:cNvPicPr>
            <a:picLocks noChangeAspect="1"/>
          </p:cNvPicPr>
          <p:nvPr/>
        </p:nvPicPr>
        <p:blipFill>
          <a:blip r:embed="rId2" cstate="print"/>
          <a:stretch>
            <a:fillRect/>
          </a:stretch>
        </p:blipFill>
        <p:spPr>
          <a:xfrm>
            <a:off x="9378897" y="6515846"/>
            <a:ext cx="1295400" cy="340893"/>
          </a:xfrm>
          <a:prstGeom prst="rect">
            <a:avLst/>
          </a:prstGeom>
        </p:spPr>
      </p:pic>
      <p:sp>
        <p:nvSpPr>
          <p:cNvPr id="7" name="TextBox 6"/>
          <p:cNvSpPr txBox="1"/>
          <p:nvPr/>
        </p:nvSpPr>
        <p:spPr>
          <a:xfrm>
            <a:off x="1905630" y="6536827"/>
            <a:ext cx="1143000" cy="307777"/>
          </a:xfrm>
          <a:prstGeom prst="rect">
            <a:avLst/>
          </a:prstGeom>
          <a:noFill/>
        </p:spPr>
        <p:txBody>
          <a:bodyPr wrap="square" rtlCol="0">
            <a:spAutoFit/>
          </a:bodyPr>
          <a:lstStyle/>
          <a:p>
            <a:r>
              <a:rPr lang="en-IN" sz="1400" b="1" dirty="0">
                <a:solidFill>
                  <a:srgbClr val="C00000"/>
                </a:solidFill>
                <a:latin typeface="Batang" pitchFamily="18" charset="-127"/>
                <a:ea typeface="Batang" pitchFamily="18" charset="-127"/>
              </a:rPr>
              <a:t>PROMISEC</a:t>
            </a:r>
          </a:p>
        </p:txBody>
      </p:sp>
      <p:sp>
        <p:nvSpPr>
          <p:cNvPr id="13" name="Title 1"/>
          <p:cNvSpPr txBox="1">
            <a:spLocks/>
          </p:cNvSpPr>
          <p:nvPr/>
        </p:nvSpPr>
        <p:spPr>
          <a:xfrm>
            <a:off x="2362200" y="-17631"/>
            <a:ext cx="7162800" cy="703431"/>
          </a:xfrm>
          <a:prstGeom prst="rect">
            <a:avLst/>
          </a:prstGeom>
          <a:ln w="6350" cap="rnd">
            <a:noFill/>
          </a:ln>
        </p:spPr>
        <p:txBody>
          <a:bodyPr vert="horz" lIns="91440" tIns="91440" anchor="b" anchorCtr="0">
            <a:noAutofit/>
          </a:bodyPr>
          <a:lstStyle/>
          <a:p>
            <a:pPr>
              <a:spcBef>
                <a:spcPct val="0"/>
              </a:spcBef>
            </a:pPr>
            <a:r>
              <a:rPr lang="en-IN" sz="2100" b="1" spc="-50" dirty="0" err="1">
                <a:ln w="3175">
                  <a:noFill/>
                </a:ln>
                <a:solidFill>
                  <a:schemeClr val="tx2"/>
                </a:solidFill>
              </a:rPr>
              <a:t>Promisec</a:t>
            </a:r>
            <a:r>
              <a:rPr lang="en-IN" sz="2100" b="1" spc="-50" dirty="0">
                <a:ln w="3175">
                  <a:noFill/>
                </a:ln>
                <a:solidFill>
                  <a:schemeClr val="tx2"/>
                </a:solidFill>
              </a:rPr>
              <a:t> Vulnerability Scanner </a:t>
            </a:r>
          </a:p>
        </p:txBody>
      </p:sp>
      <p:graphicFrame>
        <p:nvGraphicFramePr>
          <p:cNvPr id="8" name="Diagram 7"/>
          <p:cNvGraphicFramePr/>
          <p:nvPr/>
        </p:nvGraphicFramePr>
        <p:xfrm>
          <a:off x="2057400" y="1397000"/>
          <a:ext cx="8229600" cy="500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descr="promisec.jpg"/>
          <p:cNvPicPr>
            <a:picLocks noChangeAspect="1"/>
          </p:cNvPicPr>
          <p:nvPr/>
        </p:nvPicPr>
        <p:blipFill>
          <a:blip r:embed="rId8"/>
          <a:stretch>
            <a:fillRect/>
          </a:stretch>
        </p:blipFill>
        <p:spPr>
          <a:xfrm>
            <a:off x="2743200" y="838200"/>
            <a:ext cx="6858000" cy="1371600"/>
          </a:xfrm>
          <a:prstGeom prst="rect">
            <a:avLst/>
          </a:prstGeom>
        </p:spPr>
      </p:pic>
    </p:spTree>
    <p:extLst>
      <p:ext uri="{BB962C8B-B14F-4D97-AF65-F5344CB8AC3E}">
        <p14:creationId xmlns:p14="http://schemas.microsoft.com/office/powerpoint/2010/main" val="13265937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port:</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 security parlance, the term </a:t>
            </a:r>
            <a:r>
              <a:rPr lang="en-US" b="1" dirty="0"/>
              <a:t>open port</a:t>
            </a:r>
            <a:r>
              <a:rPr lang="en-US" dirty="0"/>
              <a:t> is used to mean a TCP or UDP port number that is configured to accept packets. </a:t>
            </a:r>
            <a:endParaRPr lang="en-US" dirty="0" smtClean="0"/>
          </a:p>
          <a:p>
            <a:r>
              <a:rPr lang="en-US" dirty="0" smtClean="0"/>
              <a:t>In </a:t>
            </a:r>
            <a:r>
              <a:rPr lang="en-US" dirty="0"/>
              <a:t>contrast, a port which rejects connections or ignores all packets directed at it is called a </a:t>
            </a:r>
            <a:r>
              <a:rPr lang="en-US" b="1" dirty="0"/>
              <a:t>closed port</a:t>
            </a:r>
            <a:r>
              <a:rPr lang="en-US" dirty="0" smtClean="0"/>
              <a:t>.</a:t>
            </a:r>
          </a:p>
          <a:p>
            <a:endParaRPr lang="en-US" dirty="0"/>
          </a:p>
          <a:p>
            <a:r>
              <a:rPr lang="en-US" dirty="0"/>
              <a:t>Ports are an integral part of the Internet's communication model — they are the channel through which applications on the client computer can reach the software on the server. </a:t>
            </a:r>
            <a:endParaRPr lang="en-US" dirty="0" smtClean="0"/>
          </a:p>
          <a:p>
            <a:endParaRPr lang="en-US" dirty="0" smtClean="0"/>
          </a:p>
          <a:p>
            <a:r>
              <a:rPr lang="en-US" dirty="0" smtClean="0"/>
              <a:t>Services</a:t>
            </a:r>
            <a:r>
              <a:rPr lang="en-US" dirty="0"/>
              <a:t>, such as web pages or FTP, require their respective ports to be "open" on the server in order to be publicly reachable. </a:t>
            </a:r>
          </a:p>
        </p:txBody>
      </p:sp>
    </p:spTree>
    <p:extLst>
      <p:ext uri="{BB962C8B-B14F-4D97-AF65-F5344CB8AC3E}">
        <p14:creationId xmlns:p14="http://schemas.microsoft.com/office/powerpoint/2010/main" val="25712543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en-US" smtClean="0"/>
              <a:t>Introduction</a:t>
            </a:r>
          </a:p>
        </p:txBody>
      </p:sp>
      <p:sp>
        <p:nvSpPr>
          <p:cNvPr id="7171" name="Content Placeholder 2"/>
          <p:cNvSpPr>
            <a:spLocks noGrp="1"/>
          </p:cNvSpPr>
          <p:nvPr>
            <p:ph idx="1"/>
          </p:nvPr>
        </p:nvSpPr>
        <p:spPr>
          <a:xfrm>
            <a:off x="1981200" y="1981200"/>
            <a:ext cx="8229600" cy="4389438"/>
          </a:xfrm>
        </p:spPr>
        <p:txBody>
          <a:bodyPr/>
          <a:lstStyle/>
          <a:p>
            <a:pPr eaLnBrk="1" hangingPunct="1"/>
            <a:r>
              <a:rPr lang="en-US" altLang="en-US" dirty="0" smtClean="0"/>
              <a:t>Port Forwarding</a:t>
            </a:r>
          </a:p>
          <a:p>
            <a:pPr lvl="1" eaLnBrk="1" hangingPunct="1"/>
            <a:r>
              <a:rPr lang="en-US" altLang="en-US" dirty="0" smtClean="0"/>
              <a:t>Opening a port in a router or firewall residing in a private network in order to let a </a:t>
            </a:r>
            <a:r>
              <a:rPr lang="en-US" altLang="en-US" dirty="0" err="1" smtClean="0"/>
              <a:t>parlty</a:t>
            </a:r>
            <a:r>
              <a:rPr lang="en-US" altLang="en-US" dirty="0" smtClean="0"/>
              <a:t> from the outside world contact a user inside.</a:t>
            </a:r>
          </a:p>
          <a:p>
            <a:pPr lvl="1" eaLnBrk="1" hangingPunct="1"/>
            <a:r>
              <a:rPr lang="en-US" altLang="en-US" dirty="0" smtClean="0"/>
              <a:t> For example, opening ports for  videoconferencing traffic makes two-way communications easier no matter which side initiates the call. </a:t>
            </a:r>
          </a:p>
          <a:p>
            <a:pPr lvl="1" eaLnBrk="1" hangingPunct="1"/>
            <a:r>
              <a:rPr lang="en-US" altLang="en-US" dirty="0" smtClean="0"/>
              <a:t>Also called "port mapping," port forwarding can be done by manual configuration or by software.</a:t>
            </a:r>
          </a:p>
          <a:p>
            <a:pPr lvl="1" eaLnBrk="1" hangingPunct="1">
              <a:buFont typeface="Wingdings 2" panose="05020102010507070707" pitchFamily="18" charset="2"/>
              <a:buNone/>
            </a:pPr>
            <a:endParaRPr lang="en-US" altLang="en-US" dirty="0" smtClean="0"/>
          </a:p>
        </p:txBody>
      </p:sp>
    </p:spTree>
    <p:extLst>
      <p:ext uri="{BB962C8B-B14F-4D97-AF65-F5344CB8AC3E}">
        <p14:creationId xmlns:p14="http://schemas.microsoft.com/office/powerpoint/2010/main" val="2040758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p:txBody>
          <a:bodyPr/>
          <a:lstStyle/>
          <a:p>
            <a:pPr eaLnBrk="1" hangingPunct="1"/>
            <a:r>
              <a:rPr lang="en-US" altLang="en-US" smtClean="0"/>
              <a:t>What is a port?</a:t>
            </a:r>
          </a:p>
          <a:p>
            <a:pPr lvl="1" eaLnBrk="1" hangingPunct="1"/>
            <a:r>
              <a:rPr lang="en-US" altLang="en-US" smtClean="0"/>
              <a:t>represents an endpoint or "channel" for network communications</a:t>
            </a:r>
          </a:p>
          <a:p>
            <a:pPr lvl="1" eaLnBrk="1" hangingPunct="1"/>
            <a:r>
              <a:rPr lang="en-US" altLang="en-US" smtClean="0"/>
              <a:t>One computer sends data from port of one IP address to another</a:t>
            </a:r>
          </a:p>
          <a:p>
            <a:pPr lvl="1" eaLnBrk="1" hangingPunct="1"/>
            <a:r>
              <a:rPr lang="en-US" altLang="en-US" smtClean="0"/>
              <a:t>Port numbers can theoretically range from 0 to 65535</a:t>
            </a:r>
          </a:p>
          <a:p>
            <a:pPr lvl="1" eaLnBrk="1" hangingPunct="1"/>
            <a:r>
              <a:rPr lang="en-US" altLang="en-US" smtClean="0"/>
              <a:t>Only one application can be used at a time on any given port</a:t>
            </a:r>
          </a:p>
          <a:p>
            <a:pPr eaLnBrk="1" hangingPunct="1"/>
            <a:r>
              <a:rPr lang="en-US" altLang="en-US" smtClean="0"/>
              <a:t>Why forward a port?</a:t>
            </a:r>
          </a:p>
          <a:p>
            <a:pPr lvl="1" eaLnBrk="1" hangingPunct="1"/>
            <a:r>
              <a:rPr lang="en-US" altLang="en-US" smtClean="0"/>
              <a:t>With routers, firewalls prevent direct comm. between IPs</a:t>
            </a:r>
          </a:p>
          <a:p>
            <a:pPr lvl="1" eaLnBrk="1" hangingPunct="1"/>
            <a:endParaRPr lang="en-US" altLang="en-US" smtClean="0"/>
          </a:p>
        </p:txBody>
      </p:sp>
      <p:sp>
        <p:nvSpPr>
          <p:cNvPr id="8198" name="Title 1"/>
          <p:cNvSpPr>
            <a:spLocks/>
          </p:cNvSpPr>
          <p:nvPr/>
        </p:nvSpPr>
        <p:spPr bwMode="auto">
          <a:xfrm>
            <a:off x="1981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a:defRPr sz="5000">
                <a:solidFill>
                  <a:schemeClr val="tx2"/>
                </a:solidFill>
                <a:latin typeface="Calibri" panose="020F0502020204030204" pitchFamily="34" charset="0"/>
              </a:defRPr>
            </a:lvl1pPr>
            <a:lvl2pPr>
              <a:defRPr sz="5000">
                <a:solidFill>
                  <a:schemeClr val="tx2"/>
                </a:solidFill>
                <a:latin typeface="Calibri" panose="020F0502020204030204" pitchFamily="34" charset="0"/>
              </a:defRPr>
            </a:lvl2pPr>
            <a:lvl3pPr>
              <a:defRPr sz="5000">
                <a:solidFill>
                  <a:schemeClr val="tx2"/>
                </a:solidFill>
                <a:latin typeface="Calibri" panose="020F0502020204030204" pitchFamily="34" charset="0"/>
              </a:defRPr>
            </a:lvl3pPr>
            <a:lvl4pPr>
              <a:defRPr sz="5000">
                <a:solidFill>
                  <a:schemeClr val="tx2"/>
                </a:solidFill>
                <a:latin typeface="Calibri" panose="020F0502020204030204" pitchFamily="34" charset="0"/>
              </a:defRPr>
            </a:lvl4pPr>
            <a:lvl5pPr>
              <a:defRPr sz="5000">
                <a:solidFill>
                  <a:schemeClr val="tx2"/>
                </a:solidFill>
                <a:latin typeface="Calibri" panose="020F0502020204030204" pitchFamily="34" charset="0"/>
              </a:defRPr>
            </a:lvl5pPr>
            <a:lvl6pPr marL="457200" eaLnBrk="0" fontAlgn="base" hangingPunct="0">
              <a:spcBef>
                <a:spcPct val="0"/>
              </a:spcBef>
              <a:spcAft>
                <a:spcPct val="0"/>
              </a:spcAft>
              <a:defRPr sz="5000">
                <a:solidFill>
                  <a:schemeClr val="tx2"/>
                </a:solidFill>
                <a:latin typeface="Calibri" panose="020F0502020204030204" pitchFamily="34" charset="0"/>
              </a:defRPr>
            </a:lvl6pPr>
            <a:lvl7pPr marL="914400" eaLnBrk="0" fontAlgn="base" hangingPunct="0">
              <a:spcBef>
                <a:spcPct val="0"/>
              </a:spcBef>
              <a:spcAft>
                <a:spcPct val="0"/>
              </a:spcAft>
              <a:defRPr sz="5000">
                <a:solidFill>
                  <a:schemeClr val="tx2"/>
                </a:solidFill>
                <a:latin typeface="Calibri" panose="020F0502020204030204" pitchFamily="34" charset="0"/>
              </a:defRPr>
            </a:lvl7pPr>
            <a:lvl8pPr marL="1371600" eaLnBrk="0" fontAlgn="base" hangingPunct="0">
              <a:spcBef>
                <a:spcPct val="0"/>
              </a:spcBef>
              <a:spcAft>
                <a:spcPct val="0"/>
              </a:spcAft>
              <a:defRPr sz="5000">
                <a:solidFill>
                  <a:schemeClr val="tx2"/>
                </a:solidFill>
                <a:latin typeface="Calibri" panose="020F0502020204030204" pitchFamily="34" charset="0"/>
              </a:defRPr>
            </a:lvl8pPr>
            <a:lvl9pPr marL="1828800" eaLnBrk="0" fontAlgn="base" hangingPunct="0">
              <a:spcBef>
                <a:spcPct val="0"/>
              </a:spcBef>
              <a:spcAft>
                <a:spcPct val="0"/>
              </a:spcAft>
              <a:defRPr sz="5000">
                <a:solidFill>
                  <a:schemeClr val="tx2"/>
                </a:solidFill>
                <a:latin typeface="Calibri" panose="020F0502020204030204" pitchFamily="34" charset="0"/>
              </a:defRPr>
            </a:lvl9pPr>
          </a:lstStyle>
          <a:p>
            <a:pPr eaLnBrk="1" hangingPunct="1"/>
            <a:r>
              <a:rPr lang="en-US" altLang="en-US"/>
              <a:t>Ports</a:t>
            </a:r>
          </a:p>
        </p:txBody>
      </p:sp>
    </p:spTree>
    <p:extLst>
      <p:ext uri="{BB962C8B-B14F-4D97-AF65-F5344CB8AC3E}">
        <p14:creationId xmlns:p14="http://schemas.microsoft.com/office/powerpoint/2010/main" val="233257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n-US" smtClean="0"/>
              <a:t>A Few Common Ports</a:t>
            </a:r>
          </a:p>
        </p:txBody>
      </p:sp>
      <p:sp>
        <p:nvSpPr>
          <p:cNvPr id="9219" name="Content Placeholder 2"/>
          <p:cNvSpPr>
            <a:spLocks noGrp="1"/>
          </p:cNvSpPr>
          <p:nvPr>
            <p:ph idx="1"/>
          </p:nvPr>
        </p:nvSpPr>
        <p:spPr/>
        <p:txBody>
          <a:bodyPr>
            <a:normAutofit lnSpcReduction="10000"/>
          </a:bodyPr>
          <a:lstStyle/>
          <a:p>
            <a:pPr eaLnBrk="1" hangingPunct="1"/>
            <a:r>
              <a:rPr lang="en-US" altLang="en-US" smtClean="0"/>
              <a:t>21 – FTP</a:t>
            </a:r>
          </a:p>
          <a:p>
            <a:pPr eaLnBrk="1" hangingPunct="1"/>
            <a:r>
              <a:rPr lang="en-US" altLang="en-US" smtClean="0"/>
              <a:t>22 – Secure Shell (SSH)</a:t>
            </a:r>
          </a:p>
          <a:p>
            <a:pPr eaLnBrk="1" hangingPunct="1"/>
            <a:r>
              <a:rPr lang="en-US" altLang="en-US" smtClean="0"/>
              <a:t>23 – Telnet</a:t>
            </a:r>
          </a:p>
          <a:p>
            <a:pPr eaLnBrk="1" hangingPunct="1"/>
            <a:r>
              <a:rPr lang="en-US" altLang="en-US" smtClean="0"/>
              <a:t>80 – HTTP</a:t>
            </a:r>
          </a:p>
          <a:p>
            <a:pPr eaLnBrk="1" hangingPunct="1"/>
            <a:r>
              <a:rPr lang="en-US" altLang="en-US" smtClean="0"/>
              <a:t>110 – POP3 mail</a:t>
            </a:r>
          </a:p>
          <a:p>
            <a:pPr eaLnBrk="1" hangingPunct="1"/>
            <a:r>
              <a:rPr lang="en-US" altLang="en-US" smtClean="0"/>
              <a:t>3389 – Remote Desktop Protocol (RDP)</a:t>
            </a:r>
          </a:p>
          <a:p>
            <a:pPr eaLnBrk="1" hangingPunct="1"/>
            <a:r>
              <a:rPr lang="en-US" altLang="en-US" smtClean="0"/>
              <a:t>6112 – Blizzard’s Battle.net gaming service (Unofficial)</a:t>
            </a:r>
          </a:p>
          <a:p>
            <a:pPr eaLnBrk="1" hangingPunct="1">
              <a:buFont typeface="Wingdings 2" panose="05020102010507070707" pitchFamily="18" charset="2"/>
              <a:buNone/>
            </a:pPr>
            <a:r>
              <a:rPr lang="en-US" altLang="en-US" smtClean="0"/>
              <a:t>		*Unofficial – not registered with IANA (Internet Assigned Numbers Authority)</a:t>
            </a:r>
          </a:p>
        </p:txBody>
      </p:sp>
    </p:spTree>
    <p:extLst>
      <p:ext uri="{BB962C8B-B14F-4D97-AF65-F5344CB8AC3E}">
        <p14:creationId xmlns:p14="http://schemas.microsoft.com/office/powerpoint/2010/main" val="1421998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850"/>
            <a:ext cx="8229600" cy="1143000"/>
          </a:xfrm>
        </p:spPr>
        <p:txBody>
          <a:bodyPr>
            <a:normAutofit/>
          </a:bodyPr>
          <a:lstStyle/>
          <a:p>
            <a:pPr eaLnBrk="1" hangingPunct="1"/>
            <a:r>
              <a:rPr lang="en-US" altLang="en-US" sz="4500"/>
              <a:t>Some Familiar Concepts</a:t>
            </a:r>
          </a:p>
        </p:txBody>
      </p:sp>
      <p:sp>
        <p:nvSpPr>
          <p:cNvPr id="10243" name="Content Placeholder 2"/>
          <p:cNvSpPr>
            <a:spLocks noGrp="1"/>
          </p:cNvSpPr>
          <p:nvPr>
            <p:ph sz="half" idx="1"/>
          </p:nvPr>
        </p:nvSpPr>
        <p:spPr>
          <a:xfrm>
            <a:off x="2286000" y="1905000"/>
            <a:ext cx="8382000" cy="4433888"/>
          </a:xfrm>
        </p:spPr>
        <p:txBody>
          <a:bodyPr>
            <a:normAutofit lnSpcReduction="10000"/>
          </a:bodyPr>
          <a:lstStyle/>
          <a:p>
            <a:pPr eaLnBrk="1" hangingPunct="1"/>
            <a:r>
              <a:rPr lang="en-US" altLang="en-US" dirty="0" smtClean="0"/>
              <a:t>TCP – Transfer Control Protocol - 2 computers directly connect, and remain connected for duration of session *similar to a telephone call</a:t>
            </a:r>
          </a:p>
          <a:p>
            <a:pPr eaLnBrk="1" hangingPunct="1"/>
            <a:endParaRPr lang="en-US" altLang="en-US" dirty="0" smtClean="0"/>
          </a:p>
          <a:p>
            <a:pPr eaLnBrk="1" hangingPunct="1"/>
            <a:r>
              <a:rPr lang="en-US" altLang="en-US" dirty="0" smtClean="0"/>
              <a:t>UDP – User Datagram Protocol – sends data and relies on devices in between to deliver properly.  Not as reliable *like putting mail in mailbox</a:t>
            </a:r>
          </a:p>
          <a:p>
            <a:pPr eaLnBrk="1" hangingPunct="1"/>
            <a:endParaRPr lang="en-US" altLang="en-US" dirty="0" smtClean="0"/>
          </a:p>
          <a:p>
            <a:pPr eaLnBrk="1" hangingPunct="1"/>
            <a:r>
              <a:rPr lang="en-US" altLang="en-US" dirty="0" smtClean="0"/>
              <a:t>NAT – Network Address Translation – determines destination of packets sent to network.  This is where port forwarding comes into play.</a:t>
            </a:r>
          </a:p>
        </p:txBody>
      </p:sp>
    </p:spTree>
    <p:extLst>
      <p:ext uri="{BB962C8B-B14F-4D97-AF65-F5344CB8AC3E}">
        <p14:creationId xmlns:p14="http://schemas.microsoft.com/office/powerpoint/2010/main" val="2248591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 Security</a:t>
            </a:r>
            <a:endParaRPr lang="en-US" dirty="0"/>
          </a:p>
        </p:txBody>
      </p:sp>
      <p:sp>
        <p:nvSpPr>
          <p:cNvPr id="3" name="Content Placeholder 2"/>
          <p:cNvSpPr>
            <a:spLocks noGrp="1"/>
          </p:cNvSpPr>
          <p:nvPr>
            <p:ph idx="1"/>
          </p:nvPr>
        </p:nvSpPr>
        <p:spPr/>
        <p:txBody>
          <a:bodyPr>
            <a:normAutofit/>
          </a:bodyPr>
          <a:lstStyle/>
          <a:p>
            <a:r>
              <a:rPr lang="en-US" dirty="0"/>
              <a:t>Cybersecurity is the practice of protecting systems, networks, and programs from digital attacks</a:t>
            </a:r>
            <a:r>
              <a:rPr lang="en-US" dirty="0" smtClean="0"/>
              <a:t>.</a:t>
            </a:r>
          </a:p>
          <a:p>
            <a:endParaRPr lang="en-US" dirty="0" smtClean="0"/>
          </a:p>
          <a:p>
            <a:r>
              <a:rPr lang="en-US" dirty="0"/>
              <a:t>Cybersecurity is the protection of internet-connected systems, including hardware, software and data, from cyberattacks</a:t>
            </a:r>
            <a:r>
              <a:rPr lang="en-US" dirty="0" smtClean="0"/>
              <a:t>.</a:t>
            </a:r>
          </a:p>
          <a:p>
            <a:endParaRPr lang="en-US" dirty="0"/>
          </a:p>
          <a:p>
            <a:r>
              <a:rPr lang="en-US" dirty="0" smtClean="0"/>
              <a:t>Implementing </a:t>
            </a:r>
            <a:r>
              <a:rPr lang="en-US" dirty="0"/>
              <a:t>effective cybersecurity measures is particularly challenging today because there are more devices than people, and attackers are becoming more innovative</a:t>
            </a:r>
            <a:r>
              <a:rPr lang="en-US" dirty="0" smtClean="0"/>
              <a:t>.</a:t>
            </a:r>
          </a:p>
          <a:p>
            <a:endParaRPr lang="en-US" dirty="0"/>
          </a:p>
        </p:txBody>
      </p:sp>
    </p:spTree>
    <p:extLst>
      <p:ext uri="{BB962C8B-B14F-4D97-AF65-F5344CB8AC3E}">
        <p14:creationId xmlns:p14="http://schemas.microsoft.com/office/powerpoint/2010/main" val="22714737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447801"/>
            <a:ext cx="7543800" cy="495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5434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14300"/>
            <a:ext cx="9753600" cy="708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4926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246699"/>
            <a:ext cx="10994753" cy="942022"/>
          </a:xfrm>
        </p:spPr>
        <p:txBody>
          <a:bodyPr/>
          <a:lstStyle/>
          <a:p>
            <a:r>
              <a:rPr lang="en-US" dirty="0" smtClean="0"/>
              <a:t>Open Port/Service Identification</a:t>
            </a:r>
            <a:endParaRPr lang="en-US" dirty="0"/>
          </a:p>
        </p:txBody>
      </p:sp>
      <p:sp>
        <p:nvSpPr>
          <p:cNvPr id="3" name="Text Placeholder 2"/>
          <p:cNvSpPr>
            <a:spLocks noGrp="1"/>
          </p:cNvSpPr>
          <p:nvPr>
            <p:ph type="body" idx="1"/>
          </p:nvPr>
        </p:nvSpPr>
        <p:spPr>
          <a:xfrm>
            <a:off x="352697" y="1476103"/>
            <a:ext cx="11273246" cy="4613547"/>
          </a:xfrm>
        </p:spPr>
        <p:txBody>
          <a:bodyPr/>
          <a:lstStyle/>
          <a:p>
            <a:r>
              <a:rPr lang="en-US" dirty="0" smtClean="0"/>
              <a:t>Some services are inherently insecure. </a:t>
            </a:r>
          </a:p>
          <a:p>
            <a:r>
              <a:rPr lang="en-US" dirty="0" smtClean="0"/>
              <a:t>Telnet (port 23) is notorious for its lack of encryption that exposes passwords. Fortunately, the widespread adoption of Secure Shell (SSH) has diminished the presence of telnet on the Internet.</a:t>
            </a:r>
          </a:p>
          <a:p>
            <a:r>
              <a:rPr lang="en-US" dirty="0" smtClean="0"/>
              <a:t> However, it still lurks in large private networks. Services do not always run on default ports; hence the scanner must rely on banners and “nudges” to elicit a response from a listening port.</a:t>
            </a:r>
          </a:p>
          <a:p>
            <a:r>
              <a:rPr lang="en-US" dirty="0" smtClean="0"/>
              <a:t> A telnet service could be configured to listen on port 24601,services do not always announce themselves. Telnet and SMTP (port 25) are promiscuous services; </a:t>
            </a:r>
          </a:p>
          <a:p>
            <a:r>
              <a:rPr lang="en-US" dirty="0"/>
              <a:t>T</a:t>
            </a:r>
            <a:r>
              <a:rPr lang="en-US" dirty="0" smtClean="0"/>
              <a:t>hey return text-based banners upon receiving a connection, without waiting for any particular incoming data on that connection</a:t>
            </a:r>
            <a:endParaRPr lang="en-US" dirty="0"/>
          </a:p>
        </p:txBody>
      </p:sp>
    </p:spTree>
    <p:extLst>
      <p:ext uri="{BB962C8B-B14F-4D97-AF65-F5344CB8AC3E}">
        <p14:creationId xmlns:p14="http://schemas.microsoft.com/office/powerpoint/2010/main" val="16457307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509" y="220573"/>
            <a:ext cx="11033941" cy="902833"/>
          </a:xfrm>
        </p:spPr>
        <p:txBody>
          <a:bodyPr>
            <a:normAutofit fontScale="90000"/>
          </a:bodyPr>
          <a:lstStyle/>
          <a:p>
            <a:r>
              <a:rPr lang="en-US" dirty="0" smtClean="0"/>
              <a:t>Banner/Version Check </a:t>
            </a:r>
            <a:endParaRPr lang="en-US" dirty="0"/>
          </a:p>
        </p:txBody>
      </p:sp>
      <p:sp>
        <p:nvSpPr>
          <p:cNvPr id="3" name="Text Placeholder 2"/>
          <p:cNvSpPr>
            <a:spLocks noGrp="1"/>
          </p:cNvSpPr>
          <p:nvPr>
            <p:ph type="body" idx="1"/>
          </p:nvPr>
        </p:nvSpPr>
        <p:spPr>
          <a:xfrm>
            <a:off x="313509" y="1410789"/>
            <a:ext cx="11691257" cy="5316581"/>
          </a:xfrm>
        </p:spPr>
        <p:txBody>
          <a:bodyPr/>
          <a:lstStyle/>
          <a:p>
            <a:r>
              <a:rPr lang="en-US" dirty="0" smtClean="0"/>
              <a:t>Some services announce information about themselves without being prompted by any data from a client. </a:t>
            </a:r>
          </a:p>
          <a:p>
            <a:r>
              <a:rPr lang="en-US" dirty="0" smtClean="0"/>
              <a:t>Try connecting to an SSH service, and you’ll immediately receive a prompt along the lines of</a:t>
            </a:r>
          </a:p>
          <a:p>
            <a:r>
              <a:rPr lang="en-US" dirty="0" smtClean="0"/>
              <a:t>$ </a:t>
            </a:r>
            <a:r>
              <a:rPr lang="en-US" dirty="0" err="1" smtClean="0"/>
              <a:t>nc</a:t>
            </a:r>
            <a:r>
              <a:rPr lang="en-US" dirty="0" smtClean="0"/>
              <a:t> -v localhost 22 </a:t>
            </a:r>
          </a:p>
          <a:p>
            <a:r>
              <a:rPr lang="en-US" dirty="0" smtClean="0"/>
              <a:t>Connection to localhost 22 port [</a:t>
            </a:r>
            <a:r>
              <a:rPr lang="en-US" dirty="0" err="1" smtClean="0"/>
              <a:t>tcp</a:t>
            </a:r>
            <a:r>
              <a:rPr lang="en-US" dirty="0" smtClean="0"/>
              <a:t>/</a:t>
            </a:r>
            <a:r>
              <a:rPr lang="en-US" dirty="0" err="1" smtClean="0"/>
              <a:t>ssh</a:t>
            </a:r>
            <a:r>
              <a:rPr lang="en-US" dirty="0" smtClean="0"/>
              <a:t>] succeeded!</a:t>
            </a:r>
          </a:p>
          <a:p>
            <a:r>
              <a:rPr lang="en-US" dirty="0" smtClean="0"/>
              <a:t> SSH-2.0-OpenSSH_5.9</a:t>
            </a:r>
          </a:p>
          <a:p>
            <a:r>
              <a:rPr lang="en-US" dirty="0" smtClean="0"/>
              <a:t> System administrators usually remove or change banners to make them less verbose. This doesn’t remove the vulnerability, but it does make detections based only on this technique unreliable.</a:t>
            </a:r>
          </a:p>
          <a:p>
            <a:r>
              <a:rPr lang="en-US" dirty="0" smtClean="0"/>
              <a:t> In the worst case, a naive scanner could be misdirected to believe the service is another type of software or operating system altogether.</a:t>
            </a:r>
          </a:p>
          <a:p>
            <a:endParaRPr lang="en-US" dirty="0"/>
          </a:p>
        </p:txBody>
      </p:sp>
    </p:spTree>
    <p:extLst>
      <p:ext uri="{BB962C8B-B14F-4D97-AF65-F5344CB8AC3E}">
        <p14:creationId xmlns:p14="http://schemas.microsoft.com/office/powerpoint/2010/main" val="7719923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246698"/>
            <a:ext cx="11390812" cy="746079"/>
          </a:xfrm>
        </p:spPr>
        <p:txBody>
          <a:bodyPr>
            <a:normAutofit fontScale="90000"/>
          </a:bodyPr>
          <a:lstStyle/>
          <a:p>
            <a:r>
              <a:rPr lang="en-US" dirty="0" smtClean="0"/>
              <a:t>Traffic Probe </a:t>
            </a:r>
            <a:endParaRPr lang="en-US" dirty="0"/>
          </a:p>
        </p:txBody>
      </p:sp>
      <p:sp>
        <p:nvSpPr>
          <p:cNvPr id="3" name="Text Placeholder 2"/>
          <p:cNvSpPr>
            <a:spLocks noGrp="1"/>
          </p:cNvSpPr>
          <p:nvPr>
            <p:ph type="body" idx="1"/>
          </p:nvPr>
        </p:nvSpPr>
        <p:spPr>
          <a:xfrm>
            <a:off x="352697" y="992777"/>
            <a:ext cx="11390812" cy="5538652"/>
          </a:xfrm>
        </p:spPr>
        <p:txBody>
          <a:bodyPr>
            <a:normAutofit fontScale="77500" lnSpcReduction="20000"/>
          </a:bodyPr>
          <a:lstStyle/>
          <a:p>
            <a:r>
              <a:rPr lang="en-US" sz="2600" dirty="0" smtClean="0"/>
              <a:t>Services aren’t always so extroverted that they immediately announce themselves. However, lots of them will if you just ask. For example, a web service will not respond until it receives data from the client. </a:t>
            </a:r>
            <a:endParaRPr lang="en-US" dirty="0" smtClean="0"/>
          </a:p>
          <a:p>
            <a:r>
              <a:rPr lang="en-US" dirty="0" smtClean="0"/>
              <a:t>The following command makes a valid HTTP request using the HEAD method:</a:t>
            </a:r>
          </a:p>
          <a:p>
            <a:r>
              <a:rPr lang="en-US" dirty="0" smtClean="0"/>
              <a:t>$ echo -e "HEAD / HTTP/1.0\r\n\r\n" | </a:t>
            </a:r>
            <a:r>
              <a:rPr lang="en-US" dirty="0" err="1" smtClean="0"/>
              <a:t>nc</a:t>
            </a:r>
            <a:r>
              <a:rPr lang="en-US" dirty="0" smtClean="0"/>
              <a:t> -v localhost 80 </a:t>
            </a:r>
          </a:p>
          <a:p>
            <a:r>
              <a:rPr lang="en-US" dirty="0" smtClean="0"/>
              <a:t>Connection to localhost 80 port [</a:t>
            </a:r>
            <a:r>
              <a:rPr lang="en-US" dirty="0" err="1" smtClean="0"/>
              <a:t>tcp</a:t>
            </a:r>
            <a:r>
              <a:rPr lang="en-US" dirty="0" smtClean="0"/>
              <a:t>/http] succeeded!</a:t>
            </a:r>
          </a:p>
          <a:p>
            <a:r>
              <a:rPr lang="en-US" dirty="0" smtClean="0"/>
              <a:t> HTTP/1.1 200 OK</a:t>
            </a:r>
          </a:p>
          <a:p>
            <a:r>
              <a:rPr lang="en-US" dirty="0" smtClean="0"/>
              <a:t> Date: Mon, 12 Nov 2012 21:15:58 GMT </a:t>
            </a:r>
          </a:p>
          <a:p>
            <a:r>
              <a:rPr lang="en-US" dirty="0" smtClean="0"/>
              <a:t>Server: Apache/2.2.11 (Unix) </a:t>
            </a:r>
            <a:r>
              <a:rPr lang="en-US" dirty="0" err="1" smtClean="0"/>
              <a:t>mod_ssl</a:t>
            </a:r>
            <a:r>
              <a:rPr lang="en-US" dirty="0" smtClean="0"/>
              <a:t>/2.2.11 OpenSSL/1.0.1c DAV/2 PHP/5.3.14 </a:t>
            </a:r>
          </a:p>
          <a:p>
            <a:r>
              <a:rPr lang="en-US" dirty="0" smtClean="0"/>
              <a:t>Last-Modified: Sat, 20 Nov 2004 20:16:24 GMT</a:t>
            </a:r>
          </a:p>
          <a:p>
            <a:r>
              <a:rPr lang="en-US" dirty="0" smtClean="0"/>
              <a:t> </a:t>
            </a:r>
            <a:r>
              <a:rPr lang="en-US" dirty="0" err="1" smtClean="0"/>
              <a:t>ETag</a:t>
            </a:r>
            <a:r>
              <a:rPr lang="en-US" dirty="0" smtClean="0"/>
              <a:t>: "eb879f-2c-3e9564c23b600“</a:t>
            </a:r>
          </a:p>
          <a:p>
            <a:r>
              <a:rPr lang="en-US" dirty="0" smtClean="0"/>
              <a:t> Accept-Ranges: bytes Content-Length: 44</a:t>
            </a:r>
          </a:p>
          <a:p>
            <a:r>
              <a:rPr lang="en-US" dirty="0" smtClean="0"/>
              <a:t> Connection: close </a:t>
            </a:r>
          </a:p>
          <a:p>
            <a:r>
              <a:rPr lang="en-US" dirty="0" smtClean="0"/>
              <a:t>Content-Type: text/html; charset=utf-8</a:t>
            </a:r>
          </a:p>
          <a:p>
            <a:r>
              <a:rPr lang="en-US" dirty="0" smtClean="0"/>
              <a:t>We glean several bits of useful information from the previous output.</a:t>
            </a:r>
          </a:p>
          <a:p>
            <a:r>
              <a:rPr lang="en-US" dirty="0" smtClean="0"/>
              <a:t> The web site indicates Apache/2.2.11 in its Server header. You could infer from this that the web site is prone to certain denial of service (</a:t>
            </a:r>
            <a:r>
              <a:rPr lang="en-US" dirty="0" err="1" smtClean="0"/>
              <a:t>DoS</a:t>
            </a:r>
            <a:r>
              <a:rPr lang="en-US" dirty="0" smtClean="0"/>
              <a:t>) attacks (based on known vulnerabilities in the CVE database, which is described a bit later in the section “</a:t>
            </a:r>
            <a:r>
              <a:rPr lang="en-US" dirty="0" err="1" smtClean="0"/>
              <a:t>Vulns</a:t>
            </a:r>
            <a:r>
              <a:rPr lang="en-US" dirty="0" smtClean="0"/>
              <a:t> Are Everywhere”). It also reports a version of PHP that likely has </a:t>
            </a:r>
            <a:r>
              <a:rPr lang="en-US" dirty="0" err="1" smtClean="0"/>
              <a:t>vulns</a:t>
            </a:r>
            <a:r>
              <a:rPr lang="en-US" dirty="0" smtClean="0"/>
              <a:t>.</a:t>
            </a:r>
            <a:endParaRPr lang="en-US" dirty="0"/>
          </a:p>
        </p:txBody>
      </p:sp>
    </p:spTree>
    <p:extLst>
      <p:ext uri="{BB962C8B-B14F-4D97-AF65-F5344CB8AC3E}">
        <p14:creationId xmlns:p14="http://schemas.microsoft.com/office/powerpoint/2010/main" val="17061806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131" y="91440"/>
            <a:ext cx="11430000" cy="744583"/>
          </a:xfrm>
        </p:spPr>
        <p:txBody>
          <a:bodyPr>
            <a:normAutofit fontScale="90000"/>
          </a:bodyPr>
          <a:lstStyle/>
          <a:p>
            <a:r>
              <a:rPr lang="en-US" dirty="0" smtClean="0"/>
              <a:t>Vulnerability Probe </a:t>
            </a:r>
            <a:endParaRPr lang="en-US" dirty="0"/>
          </a:p>
        </p:txBody>
      </p:sp>
      <p:sp>
        <p:nvSpPr>
          <p:cNvPr id="3" name="Text Placeholder 2"/>
          <p:cNvSpPr>
            <a:spLocks noGrp="1"/>
          </p:cNvSpPr>
          <p:nvPr>
            <p:ph type="body" idx="1"/>
          </p:nvPr>
        </p:nvSpPr>
        <p:spPr>
          <a:xfrm>
            <a:off x="235131" y="1045029"/>
            <a:ext cx="11430000" cy="5486400"/>
          </a:xfrm>
        </p:spPr>
        <p:txBody>
          <a:bodyPr>
            <a:normAutofit/>
          </a:bodyPr>
          <a:lstStyle/>
          <a:p>
            <a:r>
              <a:rPr lang="en-US" dirty="0" smtClean="0"/>
              <a:t>Some security bugs can’t be identified without sending a payload that exploits a suspected vulnerability. </a:t>
            </a:r>
          </a:p>
          <a:p>
            <a:r>
              <a:rPr lang="en-US" dirty="0" smtClean="0"/>
              <a:t>These types of probes are more accurate—they rely on direct observation as opposed to inferring problems based on port numbers or service banners. </a:t>
            </a:r>
          </a:p>
          <a:p>
            <a:r>
              <a:rPr lang="en-US" dirty="0" smtClean="0"/>
              <a:t>But they also carry more risk of interrupting the service, because the test payload must be trying to either produce or take advantage of an error in the service’s code.</a:t>
            </a:r>
          </a:p>
          <a:p>
            <a:r>
              <a:rPr lang="en-US" dirty="0" smtClean="0"/>
              <a:t> An easy-to-understand example of a vulnerability probe is an HTML injection check for a web application. </a:t>
            </a:r>
          </a:p>
          <a:p>
            <a:r>
              <a:rPr lang="en-US" dirty="0" smtClean="0"/>
              <a:t>Imagine a web app that has a search box for users to find text within its pages. Typically, such apps report the search term in the web page, such as “Results for ‘zombies’...”. A snippet of HTML might look like</a:t>
            </a:r>
          </a:p>
          <a:p>
            <a:r>
              <a:rPr lang="en-US" dirty="0" smtClean="0"/>
              <a:t>&lt;div id="search"&gt;&lt;span class="results"&gt;Results for 'zombies'...&lt;/span&gt;</a:t>
            </a:r>
          </a:p>
        </p:txBody>
      </p:sp>
    </p:spTree>
    <p:extLst>
      <p:ext uri="{BB962C8B-B14F-4D97-AF65-F5344CB8AC3E}">
        <p14:creationId xmlns:p14="http://schemas.microsoft.com/office/powerpoint/2010/main" val="22537321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body" idx="1"/>
          </p:nvPr>
        </p:nvSpPr>
        <p:spPr>
          <a:xfrm>
            <a:off x="312738" y="222250"/>
            <a:ext cx="11034712" cy="5867400"/>
          </a:xfrm>
        </p:spPr>
        <p:txBody>
          <a:bodyPr>
            <a:normAutofit fontScale="85000" lnSpcReduction="10000"/>
          </a:bodyPr>
          <a:lstStyle/>
          <a:p>
            <a:r>
              <a:rPr lang="en-US" dirty="0" smtClean="0"/>
              <a:t>There’s nothing inherently insecure in the word “zombies” appearing in this page (assuming we’re not looking at real-time updates from Atlanta’s Centers for Disease Control). In order to see if the web site has an HTML injection </a:t>
            </a:r>
            <a:r>
              <a:rPr lang="en-US" dirty="0" err="1" smtClean="0"/>
              <a:t>vuln</a:t>
            </a:r>
            <a:r>
              <a:rPr lang="en-US" dirty="0" smtClean="0"/>
              <a:t>, we need to use a payload that gives a hint about the app’s security mechanisms. So, instead of searching for “zombies” we try searching for “&lt;</a:t>
            </a:r>
            <a:r>
              <a:rPr lang="en-US" dirty="0" err="1" smtClean="0"/>
              <a:t>xss</a:t>
            </a:r>
            <a:r>
              <a:rPr lang="en-US" dirty="0" smtClean="0"/>
              <a:t>&gt;”. The web app’s HTML now looks like</a:t>
            </a:r>
          </a:p>
          <a:p>
            <a:r>
              <a:rPr lang="en-US" dirty="0" smtClean="0"/>
              <a:t>&lt;div id="search"&gt;&lt;span class="results"&gt;Results for '&lt;</a:t>
            </a:r>
            <a:r>
              <a:rPr lang="en-US" dirty="0" err="1" smtClean="0"/>
              <a:t>xss</a:t>
            </a:r>
            <a:r>
              <a:rPr lang="en-US" dirty="0" smtClean="0"/>
              <a:t>&gt;'...&lt;/span&gt;</a:t>
            </a:r>
          </a:p>
          <a:p>
            <a:r>
              <a:rPr lang="en-US" dirty="0" smtClean="0"/>
              <a:t>When a web app reflects user-supplied text (such as the search term in the previous example), and that text contains characters that are important to the syntax of HTML (such as the angle brackets used to define tags like &lt;script&gt;), then it’s likely that the app has a vulnerability that would enable an attacker to actually rewrite portions of  the web page. An attacker who exploits an HTML injection vulnerability like this could steal data from the user or deface the web site. The reason we care about vulnerabilities is exploits. An exploit exercises a vulnerability to produce some advantage to a hacker. The outcome may be to crash the software, causing a denial of service, or retrieve data, like pulling usernames and passwords from a database, or completely compromise the operating system by gaining root or administrator access. Exploits take many shapes, from binary shellcode to clever bits of text appended to URL parameters. Discovering a vulnerability typically just means exposing a software flaw. Developing an exploit means taking advantage of that software flaw to give the attacker an advantage against the system. Developing exploits is an art unto itself. Good ones should be reliable (they work when you want them to), robust (they leave the vulnerable software in a good working state), and useful (they provide privileged access, extract data, etc.). We’ll revisit these ideas later in this chapter. Before we dive into scanners and the characteristics of good exploits, I’ll illustrate a few kinds of software flaws that lead to vulnerabilities.</a:t>
            </a:r>
          </a:p>
          <a:p>
            <a:endParaRPr lang="en-US" dirty="0"/>
          </a:p>
        </p:txBody>
      </p:sp>
    </p:spTree>
    <p:extLst>
      <p:ext uri="{BB962C8B-B14F-4D97-AF65-F5344CB8AC3E}">
        <p14:creationId xmlns:p14="http://schemas.microsoft.com/office/powerpoint/2010/main" val="2879852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4480" y="222069"/>
            <a:ext cx="8632269" cy="6248400"/>
          </a:xfrm>
        </p:spPr>
      </p:pic>
    </p:spTree>
    <p:extLst>
      <p:ext uri="{BB962C8B-B14F-4D97-AF65-F5344CB8AC3E}">
        <p14:creationId xmlns:p14="http://schemas.microsoft.com/office/powerpoint/2010/main" val="1627727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cybersecurity threats</a:t>
            </a:r>
          </a:p>
        </p:txBody>
      </p:sp>
      <p:sp>
        <p:nvSpPr>
          <p:cNvPr id="3" name="Content Placeholder 2"/>
          <p:cNvSpPr>
            <a:spLocks noGrp="1"/>
          </p:cNvSpPr>
          <p:nvPr>
            <p:ph idx="1"/>
          </p:nvPr>
        </p:nvSpPr>
        <p:spPr/>
        <p:txBody>
          <a:bodyPr>
            <a:normAutofit lnSpcReduction="10000"/>
          </a:bodyPr>
          <a:lstStyle/>
          <a:p>
            <a:pPr fontAlgn="base"/>
            <a:r>
              <a:rPr lang="en-US" dirty="0" smtClean="0">
                <a:hlinkClick r:id="rId2"/>
              </a:rPr>
              <a:t>Ransomware</a:t>
            </a:r>
            <a:r>
              <a:rPr lang="en-US" dirty="0" smtClean="0"/>
              <a:t>: is a type of malicious software. It is designed to extort money by blocking access to files or the computer system until the ransom is paid.</a:t>
            </a:r>
          </a:p>
          <a:p>
            <a:pPr fontAlgn="base"/>
            <a:endParaRPr lang="en-US" dirty="0" smtClean="0">
              <a:hlinkClick r:id="rId3"/>
            </a:endParaRPr>
          </a:p>
          <a:p>
            <a:pPr fontAlgn="base"/>
            <a:r>
              <a:rPr lang="en-US" dirty="0" smtClean="0">
                <a:hlinkClick r:id="rId3"/>
              </a:rPr>
              <a:t>Malware</a:t>
            </a:r>
            <a:r>
              <a:rPr lang="en-US" dirty="0" smtClean="0"/>
              <a:t> :is a type of software designed to gain unauthorized access or to cause damage to a computer. </a:t>
            </a:r>
          </a:p>
          <a:p>
            <a:pPr fontAlgn="base"/>
            <a:endParaRPr lang="en-US" dirty="0" smtClean="0"/>
          </a:p>
          <a:p>
            <a:pPr fontAlgn="base"/>
            <a:r>
              <a:rPr lang="en-US" dirty="0" smtClean="0">
                <a:hlinkClick r:id="rId4"/>
              </a:rPr>
              <a:t> Phishing</a:t>
            </a:r>
            <a:r>
              <a:rPr lang="en-US" dirty="0" smtClean="0"/>
              <a:t> is the practice of sending fraudulent emails that resemble emails from reputable sources. The aim is to steal sensitive data like credit card numbers and login information.</a:t>
            </a:r>
          </a:p>
          <a:p>
            <a:pPr fontAlgn="base"/>
            <a:endParaRPr lang="en-US" dirty="0" smtClean="0"/>
          </a:p>
          <a:p>
            <a:pPr fontAlgn="base"/>
            <a:endParaRPr lang="en-US" dirty="0"/>
          </a:p>
          <a:p>
            <a:endParaRPr lang="en-US" dirty="0"/>
          </a:p>
        </p:txBody>
      </p:sp>
    </p:spTree>
    <p:extLst>
      <p:ext uri="{BB962C8B-B14F-4D97-AF65-F5344CB8AC3E}">
        <p14:creationId xmlns:p14="http://schemas.microsoft.com/office/powerpoint/2010/main" val="38304508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vulnerability</a:t>
            </a:r>
            <a:endParaRPr lang="en-US" dirty="0"/>
          </a:p>
        </p:txBody>
      </p:sp>
      <p:sp>
        <p:nvSpPr>
          <p:cNvPr id="3" name="Content Placeholder 2"/>
          <p:cNvSpPr>
            <a:spLocks noGrp="1"/>
          </p:cNvSpPr>
          <p:nvPr>
            <p:ph idx="1"/>
          </p:nvPr>
        </p:nvSpPr>
        <p:spPr/>
        <p:txBody>
          <a:bodyPr/>
          <a:lstStyle/>
          <a:p>
            <a:r>
              <a:rPr lang="en-US" dirty="0"/>
              <a:t>In </a:t>
            </a:r>
            <a:r>
              <a:rPr lang="en-US" dirty="0">
                <a:hlinkClick r:id="rId2" tooltip="Computer security"/>
              </a:rPr>
              <a:t>computer security</a:t>
            </a:r>
            <a:r>
              <a:rPr lang="en-US" dirty="0"/>
              <a:t>, a </a:t>
            </a:r>
            <a:r>
              <a:rPr lang="en-US" b="1" dirty="0"/>
              <a:t>vulnerability</a:t>
            </a:r>
            <a:r>
              <a:rPr lang="en-US" dirty="0"/>
              <a:t> is a weakness which can be exploited by a Threat </a:t>
            </a:r>
            <a:r>
              <a:rPr lang="en-US" dirty="0" smtClean="0"/>
              <a:t>,</a:t>
            </a:r>
          </a:p>
          <a:p>
            <a:r>
              <a:rPr lang="en-US" dirty="0" smtClean="0"/>
              <a:t> </a:t>
            </a:r>
            <a:r>
              <a:rPr lang="en-US" dirty="0"/>
              <a:t>such as an attacker, to perform unauthorized actions within a computer system. </a:t>
            </a:r>
          </a:p>
        </p:txBody>
      </p:sp>
    </p:spTree>
    <p:extLst>
      <p:ext uri="{BB962C8B-B14F-4D97-AF65-F5344CB8AC3E}">
        <p14:creationId xmlns:p14="http://schemas.microsoft.com/office/powerpoint/2010/main" val="38212456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Vulnerability scanner</a:t>
            </a:r>
          </a:p>
        </p:txBody>
      </p:sp>
      <p:sp>
        <p:nvSpPr>
          <p:cNvPr id="4" name="Rectangle 1"/>
          <p:cNvSpPr>
            <a:spLocks noGrp="1" noChangeArrowheads="1"/>
          </p:cNvSpPr>
          <p:nvPr>
            <p:ph idx="1"/>
          </p:nvPr>
        </p:nvSpPr>
        <p:spPr bwMode="auto">
          <a:xfrm>
            <a:off x="729986" y="1160026"/>
            <a:ext cx="10399568" cy="576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6788" rIns="0" bIns="9839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effectLst/>
                <a:latin typeface="+mj-lt"/>
              </a:rPr>
              <a:t>What does </a:t>
            </a:r>
            <a:r>
              <a:rPr kumimoji="0" lang="en-US" altLang="en-US" sz="2400" b="1" i="1" u="none" strike="noStrike" cap="none" normalizeH="0" baseline="0" dirty="0" smtClean="0">
                <a:ln>
                  <a:noFill/>
                </a:ln>
                <a:effectLst/>
                <a:latin typeface="+mj-lt"/>
              </a:rPr>
              <a:t>Vulnerability Scanning</a:t>
            </a:r>
            <a:r>
              <a:rPr kumimoji="0" lang="en-US" altLang="en-US" sz="2400" b="1" i="0" u="none" strike="noStrike" cap="none" normalizeH="0" baseline="0" dirty="0" smtClean="0">
                <a:ln>
                  <a:noFill/>
                </a:ln>
                <a:effectLst/>
                <a:latin typeface="+mj-lt"/>
              </a:rPr>
              <a:t> mean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smtClean="0">
              <a:ln>
                <a:noFill/>
              </a:ln>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smtClean="0">
              <a:ln>
                <a:noFill/>
              </a:ln>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effectLst/>
                <a:latin typeface="+mj-lt"/>
              </a:rPr>
              <a:t>Vulnerability scanning is a security technique used to identify security weaknesses in a computer system.</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effectLst/>
                <a:latin typeface="+mj-lt"/>
              </a:rPr>
              <a:t>Vulnerability scanning can be used by individuals or network administrators for security purposes,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effectLst/>
                <a:latin typeface="+mj-lt"/>
              </a:rPr>
              <a:t>or it can be used by hackers attempting to gain unauthorized access to computer systems.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effectLst/>
              <a:latin typeface="+mj-lt"/>
            </a:endParaRPr>
          </a:p>
          <a:p>
            <a:pPr marL="0" lvl="0" indent="0" defTabSz="914400">
              <a:buClrTx/>
              <a:buSzTx/>
              <a:buNone/>
            </a:pPr>
            <a:r>
              <a:rPr lang="en-US" altLang="en-US" sz="2400" dirty="0">
                <a:latin typeface="+mj-lt"/>
              </a:rPr>
              <a:t>A vulnerability scanner is software application that assesses security vulnerabilities in networks or host systems and produces a set of scan results</a:t>
            </a:r>
            <a:endParaRPr kumimoji="0" lang="en-US" altLang="en-US" sz="2400" b="0" i="0" u="none" strike="noStrike" cap="none" normalizeH="0" baseline="0" dirty="0" smtClean="0">
              <a:ln>
                <a:noFill/>
              </a:ln>
              <a:effectLst/>
              <a:latin typeface="+mj-lt"/>
            </a:endParaRPr>
          </a:p>
        </p:txBody>
      </p:sp>
    </p:spTree>
    <p:extLst>
      <p:ext uri="{BB962C8B-B14F-4D97-AF65-F5344CB8AC3E}">
        <p14:creationId xmlns:p14="http://schemas.microsoft.com/office/powerpoint/2010/main" val="35491645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ltLang="en-US" sz="2800" dirty="0">
                <a:solidFill>
                  <a:schemeClr val="tx1"/>
                </a:solidFill>
                <a:latin typeface="&amp;quot"/>
              </a:rPr>
              <a:t>Types of vulnerability scanners include: </a:t>
            </a:r>
            <a:r>
              <a:rPr lang="en-US" altLang="en-US" sz="4400" dirty="0">
                <a:solidFill>
                  <a:srgbClr val="333333"/>
                </a:solidFill>
                <a:latin typeface="&amp;quot"/>
              </a:rPr>
              <a:t/>
            </a:r>
            <a:br>
              <a:rPr lang="en-US" altLang="en-US" sz="4400" dirty="0">
                <a:solidFill>
                  <a:srgbClr val="333333"/>
                </a:solidFill>
                <a:latin typeface="&amp;quot"/>
              </a:rPr>
            </a:br>
            <a:r>
              <a:rPr lang="en-US" altLang="en-US" sz="4400" dirty="0">
                <a:solidFill>
                  <a:srgbClr val="333333"/>
                </a:solidFill>
                <a:latin typeface="&amp;quot"/>
              </a:rPr>
              <a:t/>
            </a:r>
            <a:br>
              <a:rPr lang="en-US" altLang="en-US" sz="4400" dirty="0">
                <a:solidFill>
                  <a:srgbClr val="333333"/>
                </a:solidFill>
                <a:latin typeface="&amp;quot"/>
              </a:rPr>
            </a:br>
            <a:endParaRPr lang="en-US" dirty="0"/>
          </a:p>
        </p:txBody>
      </p:sp>
      <p:sp>
        <p:nvSpPr>
          <p:cNvPr id="4" name="Rectangle 1"/>
          <p:cNvSpPr>
            <a:spLocks noGrp="1" noChangeArrowheads="1"/>
          </p:cNvSpPr>
          <p:nvPr>
            <p:ph idx="1"/>
          </p:nvPr>
        </p:nvSpPr>
        <p:spPr bwMode="auto">
          <a:xfrm>
            <a:off x="646111" y="1853248"/>
            <a:ext cx="10671511" cy="4408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9839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effectLst/>
                <a:latin typeface="+mj-lt"/>
              </a:rPr>
              <a:t>Port Scanner: Probes a server or host for open ports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smtClean="0">
              <a:ln>
                <a:noFill/>
              </a:ln>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effectLst/>
                <a:latin typeface="+mj-lt"/>
              </a:rPr>
              <a:t>Network Enumerator: A computer program used to retrieve information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effectLst/>
                <a:latin typeface="+mj-lt"/>
              </a:rPr>
              <a:t>  about users and groups on networked computers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smtClean="0">
              <a:ln>
                <a:noFill/>
              </a:ln>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effectLst/>
                <a:latin typeface="+mj-lt"/>
              </a:rPr>
              <a:t>Network Vulnerability Scanner: A system that proactively scans for network</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latin typeface="+mj-lt"/>
              </a:rPr>
              <a:t> </a:t>
            </a:r>
            <a:r>
              <a:rPr lang="en-US" altLang="en-US" dirty="0" smtClean="0">
                <a:latin typeface="+mj-lt"/>
              </a:rPr>
              <a:t> </a:t>
            </a:r>
            <a:r>
              <a:rPr kumimoji="0" lang="en-US" altLang="en-US" b="0" i="0" u="none" strike="noStrike" cap="none" normalizeH="0" baseline="0" dirty="0" smtClean="0">
                <a:ln>
                  <a:noFill/>
                </a:ln>
                <a:effectLst/>
                <a:latin typeface="+mj-lt"/>
              </a:rPr>
              <a:t>Vulnerabilities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effectLst/>
                <a:latin typeface="+mj-lt"/>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effectLst/>
                <a:latin typeface="+mj-lt"/>
              </a:rPr>
              <a:t>Web Application Security Scanner: A program that communicates with a Web</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effectLst/>
                <a:latin typeface="+mj-lt"/>
              </a:rPr>
              <a:t>   application to find potential vulnerabilities within the application or its architecture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smtClean="0">
              <a:ln>
                <a:noFill/>
              </a:ln>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effectLst/>
                <a:latin typeface="+mj-lt"/>
              </a:rPr>
              <a:t>Computer Worm: A type of self-replicated computer malware, which can be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effectLst/>
                <a:latin typeface="+mj-lt"/>
              </a:rPr>
              <a:t>   used to find out vulnerabilities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effectLst/>
              <a:latin typeface="+mj-lt"/>
            </a:endParaRPr>
          </a:p>
        </p:txBody>
      </p:sp>
    </p:spTree>
    <p:extLst>
      <p:ext uri="{BB962C8B-B14F-4D97-AF65-F5344CB8AC3E}">
        <p14:creationId xmlns:p14="http://schemas.microsoft.com/office/powerpoint/2010/main" val="3418900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vulnerability</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A vulnerability </a:t>
            </a:r>
            <a:r>
              <a:rPr lang="en-US" dirty="0"/>
              <a:t>scanner allows early detection and handling of known security problems</a:t>
            </a:r>
            <a:r>
              <a:rPr lang="en-US" dirty="0" smtClean="0"/>
              <a:t>.</a:t>
            </a:r>
          </a:p>
          <a:p>
            <a:pPr marL="457200" indent="-457200">
              <a:buFont typeface="+mj-lt"/>
              <a:buAutoNum type="arabicPeriod"/>
            </a:pPr>
            <a:r>
              <a:rPr lang="en-US" dirty="0"/>
              <a:t> </a:t>
            </a:r>
            <a:r>
              <a:rPr lang="en-US" dirty="0" smtClean="0"/>
              <a:t>A </a:t>
            </a:r>
            <a:r>
              <a:rPr lang="en-US" dirty="0"/>
              <a:t>new device or even a new system may be connected to the network without </a:t>
            </a:r>
            <a:r>
              <a:rPr lang="en-US" dirty="0" err="1"/>
              <a:t>authorisation</a:t>
            </a:r>
            <a:r>
              <a:rPr lang="en-US" dirty="0" smtClean="0"/>
              <a:t>.</a:t>
            </a:r>
          </a:p>
          <a:p>
            <a:pPr marL="457200" indent="-457200">
              <a:buFont typeface="+mj-lt"/>
              <a:buAutoNum type="arabicPeriod"/>
            </a:pPr>
            <a:r>
              <a:rPr lang="en-US" dirty="0" smtClean="0"/>
              <a:t>A vulnerability </a:t>
            </a:r>
            <a:r>
              <a:rPr lang="en-US" dirty="0"/>
              <a:t>scanner helps to verify the inventory of all devices on the network. </a:t>
            </a:r>
            <a:endParaRPr lang="en-US" dirty="0" smtClean="0"/>
          </a:p>
          <a:p>
            <a:pPr marL="457200" indent="-457200">
              <a:buFont typeface="+mj-lt"/>
              <a:buAutoNum type="arabicPeriod"/>
            </a:pPr>
            <a:r>
              <a:rPr lang="en-US" dirty="0" smtClean="0"/>
              <a:t>The </a:t>
            </a:r>
            <a:r>
              <a:rPr lang="en-US" dirty="0"/>
              <a:t>inventory includes the device type, operating system version and patch level, hardware configurations and other relevant system information. </a:t>
            </a:r>
          </a:p>
        </p:txBody>
      </p:sp>
    </p:spTree>
    <p:extLst>
      <p:ext uri="{BB962C8B-B14F-4D97-AF65-F5344CB8AC3E}">
        <p14:creationId xmlns:p14="http://schemas.microsoft.com/office/powerpoint/2010/main" val="1265245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758</TotalTime>
  <Words>2471</Words>
  <Application>Microsoft Office PowerPoint</Application>
  <PresentationFormat>Widescreen</PresentationFormat>
  <Paragraphs>190</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&amp;quot</vt:lpstr>
      <vt:lpstr>Arial</vt:lpstr>
      <vt:lpstr>Batang</vt:lpstr>
      <vt:lpstr>Calibri</vt:lpstr>
      <vt:lpstr>Calibri Light</vt:lpstr>
      <vt:lpstr>Wingdings 2</vt:lpstr>
      <vt:lpstr>Office Theme</vt:lpstr>
      <vt:lpstr>PowerPoint Presentation</vt:lpstr>
      <vt:lpstr>Cyber:   The word cyber originally came from cybernetics ,before becoming a stand alone  word  Cybernatics :Technology related to computers &amp; internet.  Internet :The Internet is generally defined as a global network connecting millions of computers. More than 190 countries are linked into exchanges of data, news and opinions.  is the global system of interconnected computer networks that use the Internet protocol suite (TCP/IP) to link devices worldwide  Security: The state of being free from danger or threat.  IT security is a set of cybersecurity strategies that prevents unauthorized access to organizational assets such as computers, networks, and data. </vt:lpstr>
      <vt:lpstr>Cyber Security</vt:lpstr>
      <vt:lpstr>PowerPoint Presentation</vt:lpstr>
      <vt:lpstr>Types of cybersecurity threats</vt:lpstr>
      <vt:lpstr> vulnerability</vt:lpstr>
      <vt:lpstr>Vulnerability scanner</vt:lpstr>
      <vt:lpstr>Types of vulnerability scanners include:   </vt:lpstr>
      <vt:lpstr>Benefits of vulnerability</vt:lpstr>
      <vt:lpstr>PowerPoint Presentation</vt:lpstr>
      <vt:lpstr>Intrusion Detection System is a-system that monitors network traffic for suspicious activity and issues alerts when such activity is discovered.</vt:lpstr>
      <vt:lpstr>How Vulnerability Scanning Works  </vt:lpstr>
      <vt:lpstr>Types of Vulnerability Scanner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Open port:</vt:lpstr>
      <vt:lpstr>Introduction</vt:lpstr>
      <vt:lpstr>PowerPoint Presentation</vt:lpstr>
      <vt:lpstr>A Few Common Ports</vt:lpstr>
      <vt:lpstr>Some Familiar Concepts</vt:lpstr>
      <vt:lpstr>PowerPoint Presentation</vt:lpstr>
      <vt:lpstr>PowerPoint Presentation</vt:lpstr>
      <vt:lpstr>Open Port/Service Identification</vt:lpstr>
      <vt:lpstr>Banner/Version Check </vt:lpstr>
      <vt:lpstr>Traffic Probe </vt:lpstr>
      <vt:lpstr>Vulnerability Probe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36</cp:revision>
  <dcterms:created xsi:type="dcterms:W3CDTF">2019-02-15T18:36:12Z</dcterms:created>
  <dcterms:modified xsi:type="dcterms:W3CDTF">2019-02-26T03:41:54Z</dcterms:modified>
</cp:coreProperties>
</file>