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6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1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31B8-1D9F-4019-BD4C-358D6A07558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BA28-DAF0-4E8C-A930-946F237B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Properties of Regular Languages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– 4</a:t>
            </a:r>
          </a:p>
          <a:p>
            <a:r>
              <a:rPr lang="en-US" dirty="0" smtClean="0"/>
              <a:t>4.1 – Closure Properties of Regular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894" y="1092546"/>
            <a:ext cx="4518211" cy="4977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576"/>
            <a:ext cx="5792557" cy="1472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949" y="1388844"/>
            <a:ext cx="3883115" cy="1116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77518" y="347212"/>
            <a:ext cx="2666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L(M0) = </a:t>
            </a:r>
            <a:r>
              <a:rPr lang="en-US" dirty="0" err="1" smtClean="0"/>
              <a:t>aa</a:t>
            </a:r>
            <a:r>
              <a:rPr lang="en-US" dirty="0" smtClean="0"/>
              <a:t>* + </a:t>
            </a:r>
            <a:r>
              <a:rPr lang="en-US" dirty="0" err="1" smtClean="0"/>
              <a:t>aa</a:t>
            </a:r>
            <a:r>
              <a:rPr lang="en-US" dirty="0" smtClean="0"/>
              <a:t>*bb* + </a:t>
            </a:r>
            <a:r>
              <a:rPr lang="en-US" dirty="0" err="1" smtClean="0"/>
              <a:t>ba</a:t>
            </a:r>
            <a:endParaRPr lang="en-US" dirty="0" smtClean="0"/>
          </a:p>
          <a:p>
            <a:r>
              <a:rPr lang="en-US" dirty="0" smtClean="0"/>
              <a:t>L(M1) = a* +a*bb*</a:t>
            </a:r>
          </a:p>
          <a:p>
            <a:r>
              <a:rPr lang="en-US" dirty="0" smtClean="0"/>
              <a:t>L(M2) = b*</a:t>
            </a:r>
          </a:p>
          <a:p>
            <a:r>
              <a:rPr lang="en-US" dirty="0" smtClean="0"/>
              <a:t>L(M3) = a</a:t>
            </a:r>
          </a:p>
          <a:p>
            <a:r>
              <a:rPr lang="en-US" dirty="0" smtClean="0"/>
              <a:t>L(M4)= </a:t>
            </a:r>
            <a:r>
              <a:rPr lang="el-GR" dirty="0"/>
              <a:t>λ</a:t>
            </a:r>
            <a:endParaRPr lang="en-US" dirty="0" smtClean="0"/>
          </a:p>
          <a:p>
            <a:r>
              <a:rPr lang="en-US" dirty="0" smtClean="0"/>
              <a:t>L(M5) =</a:t>
            </a:r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74105" y="2249455"/>
            <a:ext cx="37786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Find intersection with L2</a:t>
            </a:r>
          </a:p>
          <a:p>
            <a:r>
              <a:rPr lang="en-US" dirty="0" smtClean="0"/>
              <a:t>L(M0):</a:t>
            </a:r>
          </a:p>
          <a:p>
            <a:r>
              <a:rPr lang="en-US" dirty="0" smtClean="0"/>
              <a:t>L(</a:t>
            </a:r>
            <a:r>
              <a:rPr lang="en-US" dirty="0" err="1"/>
              <a:t>aa</a:t>
            </a:r>
            <a:r>
              <a:rPr lang="en-US" dirty="0"/>
              <a:t>* + </a:t>
            </a:r>
            <a:r>
              <a:rPr lang="en-US" dirty="0" err="1"/>
              <a:t>aa</a:t>
            </a:r>
            <a:r>
              <a:rPr lang="en-US" dirty="0"/>
              <a:t>*bb* + </a:t>
            </a:r>
            <a:r>
              <a:rPr lang="en-US" dirty="0" err="1" smtClean="0"/>
              <a:t>ba</a:t>
            </a:r>
            <a:r>
              <a:rPr lang="en-US" dirty="0" smtClean="0"/>
              <a:t>) ꓵ L(bb*) = </a:t>
            </a:r>
            <a:r>
              <a:rPr lang="el-GR" dirty="0" smtClean="0"/>
              <a:t>Φ</a:t>
            </a:r>
            <a:endParaRPr lang="en-US" dirty="0" smtClean="0"/>
          </a:p>
          <a:p>
            <a:r>
              <a:rPr lang="en-US" b="1" dirty="0" smtClean="0"/>
              <a:t>L(M1):</a:t>
            </a:r>
            <a:endParaRPr lang="en-US" b="1" dirty="0"/>
          </a:p>
          <a:p>
            <a:r>
              <a:rPr lang="en-US" b="1" dirty="0" smtClean="0"/>
              <a:t>L(a</a:t>
            </a:r>
            <a:r>
              <a:rPr lang="en-US" b="1" dirty="0"/>
              <a:t>* +a*bb</a:t>
            </a:r>
            <a:r>
              <a:rPr lang="en-US" b="1" dirty="0" smtClean="0"/>
              <a:t>*) </a:t>
            </a:r>
            <a:r>
              <a:rPr lang="en-US" b="1" dirty="0"/>
              <a:t>ꓵ L(bb*) </a:t>
            </a:r>
            <a:r>
              <a:rPr lang="en-US" b="1" dirty="0" smtClean="0"/>
              <a:t> ǂ </a:t>
            </a:r>
            <a:r>
              <a:rPr lang="el-GR" b="1" dirty="0" smtClean="0"/>
              <a:t>Φ</a:t>
            </a:r>
            <a:endParaRPr lang="en-US" b="1" dirty="0" smtClean="0"/>
          </a:p>
          <a:p>
            <a:r>
              <a:rPr lang="en-US" b="1" dirty="0" smtClean="0"/>
              <a:t>L(M2):</a:t>
            </a:r>
            <a:endParaRPr lang="en-US" b="1" dirty="0"/>
          </a:p>
          <a:p>
            <a:r>
              <a:rPr lang="en-US" b="1" dirty="0" smtClean="0"/>
              <a:t>L(b*) </a:t>
            </a:r>
            <a:r>
              <a:rPr lang="en-US" b="1" dirty="0"/>
              <a:t>ꓵ L(bb*)  ǂ </a:t>
            </a:r>
            <a:r>
              <a:rPr lang="el-GR" b="1" dirty="0" smtClean="0"/>
              <a:t>Φ</a:t>
            </a:r>
            <a:endParaRPr lang="en-US" b="1" dirty="0" smtClean="0"/>
          </a:p>
          <a:p>
            <a:r>
              <a:rPr lang="en-US" dirty="0" smtClean="0"/>
              <a:t>L(M3):</a:t>
            </a:r>
            <a:endParaRPr lang="en-US" dirty="0"/>
          </a:p>
          <a:p>
            <a:r>
              <a:rPr lang="en-US" dirty="0" smtClean="0"/>
              <a:t>L( a) </a:t>
            </a:r>
            <a:r>
              <a:rPr lang="en-US" dirty="0"/>
              <a:t>ꓵ L(bb</a:t>
            </a:r>
            <a:r>
              <a:rPr lang="en-US" dirty="0" smtClean="0"/>
              <a:t>*) </a:t>
            </a:r>
            <a:r>
              <a:rPr lang="en-US" dirty="0"/>
              <a:t>= </a:t>
            </a:r>
            <a:r>
              <a:rPr lang="el-GR" dirty="0" smtClean="0"/>
              <a:t>Φ</a:t>
            </a:r>
            <a:endParaRPr lang="en-US" dirty="0" smtClean="0"/>
          </a:p>
          <a:p>
            <a:r>
              <a:rPr lang="en-US" dirty="0" smtClean="0"/>
              <a:t>L(M4):</a:t>
            </a:r>
            <a:endParaRPr lang="en-US" dirty="0"/>
          </a:p>
          <a:p>
            <a:r>
              <a:rPr lang="en-US" dirty="0" smtClean="0"/>
              <a:t>L(</a:t>
            </a:r>
            <a:r>
              <a:rPr lang="el-GR" dirty="0" smtClean="0"/>
              <a:t>λ</a:t>
            </a:r>
            <a:r>
              <a:rPr lang="en-US" dirty="0" smtClean="0"/>
              <a:t>) </a:t>
            </a:r>
            <a:r>
              <a:rPr lang="en-US" dirty="0"/>
              <a:t>ꓵ L(bb*) = </a:t>
            </a:r>
            <a:r>
              <a:rPr lang="el-GR" dirty="0" smtClean="0"/>
              <a:t>Φ</a:t>
            </a:r>
            <a:endParaRPr lang="en-US" dirty="0" smtClean="0"/>
          </a:p>
          <a:p>
            <a:r>
              <a:rPr lang="en-US" dirty="0" smtClean="0"/>
              <a:t>L(M5):</a:t>
            </a:r>
            <a:endParaRPr lang="en-US" dirty="0"/>
          </a:p>
          <a:p>
            <a:r>
              <a:rPr lang="en-US" dirty="0" smtClean="0"/>
              <a:t>L(</a:t>
            </a:r>
            <a:r>
              <a:rPr lang="el-GR" dirty="0" smtClean="0"/>
              <a:t>Φ</a:t>
            </a:r>
            <a:r>
              <a:rPr lang="en-US" dirty="0" smtClean="0"/>
              <a:t>) </a:t>
            </a:r>
            <a:r>
              <a:rPr lang="en-US" dirty="0"/>
              <a:t>ꓵ L(bb*) = </a:t>
            </a:r>
            <a:r>
              <a:rPr lang="el-GR" dirty="0"/>
              <a:t>Φ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Now only make M1 and M2 as acceptor in L1/L2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2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84" y="121023"/>
            <a:ext cx="6537991" cy="1193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40" y="1314917"/>
            <a:ext cx="3932425" cy="5088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4059" y="1130251"/>
            <a:ext cx="472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after making q1 and q2 as acceptor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7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Example 2…..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706"/>
            <a:ext cx="3499643" cy="1235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1" y="2379849"/>
            <a:ext cx="5953685" cy="29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230655"/>
            <a:ext cx="10515600" cy="603063"/>
          </a:xfrm>
        </p:spPr>
        <p:txBody>
          <a:bodyPr>
            <a:noAutofit/>
          </a:bodyPr>
          <a:lstStyle/>
          <a:p>
            <a:r>
              <a:rPr lang="en-US" sz="2800" b="1" u="sng" dirty="0"/>
              <a:t>Closure Properties of Regular Languages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05" y="833718"/>
            <a:ext cx="11855823" cy="5822576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/>
              <a:t>L</a:t>
            </a:r>
            <a:r>
              <a:rPr lang="en-US" dirty="0"/>
              <a:t>1 and </a:t>
            </a:r>
            <a:r>
              <a:rPr lang="en-US" i="1" dirty="0"/>
              <a:t>L</a:t>
            </a:r>
            <a:r>
              <a:rPr lang="en-US" dirty="0"/>
              <a:t>2 are regular languages, then so are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i="1" dirty="0" smtClean="0"/>
              <a:t>L</a:t>
            </a:r>
            <a:r>
              <a:rPr lang="en-US" dirty="0" smtClean="0"/>
              <a:t>1 </a:t>
            </a:r>
            <a:r>
              <a:rPr lang="en-US" dirty="0"/>
              <a:t>∪ </a:t>
            </a:r>
            <a:r>
              <a:rPr lang="en-US" i="1" dirty="0"/>
              <a:t>L</a:t>
            </a:r>
            <a:r>
              <a:rPr lang="en-US" dirty="0"/>
              <a:t>2,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i="1" dirty="0" smtClean="0"/>
              <a:t>L</a:t>
            </a:r>
            <a:r>
              <a:rPr lang="en-US" dirty="0" smtClean="0"/>
              <a:t>1 </a:t>
            </a:r>
            <a:r>
              <a:rPr lang="en-US" dirty="0"/>
              <a:t>∩ </a:t>
            </a:r>
            <a:r>
              <a:rPr lang="en-US" i="1" dirty="0"/>
              <a:t>L</a:t>
            </a:r>
            <a:r>
              <a:rPr lang="en-US" dirty="0"/>
              <a:t>2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 </a:t>
            </a:r>
            <a:r>
              <a:rPr lang="en-US" i="1" dirty="0"/>
              <a:t>L</a:t>
            </a:r>
            <a:r>
              <a:rPr lang="en-US" dirty="0"/>
              <a:t>1</a:t>
            </a:r>
            <a:r>
              <a:rPr lang="en-US" i="1" dirty="0"/>
              <a:t>L</a:t>
            </a:r>
            <a:r>
              <a:rPr lang="en-US" dirty="0"/>
              <a:t>2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__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L1 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L1*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r>
              <a:rPr lang="en-US" dirty="0" smtClean="0"/>
              <a:t>The family </a:t>
            </a:r>
            <a:r>
              <a:rPr lang="en-US" dirty="0"/>
              <a:t>of regular languages is closed under </a:t>
            </a:r>
            <a:r>
              <a:rPr lang="en-US" b="1" dirty="0"/>
              <a:t>union, intersection, concatenation, complementation, </a:t>
            </a:r>
            <a:r>
              <a:rPr lang="en-US" b="1" dirty="0" smtClean="0"/>
              <a:t>and star-closure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6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1"/>
            <a:ext cx="10515600" cy="58138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Proof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</a:t>
            </a:r>
            <a:r>
              <a:rPr lang="en-US" dirty="0"/>
              <a:t>If </a:t>
            </a:r>
            <a:r>
              <a:rPr lang="en-US" i="1" dirty="0"/>
              <a:t>L</a:t>
            </a:r>
            <a:r>
              <a:rPr lang="en-US" dirty="0"/>
              <a:t>1 and </a:t>
            </a:r>
            <a:r>
              <a:rPr lang="en-US" i="1" dirty="0"/>
              <a:t>L</a:t>
            </a:r>
            <a:r>
              <a:rPr lang="en-US" dirty="0"/>
              <a:t>2 are regular, then there exist regular expressions </a:t>
            </a:r>
            <a:r>
              <a:rPr lang="en-US" i="1" dirty="0"/>
              <a:t>r</a:t>
            </a:r>
            <a:r>
              <a:rPr lang="en-US" dirty="0"/>
              <a:t>1 and </a:t>
            </a:r>
            <a:r>
              <a:rPr lang="en-US" i="1" dirty="0"/>
              <a:t>r2 </a:t>
            </a:r>
            <a:r>
              <a:rPr lang="en-US" dirty="0"/>
              <a:t>such that </a:t>
            </a:r>
            <a:r>
              <a:rPr lang="en-US" i="1" dirty="0"/>
              <a:t>L</a:t>
            </a:r>
            <a:r>
              <a:rPr lang="en-US" dirty="0"/>
              <a:t>1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1)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2).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definition, </a:t>
            </a:r>
            <a:r>
              <a:rPr lang="en-US" i="1" dirty="0"/>
              <a:t>r</a:t>
            </a:r>
            <a:r>
              <a:rPr lang="en-US" dirty="0"/>
              <a:t>1 + </a:t>
            </a:r>
            <a:r>
              <a:rPr lang="en-US" i="1" dirty="0"/>
              <a:t>r</a:t>
            </a:r>
            <a:r>
              <a:rPr lang="en-US" dirty="0"/>
              <a:t>2, </a:t>
            </a:r>
            <a:r>
              <a:rPr lang="en-US" i="1" dirty="0"/>
              <a:t>r</a:t>
            </a:r>
            <a:r>
              <a:rPr lang="en-US" dirty="0"/>
              <a:t>1</a:t>
            </a:r>
            <a:r>
              <a:rPr lang="en-US" i="1" dirty="0"/>
              <a:t>r</a:t>
            </a:r>
            <a:r>
              <a:rPr lang="en-US" dirty="0"/>
              <a:t>2, and </a:t>
            </a:r>
            <a:r>
              <a:rPr lang="en-US" dirty="0" smtClean="0"/>
              <a:t>r1* are </a:t>
            </a:r>
            <a:r>
              <a:rPr lang="en-US" dirty="0"/>
              <a:t>regular expressions denoting the languages </a:t>
            </a:r>
            <a:r>
              <a:rPr lang="en-US" i="1" dirty="0"/>
              <a:t>L</a:t>
            </a:r>
            <a:r>
              <a:rPr lang="en-US" dirty="0"/>
              <a:t>1 ∪ </a:t>
            </a:r>
            <a:r>
              <a:rPr lang="en-US" i="1" dirty="0"/>
              <a:t>L</a:t>
            </a: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dirty="0" smtClean="0"/>
              <a:t>1</a:t>
            </a:r>
            <a:r>
              <a:rPr lang="en-US" i="1" dirty="0" smtClean="0"/>
              <a:t>L</a:t>
            </a:r>
            <a:r>
              <a:rPr lang="en-US" dirty="0" smtClean="0"/>
              <a:t>2</a:t>
            </a:r>
            <a:r>
              <a:rPr lang="en-US" dirty="0"/>
              <a:t>, and </a:t>
            </a:r>
            <a:r>
              <a:rPr lang="en-US" dirty="0" smtClean="0"/>
              <a:t>L1*.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show closure under complementation,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</a:t>
            </a:r>
            <a:r>
              <a:rPr lang="en-US" i="1" dirty="0"/>
              <a:t>M </a:t>
            </a:r>
            <a:r>
              <a:rPr lang="en-US" dirty="0"/>
              <a:t>= (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dirty="0" err="1"/>
              <a:t>Σ,δ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0,</a:t>
            </a:r>
            <a:r>
              <a:rPr lang="en-US" i="1" dirty="0"/>
              <a:t>F</a:t>
            </a:r>
            <a:r>
              <a:rPr lang="en-US" dirty="0"/>
              <a:t>) be a </a:t>
            </a:r>
            <a:r>
              <a:rPr lang="en-US" dirty="0" err="1"/>
              <a:t>dfa</a:t>
            </a:r>
            <a:r>
              <a:rPr lang="en-US" dirty="0"/>
              <a:t> that accepts </a:t>
            </a:r>
            <a:r>
              <a:rPr lang="en-US" i="1" dirty="0"/>
              <a:t>L</a:t>
            </a:r>
            <a:r>
              <a:rPr lang="en-US" dirty="0"/>
              <a:t>1.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__</a:t>
            </a:r>
          </a:p>
          <a:p>
            <a:pPr marL="0" indent="0">
              <a:buNone/>
            </a:pPr>
            <a:r>
              <a:rPr lang="en-US" dirty="0" smtClean="0"/>
              <a:t>Then the </a:t>
            </a:r>
            <a:r>
              <a:rPr lang="en-US" dirty="0" err="1" smtClean="0"/>
              <a:t>dfa</a:t>
            </a:r>
            <a:r>
              <a:rPr lang="en-US" dirty="0" smtClean="0"/>
              <a:t>                                       accepts L1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80" y="4491318"/>
            <a:ext cx="2840000" cy="7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226057"/>
            <a:ext cx="10515600" cy="5908022"/>
          </a:xfrm>
        </p:spPr>
        <p:txBody>
          <a:bodyPr>
            <a:normAutofit/>
          </a:bodyPr>
          <a:lstStyle/>
          <a:p>
            <a:r>
              <a:rPr lang="en-US" dirty="0" smtClean="0"/>
              <a:t>Assume δ</a:t>
            </a:r>
            <a:r>
              <a:rPr lang="en-US" dirty="0"/>
              <a:t>* to be a total function, so that δ* (</a:t>
            </a:r>
            <a:r>
              <a:rPr lang="en-US" i="1" dirty="0" err="1"/>
              <a:t>q</a:t>
            </a:r>
            <a:r>
              <a:rPr lang="en-US" dirty="0" err="1"/>
              <a:t>o,</a:t>
            </a:r>
            <a:r>
              <a:rPr lang="en-US" i="1" dirty="0" err="1"/>
              <a:t>w</a:t>
            </a:r>
            <a:r>
              <a:rPr lang="en-US" dirty="0" smtClean="0"/>
              <a:t>) is </a:t>
            </a:r>
            <a:r>
              <a:rPr lang="en-US" dirty="0"/>
              <a:t>defined for all </a:t>
            </a:r>
            <a:r>
              <a:rPr lang="en-US" i="1" dirty="0"/>
              <a:t>w </a:t>
            </a:r>
            <a:r>
              <a:rPr lang="en-US" dirty="0"/>
              <a:t>∈ Σ*. </a:t>
            </a:r>
            <a:endParaRPr lang="en-US" dirty="0" smtClean="0"/>
          </a:p>
          <a:p>
            <a:r>
              <a:rPr lang="en-US" dirty="0" smtClean="0"/>
              <a:t>Consequently either </a:t>
            </a:r>
            <a:r>
              <a:rPr lang="en-US" dirty="0" smtClean="0">
                <a:solidFill>
                  <a:srgbClr val="FF0000"/>
                </a:solidFill>
              </a:rPr>
              <a:t>δ*(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0,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) is a final state</a:t>
            </a:r>
            <a:r>
              <a:rPr lang="en-US" dirty="0" smtClean="0"/>
              <a:t>, in which case </a:t>
            </a:r>
            <a:r>
              <a:rPr lang="en-US" i="1" dirty="0" smtClean="0"/>
              <a:t>w </a:t>
            </a:r>
            <a:r>
              <a:rPr lang="en-US" dirty="0" smtClean="0"/>
              <a:t>∈ </a:t>
            </a:r>
            <a:r>
              <a:rPr lang="en-US" i="1" dirty="0" smtClean="0"/>
              <a:t>L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δ*(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0, </a:t>
            </a:r>
            <a:r>
              <a:rPr lang="pl-PL" i="1" dirty="0" smtClean="0">
                <a:solidFill>
                  <a:srgbClr val="FF0000"/>
                </a:solidFill>
              </a:rPr>
              <a:t>w</a:t>
            </a:r>
            <a:r>
              <a:rPr lang="pl-PL" dirty="0" smtClean="0">
                <a:solidFill>
                  <a:srgbClr val="FF0000"/>
                </a:solidFill>
              </a:rPr>
              <a:t>) ∈ Q − F </a:t>
            </a:r>
            <a:r>
              <a:rPr lang="pl-PL" dirty="0" smtClean="0"/>
              <a:t>and </a:t>
            </a:r>
            <a:r>
              <a:rPr lang="pl-PL" i="1" dirty="0" smtClean="0"/>
              <a:t>w </a:t>
            </a:r>
            <a:r>
              <a:rPr lang="pl-PL" dirty="0" smtClean="0"/>
              <a:t>∈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demonstrating </a:t>
            </a:r>
            <a:r>
              <a:rPr lang="en-US" b="1" u="sng" dirty="0"/>
              <a:t>closure under </a:t>
            </a:r>
            <a:r>
              <a:rPr lang="en-US" b="1" u="sng" dirty="0" smtClean="0"/>
              <a:t>intersection</a:t>
            </a:r>
            <a:r>
              <a:rPr lang="en-US" dirty="0"/>
              <a:t> Let </a:t>
            </a:r>
            <a:r>
              <a:rPr lang="en-US" i="1" dirty="0"/>
              <a:t>L</a:t>
            </a:r>
            <a:r>
              <a:rPr lang="en-US" dirty="0"/>
              <a:t>1 = </a:t>
            </a:r>
            <a:r>
              <a:rPr lang="en-US" i="1" dirty="0"/>
              <a:t>L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1) and </a:t>
            </a:r>
            <a:r>
              <a:rPr lang="en-US" i="1" dirty="0"/>
              <a:t>L</a:t>
            </a:r>
            <a:r>
              <a:rPr lang="en-US" dirty="0"/>
              <a:t>2 =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2</a:t>
            </a:r>
            <a:r>
              <a:rPr lang="en-US" dirty="0"/>
              <a:t>), </a:t>
            </a:r>
            <a:r>
              <a:rPr lang="en-US" dirty="0" smtClean="0"/>
              <a:t> where </a:t>
            </a:r>
            <a:r>
              <a:rPr lang="en-US" i="1" dirty="0"/>
              <a:t>M</a:t>
            </a:r>
            <a:r>
              <a:rPr lang="en-US" dirty="0"/>
              <a:t>1 = (</a:t>
            </a:r>
            <a:r>
              <a:rPr lang="en-US" i="1" dirty="0"/>
              <a:t>Q</a:t>
            </a:r>
            <a:r>
              <a:rPr lang="en-US" dirty="0"/>
              <a:t>,Σ,δ1,</a:t>
            </a:r>
            <a:r>
              <a:rPr lang="en-US" i="1" dirty="0"/>
              <a:t>q</a:t>
            </a:r>
            <a:r>
              <a:rPr lang="en-US" dirty="0"/>
              <a:t>0,</a:t>
            </a:r>
            <a:r>
              <a:rPr lang="en-US" i="1" dirty="0"/>
              <a:t>F</a:t>
            </a:r>
            <a:r>
              <a:rPr lang="en-US" dirty="0"/>
              <a:t>1) and </a:t>
            </a:r>
            <a:r>
              <a:rPr lang="en-US" i="1" dirty="0"/>
              <a:t>M</a:t>
            </a:r>
            <a:r>
              <a:rPr lang="en-US" dirty="0"/>
              <a:t>2 = (</a:t>
            </a:r>
            <a:r>
              <a:rPr lang="en-US" i="1" dirty="0"/>
              <a:t>P</a:t>
            </a:r>
            <a:r>
              <a:rPr lang="en-US" dirty="0"/>
              <a:t>,Σ, δ2,</a:t>
            </a:r>
            <a:r>
              <a:rPr lang="en-US" i="1" dirty="0"/>
              <a:t>p</a:t>
            </a:r>
            <a:r>
              <a:rPr lang="en-US" dirty="0"/>
              <a:t>0,</a:t>
            </a:r>
            <a:r>
              <a:rPr lang="en-US" i="1" dirty="0"/>
              <a:t>F</a:t>
            </a:r>
            <a:r>
              <a:rPr lang="en-US" dirty="0"/>
              <a:t>2) are </a:t>
            </a:r>
            <a:r>
              <a:rPr lang="en-US" dirty="0" err="1" smtClean="0"/>
              <a:t>dfa's</a:t>
            </a:r>
            <a:r>
              <a:rPr lang="en-US" dirty="0" smtClean="0"/>
              <a:t>.</a:t>
            </a:r>
          </a:p>
          <a:p>
            <a:endParaRPr lang="en-US" u="sng" dirty="0" smtClean="0"/>
          </a:p>
          <a:p>
            <a:r>
              <a:rPr lang="en-US" dirty="0" smtClean="0"/>
              <a:t>So the combined automaton                                               whose </a:t>
            </a:r>
            <a:r>
              <a:rPr lang="en-US" dirty="0"/>
              <a:t>state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set                  </a:t>
            </a:r>
            <a:r>
              <a:rPr lang="en-US" dirty="0"/>
              <a:t>consists of pairs (</a:t>
            </a:r>
            <a:r>
              <a:rPr lang="en-US" i="1" dirty="0"/>
              <a:t>qi</a:t>
            </a:r>
            <a:r>
              <a:rPr lang="en-US" dirty="0"/>
              <a:t>, </a:t>
            </a:r>
            <a:r>
              <a:rPr lang="en-US" i="1" dirty="0"/>
              <a:t>pj</a:t>
            </a:r>
            <a:r>
              <a:rPr lang="en-US" dirty="0"/>
              <a:t>), </a:t>
            </a:r>
            <a:r>
              <a:rPr lang="en-US" dirty="0" smtClean="0"/>
              <a:t>and whose </a:t>
            </a:r>
            <a:r>
              <a:rPr lang="en-US" dirty="0"/>
              <a:t>transition function </a:t>
            </a:r>
            <a:r>
              <a:rPr lang="en-US" dirty="0" smtClean="0"/>
              <a:t>   is   such </a:t>
            </a:r>
            <a:r>
              <a:rPr lang="en-US" dirty="0"/>
              <a:t>that </a:t>
            </a:r>
            <a:r>
              <a:rPr lang="en-US" dirty="0" smtClean="0"/>
              <a:t>     is </a:t>
            </a:r>
            <a:r>
              <a:rPr lang="en-US" dirty="0"/>
              <a:t>in state (</a:t>
            </a:r>
            <a:r>
              <a:rPr lang="en-US" i="1" dirty="0"/>
              <a:t>qi</a:t>
            </a:r>
            <a:r>
              <a:rPr lang="en-US" dirty="0"/>
              <a:t>, </a:t>
            </a:r>
            <a:r>
              <a:rPr lang="en-US" i="1" dirty="0"/>
              <a:t>pj</a:t>
            </a:r>
            <a:r>
              <a:rPr lang="en-US" dirty="0"/>
              <a:t>) whenever </a:t>
            </a:r>
            <a:r>
              <a:rPr lang="en-US" i="1" dirty="0"/>
              <a:t>M1 </a:t>
            </a:r>
            <a:r>
              <a:rPr lang="en-US" dirty="0"/>
              <a:t>is in state </a:t>
            </a:r>
            <a:r>
              <a:rPr lang="en-US" i="1" dirty="0"/>
              <a:t>qi </a:t>
            </a:r>
            <a:r>
              <a:rPr lang="en-US" dirty="0"/>
              <a:t>and </a:t>
            </a:r>
            <a:r>
              <a:rPr lang="en-US" i="1" dirty="0"/>
              <a:t>M2 </a:t>
            </a:r>
            <a:r>
              <a:rPr lang="en-US" dirty="0"/>
              <a:t>is </a:t>
            </a:r>
            <a:r>
              <a:rPr lang="en-US" dirty="0" smtClean="0"/>
              <a:t>in   state </a:t>
            </a:r>
            <a:r>
              <a:rPr lang="en-US" i="1" dirty="0"/>
              <a:t>pj</a:t>
            </a:r>
            <a:r>
              <a:rPr lang="en-US" dirty="0" smtClean="0"/>
              <a:t>. So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1565462"/>
            <a:ext cx="29527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7" y="3755091"/>
            <a:ext cx="3785961" cy="768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414" y="4463861"/>
            <a:ext cx="1308845" cy="409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769" y="4872875"/>
            <a:ext cx="412979" cy="475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7403" y="4463861"/>
            <a:ext cx="290330" cy="429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75" y="5677878"/>
            <a:ext cx="4866146" cy="9124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3962" y="5958448"/>
            <a:ext cx="424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                                                      and  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6427" y="5780887"/>
            <a:ext cx="2777128" cy="6942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19" y="5844802"/>
            <a:ext cx="1949649" cy="5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DeMorgan’s</a:t>
            </a:r>
            <a:r>
              <a:rPr lang="en-US" dirty="0" smtClean="0"/>
              <a:t> Law, taking complement on both sides of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If L1 and L2 are regular then by closure under complementation , Union and again complementation ,                               is regular.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 regular languages are closed under difference as well as under reversal.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59" y="1193425"/>
            <a:ext cx="2760849" cy="756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517" y="2551576"/>
            <a:ext cx="2499753" cy="684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956" y="591671"/>
            <a:ext cx="2095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2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Homomorphism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848"/>
            <a:ext cx="10515600" cy="5249115"/>
          </a:xfrm>
        </p:spPr>
        <p:txBody>
          <a:bodyPr/>
          <a:lstStyle/>
          <a:p>
            <a:r>
              <a:rPr lang="en-US" dirty="0" smtClean="0"/>
              <a:t>Definition of homomorphism is given 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347787"/>
            <a:ext cx="10622281" cy="45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2906" y="4397188"/>
            <a:ext cx="11012623" cy="1385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02" y="535438"/>
            <a:ext cx="7358346" cy="681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755" y="1647825"/>
            <a:ext cx="2637586" cy="108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06" y="3161579"/>
            <a:ext cx="11294493" cy="9263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094" y="215153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1: 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575420" y="4518678"/>
            <a:ext cx="11707906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NewRomanPSMT"/>
              </a:rPr>
              <a:t>If </a:t>
            </a:r>
            <a:r>
              <a:rPr lang="en-US" b="1" i="1" dirty="0">
                <a:latin typeface="TimesNewRomanPS-ItalicMT"/>
              </a:rPr>
              <a:t>L </a:t>
            </a:r>
            <a:r>
              <a:rPr lang="en-US" b="1" dirty="0">
                <a:latin typeface="TimesNewRomanPSMT"/>
              </a:rPr>
              <a:t>is a regular language, then its </a:t>
            </a:r>
            <a:r>
              <a:rPr lang="en-US" b="1" dirty="0" err="1">
                <a:latin typeface="TimesNewRomanPSMT"/>
              </a:rPr>
              <a:t>homomorphic</a:t>
            </a:r>
            <a:r>
              <a:rPr lang="en-US" b="1" dirty="0">
                <a:latin typeface="TimesNewRomanPSMT"/>
              </a:rPr>
              <a:t> image </a:t>
            </a:r>
            <a:r>
              <a:rPr lang="en-US" b="1" i="1" dirty="0">
                <a:latin typeface="TimesNewRomanPS-ItalicMT"/>
              </a:rPr>
              <a:t>h </a:t>
            </a:r>
            <a:r>
              <a:rPr lang="en-US" b="1" dirty="0">
                <a:latin typeface="TimesNewRomanPSMT"/>
              </a:rPr>
              <a:t>(</a:t>
            </a:r>
            <a:r>
              <a:rPr lang="en-US" b="1" i="1" dirty="0">
                <a:latin typeface="TimesNewRomanPS-ItalicMT"/>
              </a:rPr>
              <a:t>L</a:t>
            </a:r>
            <a:r>
              <a:rPr lang="en-US" b="1" dirty="0">
                <a:latin typeface="TimesNewRomanPSMT"/>
              </a:rPr>
              <a:t>) is </a:t>
            </a:r>
            <a:r>
              <a:rPr lang="en-US" b="1" dirty="0" smtClean="0">
                <a:latin typeface="TimesNewRomanPSMT"/>
              </a:rPr>
              <a:t>also regular</a:t>
            </a:r>
            <a:r>
              <a:rPr lang="en-US" b="1" dirty="0">
                <a:latin typeface="TimesNewRomanPSMT"/>
              </a:rPr>
              <a:t>. The family of regular languages is therefore closed under </a:t>
            </a:r>
            <a:r>
              <a:rPr lang="en-US" b="1" dirty="0" err="1" smtClean="0">
                <a:latin typeface="TimesNewRomanPSMT"/>
              </a:rPr>
              <a:t>homomorphisms</a:t>
            </a:r>
            <a:r>
              <a:rPr lang="en-US" b="1" dirty="0">
                <a:latin typeface="TimesNewRomanPSMT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61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131" y="988667"/>
            <a:ext cx="9749441" cy="5546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412" y="376518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2: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628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90313"/>
            <a:ext cx="10515600" cy="6030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Right Quotient</a:t>
            </a:r>
            <a:endParaRPr lang="en-US" sz="32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06" y="1495844"/>
            <a:ext cx="11621480" cy="1529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911593"/>
            <a:ext cx="5814172" cy="3946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536576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1: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5181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486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TimesNewRomanPS-ItalicMT</vt:lpstr>
      <vt:lpstr>TimesNewRomanPSMT</vt:lpstr>
      <vt:lpstr>Wingdings</vt:lpstr>
      <vt:lpstr>Office Theme</vt:lpstr>
      <vt:lpstr>Properties of Regular Languages</vt:lpstr>
      <vt:lpstr>Closure Properties of Regular Languages</vt:lpstr>
      <vt:lpstr>PowerPoint Presentation</vt:lpstr>
      <vt:lpstr>PowerPoint Presentation</vt:lpstr>
      <vt:lpstr>PowerPoint Presentation</vt:lpstr>
      <vt:lpstr>Homomorphism</vt:lpstr>
      <vt:lpstr>PowerPoint Presentation</vt:lpstr>
      <vt:lpstr>PowerPoint Presentation</vt:lpstr>
      <vt:lpstr>Right Quotient</vt:lpstr>
      <vt:lpstr>PowerPoint Presentation</vt:lpstr>
      <vt:lpstr>PowerPoint Presentation</vt:lpstr>
      <vt:lpstr>Try Example 2…..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Regular Languages</dc:title>
  <dc:creator>Mahe</dc:creator>
  <cp:lastModifiedBy>Mahe</cp:lastModifiedBy>
  <cp:revision>25</cp:revision>
  <dcterms:created xsi:type="dcterms:W3CDTF">2019-01-29T07:32:24Z</dcterms:created>
  <dcterms:modified xsi:type="dcterms:W3CDTF">2019-02-11T11:30:35Z</dcterms:modified>
</cp:coreProperties>
</file>