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13" r:id="rId49"/>
    <p:sldId id="314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5" r:id="rId60"/>
    <p:sldId id="316" r:id="rId61"/>
    <p:sldId id="317" r:id="rId62"/>
    <p:sldId id="318" r:id="rId63"/>
    <p:sldId id="319" r:id="rId64"/>
    <p:sldId id="32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17.wmf"/><Relationship Id="rId1" Type="http://schemas.openxmlformats.org/officeDocument/2006/relationships/image" Target="../media/image40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18.wmf"/><Relationship Id="rId7" Type="http://schemas.openxmlformats.org/officeDocument/2006/relationships/image" Target="../media/image48.wmf"/><Relationship Id="rId2" Type="http://schemas.openxmlformats.org/officeDocument/2006/relationships/image" Target="../media/image17.wmf"/><Relationship Id="rId1" Type="http://schemas.openxmlformats.org/officeDocument/2006/relationships/image" Target="../media/image44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18.wmf"/><Relationship Id="rId7" Type="http://schemas.openxmlformats.org/officeDocument/2006/relationships/image" Target="../media/image48.wmf"/><Relationship Id="rId2" Type="http://schemas.openxmlformats.org/officeDocument/2006/relationships/image" Target="../media/image17.wmf"/><Relationship Id="rId1" Type="http://schemas.openxmlformats.org/officeDocument/2006/relationships/image" Target="../media/image44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6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6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42.wmf"/><Relationship Id="rId11" Type="http://schemas.openxmlformats.org/officeDocument/2006/relationships/image" Target="../media/image61.wmf"/><Relationship Id="rId5" Type="http://schemas.openxmlformats.org/officeDocument/2006/relationships/image" Target="../media/image18.wmf"/><Relationship Id="rId10" Type="http://schemas.openxmlformats.org/officeDocument/2006/relationships/image" Target="../media/image60.wmf"/><Relationship Id="rId4" Type="http://schemas.openxmlformats.org/officeDocument/2006/relationships/image" Target="../media/image17.wmf"/><Relationship Id="rId9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46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5.wmf"/><Relationship Id="rId4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0.wmf"/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4.wmf"/><Relationship Id="rId5" Type="http://schemas.openxmlformats.org/officeDocument/2006/relationships/image" Target="../media/image30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7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36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38.wmf"/><Relationship Id="rId6" Type="http://schemas.openxmlformats.org/officeDocument/2006/relationships/image" Target="../media/image39.wmf"/><Relationship Id="rId5" Type="http://schemas.openxmlformats.org/officeDocument/2006/relationships/image" Target="../media/image24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AD67-5770-43E0-9074-97DEBB1AD95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716-3A6F-405D-A1A2-8C856F7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2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AD67-5770-43E0-9074-97DEBB1AD95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716-3A6F-405D-A1A2-8C856F7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AD67-5770-43E0-9074-97DEBB1AD95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716-3A6F-405D-A1A2-8C856F7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AD67-5770-43E0-9074-97DEBB1AD95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716-3A6F-405D-A1A2-8C856F7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AD67-5770-43E0-9074-97DEBB1AD95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716-3A6F-405D-A1A2-8C856F7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AD67-5770-43E0-9074-97DEBB1AD95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716-3A6F-405D-A1A2-8C856F7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6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AD67-5770-43E0-9074-97DEBB1AD95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716-3A6F-405D-A1A2-8C856F7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3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AD67-5770-43E0-9074-97DEBB1AD95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716-3A6F-405D-A1A2-8C856F7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0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AD67-5770-43E0-9074-97DEBB1AD95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716-3A6F-405D-A1A2-8C856F7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9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AD67-5770-43E0-9074-97DEBB1AD95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716-3A6F-405D-A1A2-8C856F7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3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AD67-5770-43E0-9074-97DEBB1AD95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716-3A6F-405D-A1A2-8C856F7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AD67-5770-43E0-9074-97DEBB1AD95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EF716-3A6F-405D-A1A2-8C856F7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25.wmf"/><Relationship Id="rId10" Type="http://schemas.openxmlformats.org/officeDocument/2006/relationships/image" Target="../media/image24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4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16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24.wmf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16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44.wmf"/><Relationship Id="rId10" Type="http://schemas.openxmlformats.org/officeDocument/2006/relationships/image" Target="../media/image42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49.wmf"/><Relationship Id="rId26" Type="http://schemas.openxmlformats.org/officeDocument/2006/relationships/oleObject" Target="../embeddings/oleObject89.bin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oleObject" Target="../embeddings/oleObject8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78.bin"/><Relationship Id="rId24" Type="http://schemas.openxmlformats.org/officeDocument/2006/relationships/oleObject" Target="../embeddings/oleObject87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47.wmf"/><Relationship Id="rId22" Type="http://schemas.openxmlformats.org/officeDocument/2006/relationships/oleObject" Target="../embeddings/oleObject8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95.bin"/><Relationship Id="rId18" Type="http://schemas.openxmlformats.org/officeDocument/2006/relationships/oleObject" Target="../embeddings/oleObject98.bin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2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47.wmf"/><Relationship Id="rId22" Type="http://schemas.openxmlformats.org/officeDocument/2006/relationships/image" Target="../media/image5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50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5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58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62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42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12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65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6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7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7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71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4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4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7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oleObject" Target="../embeddings/oleObject149.bin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1.bin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72.wmf"/><Relationship Id="rId9" Type="http://schemas.openxmlformats.org/officeDocument/2006/relationships/image" Target="../media/image7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8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7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72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Regular Languages and Regular Grammars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84" y="462335"/>
            <a:ext cx="1913497" cy="10613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18380" y="808365"/>
            <a:ext cx="541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Schematic representation of an NFA accepting </a:t>
            </a:r>
            <a:r>
              <a:rPr lang="en-US" b="0" i="1" u="none" strike="noStrike" baseline="0" dirty="0" smtClean="0">
                <a:latin typeface="TimesNewRomanPS-ItalicMT"/>
              </a:rPr>
              <a:t>L</a:t>
            </a:r>
            <a:r>
              <a:rPr lang="en-US" b="0" i="0" u="none" strike="noStrike" baseline="0" dirty="0" smtClean="0">
                <a:latin typeface="TimesNewRomanPSMT"/>
              </a:rPr>
              <a:t>(</a:t>
            </a:r>
            <a:r>
              <a:rPr lang="en-US" b="0" i="1" u="none" strike="noStrike" baseline="0" dirty="0" smtClean="0">
                <a:latin typeface="TimesNewRomanPS-ItalicMT"/>
              </a:rPr>
              <a:t>r</a:t>
            </a:r>
            <a:r>
              <a:rPr lang="en-US" b="0" i="0" u="none" strike="noStrike" baseline="0" dirty="0" smtClean="0">
                <a:latin typeface="TimesNewRomanPSMT"/>
              </a:rPr>
              <a:t>).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88" y="2025742"/>
            <a:ext cx="2850488" cy="17663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78301" y="2724240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Automaton for </a:t>
            </a:r>
            <a:r>
              <a:rPr lang="en-US" b="0" i="1" u="none" strike="noStrike" baseline="0" dirty="0" smtClean="0">
                <a:latin typeface="TimesNewRomanPS-ItalicMT"/>
              </a:rPr>
              <a:t>L</a:t>
            </a:r>
            <a:r>
              <a:rPr lang="en-US" b="0" i="0" u="none" strike="noStrike" baseline="0" dirty="0" smtClean="0">
                <a:latin typeface="TimesNewRomanPSMT"/>
              </a:rPr>
              <a:t>(</a:t>
            </a:r>
            <a:r>
              <a:rPr lang="en-US" b="0" i="1" u="none" strike="noStrike" baseline="0" dirty="0" smtClean="0">
                <a:latin typeface="TimesNewRomanPS-ItalicMT"/>
              </a:rPr>
              <a:t>r</a:t>
            </a:r>
            <a:r>
              <a:rPr lang="en-US" sz="1200" b="0" i="0" u="none" strike="noStrike" baseline="0" dirty="0" smtClean="0">
                <a:latin typeface="TimesNewRomanPSMT"/>
              </a:rPr>
              <a:t>1 </a:t>
            </a:r>
            <a:r>
              <a:rPr lang="en-US" b="0" i="0" u="none" strike="noStrike" baseline="0" dirty="0" smtClean="0">
                <a:latin typeface="TimesNewRomanPSMT"/>
              </a:rPr>
              <a:t>+ </a:t>
            </a:r>
            <a:r>
              <a:rPr lang="en-US" b="0" i="1" u="none" strike="noStrike" baseline="0" dirty="0" smtClean="0">
                <a:latin typeface="TimesNewRomanPS-ItalicMT"/>
              </a:rPr>
              <a:t>r</a:t>
            </a:r>
            <a:r>
              <a:rPr lang="en-US" sz="1200" b="0" i="0" u="none" strike="noStrike" baseline="0" dirty="0" smtClean="0">
                <a:latin typeface="TimesNewRomanPSMT"/>
              </a:rPr>
              <a:t>2</a:t>
            </a:r>
            <a:r>
              <a:rPr lang="en-US" b="0" i="0" u="none" strike="noStrike" baseline="0" dirty="0" smtClean="0">
                <a:latin typeface="TimesNewRomanPSMT"/>
              </a:rPr>
              <a:t>).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94084"/>
            <a:ext cx="4823401" cy="11189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46492" y="4484206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Automaton for </a:t>
            </a:r>
            <a:r>
              <a:rPr lang="en-US" b="0" i="1" u="none" strike="noStrike" baseline="0" dirty="0" smtClean="0">
                <a:latin typeface="TimesNewRomanPS-ItalicMT"/>
              </a:rPr>
              <a:t>L</a:t>
            </a:r>
            <a:r>
              <a:rPr lang="en-US" b="0" i="0" u="none" strike="noStrike" baseline="0" dirty="0" smtClean="0">
                <a:latin typeface="TimesNewRomanPSMT"/>
              </a:rPr>
              <a:t>(</a:t>
            </a:r>
            <a:r>
              <a:rPr lang="en-US" b="0" i="1" u="none" strike="noStrike" baseline="0" dirty="0" smtClean="0">
                <a:latin typeface="TimesNewRomanPS-ItalicMT"/>
              </a:rPr>
              <a:t>r</a:t>
            </a:r>
            <a:r>
              <a:rPr lang="en-US" sz="1200" b="0" i="0" u="none" strike="noStrike" baseline="0" dirty="0" smtClean="0">
                <a:latin typeface="TimesNewRomanPSMT"/>
              </a:rPr>
              <a:t>1</a:t>
            </a:r>
            <a:r>
              <a:rPr lang="en-US" b="0" i="1" u="none" strike="noStrike" baseline="0" dirty="0" smtClean="0">
                <a:latin typeface="TimesNewRomanPS-ItalicMT"/>
              </a:rPr>
              <a:t>r</a:t>
            </a:r>
            <a:r>
              <a:rPr lang="en-US" sz="1200" b="0" i="0" u="none" strike="noStrike" baseline="0" dirty="0" smtClean="0">
                <a:latin typeface="TimesNewRomanPSMT"/>
              </a:rPr>
              <a:t>2</a:t>
            </a:r>
            <a:r>
              <a:rPr lang="en-US" b="0" i="0" u="none" strike="noStrike" baseline="0" dirty="0" smtClean="0">
                <a:latin typeface="TimesNewRomanPSMT"/>
              </a:rPr>
              <a:t>).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42" y="5265074"/>
            <a:ext cx="2934822" cy="14938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992357" y="6011999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Automaton for </a:t>
            </a:r>
            <a:r>
              <a:rPr lang="en-US" b="0" i="1" u="none" strike="noStrike" baseline="0" dirty="0" smtClean="0">
                <a:latin typeface="TimesNewRomanPS-ItalicMT"/>
              </a:rPr>
              <a:t>L</a:t>
            </a:r>
            <a:r>
              <a:rPr lang="en-US" b="0" i="0" u="none" strike="noStrike" baseline="0" dirty="0" smtClean="0">
                <a:latin typeface="TimesNewRomanPSMT"/>
              </a:rPr>
              <a:t>( r1*).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255493"/>
            <a:ext cx="11752729" cy="6414247"/>
          </a:xfrm>
        </p:spPr>
        <p:txBody>
          <a:bodyPr/>
          <a:lstStyle/>
          <a:p>
            <a:r>
              <a:rPr lang="en-US" dirty="0"/>
              <a:t>Find an </a:t>
            </a:r>
            <a:r>
              <a:rPr lang="en-US" dirty="0" err="1"/>
              <a:t>nfa</a:t>
            </a:r>
            <a:r>
              <a:rPr lang="en-US" dirty="0"/>
              <a:t> that accepts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), </a:t>
            </a:r>
            <a:r>
              <a:rPr lang="en-US" dirty="0" smtClean="0"/>
              <a:t>where </a:t>
            </a:r>
            <a:r>
              <a:rPr lang="pt-BR" i="1" dirty="0" smtClean="0"/>
              <a:t>r</a:t>
            </a:r>
            <a:r>
              <a:rPr lang="pt-BR" dirty="0"/>
              <a:t>=(</a:t>
            </a:r>
            <a:r>
              <a:rPr lang="pt-BR" i="1" dirty="0"/>
              <a:t>a </a:t>
            </a:r>
            <a:r>
              <a:rPr lang="pt-BR" dirty="0"/>
              <a:t>+ </a:t>
            </a:r>
            <a:r>
              <a:rPr lang="pt-BR" i="1" dirty="0"/>
              <a:t>bb</a:t>
            </a:r>
            <a:r>
              <a:rPr lang="pt-BR" dirty="0"/>
              <a:t>)* (</a:t>
            </a:r>
            <a:r>
              <a:rPr lang="pt-BR" i="1" dirty="0"/>
              <a:t>ba</a:t>
            </a:r>
            <a:r>
              <a:rPr lang="pt-BR" dirty="0"/>
              <a:t>* + λ)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0" y="918379"/>
            <a:ext cx="6374186" cy="23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759A936D-27DF-4FF4-9C56-E36CF1D3410C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5065" name="Group 54"/>
          <p:cNvGrpSpPr>
            <a:grpSpLocks/>
          </p:cNvGrpSpPr>
          <p:nvPr/>
        </p:nvGrpSpPr>
        <p:grpSpPr bwMode="auto">
          <a:xfrm>
            <a:off x="1524001" y="838200"/>
            <a:ext cx="3935413" cy="579438"/>
            <a:chOff x="0" y="528"/>
            <a:chExt cx="2479" cy="365"/>
          </a:xfrm>
        </p:grpSpPr>
        <p:graphicFrame>
          <p:nvGraphicFramePr>
            <p:cNvPr id="45063" name="Object 1029"/>
            <p:cNvGraphicFramePr>
              <a:graphicFrameLocks noChangeAspect="1"/>
            </p:cNvGraphicFramePr>
            <p:nvPr/>
          </p:nvGraphicFramePr>
          <p:xfrm>
            <a:off x="2208" y="528"/>
            <a:ext cx="27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" name="Equation" r:id="rId3" imgW="431640" imgH="571320" progId="Equation.3">
                    <p:embed/>
                  </p:oleObj>
                </mc:Choice>
                <mc:Fallback>
                  <p:oleObj name="Equation" r:id="rId3" imgW="43164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528"/>
                          <a:ext cx="27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5" name="Text Box 44"/>
            <p:cNvSpPr txBox="1">
              <a:spLocks noChangeArrowheads="1"/>
            </p:cNvSpPr>
            <p:nvPr/>
          </p:nvSpPr>
          <p:spPr bwMode="auto">
            <a:xfrm>
              <a:off x="0" y="528"/>
              <a:ext cx="20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/>
                <a:t>Regular language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752600" y="2362200"/>
            <a:ext cx="3341688" cy="3906838"/>
            <a:chOff x="144" y="1488"/>
            <a:chExt cx="2105" cy="2461"/>
          </a:xfrm>
        </p:grpSpPr>
        <p:graphicFrame>
          <p:nvGraphicFramePr>
            <p:cNvPr id="45061" name="Object 1027"/>
            <p:cNvGraphicFramePr>
              <a:graphicFrameLocks noChangeAspect="1"/>
            </p:cNvGraphicFramePr>
            <p:nvPr/>
          </p:nvGraphicFramePr>
          <p:xfrm>
            <a:off x="672" y="1488"/>
            <a:ext cx="14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" name="Equation" r:id="rId5" imgW="2234880" imgH="571320" progId="Equation.3">
                    <p:embed/>
                  </p:oleObj>
                </mc:Choice>
                <mc:Fallback>
                  <p:oleObj name="Equation" r:id="rId5" imgW="22348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88"/>
                          <a:ext cx="140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7" name="Rectangle 7"/>
            <p:cNvSpPr>
              <a:spLocks noChangeArrowheads="1"/>
            </p:cNvSpPr>
            <p:nvPr/>
          </p:nvSpPr>
          <p:spPr bwMode="auto">
            <a:xfrm>
              <a:off x="480" y="2544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5078" name="Oval 10"/>
            <p:cNvSpPr>
              <a:spLocks noChangeArrowheads="1"/>
            </p:cNvSpPr>
            <p:nvPr/>
          </p:nvSpPr>
          <p:spPr bwMode="auto">
            <a:xfrm>
              <a:off x="624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5079" name="Oval 11"/>
            <p:cNvSpPr>
              <a:spLocks noChangeArrowheads="1"/>
            </p:cNvSpPr>
            <p:nvPr/>
          </p:nvSpPr>
          <p:spPr bwMode="auto">
            <a:xfrm>
              <a:off x="1680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5080" name="Oval 12"/>
            <p:cNvSpPr>
              <a:spLocks noChangeArrowheads="1"/>
            </p:cNvSpPr>
            <p:nvPr/>
          </p:nvSpPr>
          <p:spPr bwMode="auto">
            <a:xfrm>
              <a:off x="163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5081" name="Line 13"/>
            <p:cNvSpPr>
              <a:spLocks noChangeShapeType="1"/>
            </p:cNvSpPr>
            <p:nvPr/>
          </p:nvSpPr>
          <p:spPr bwMode="auto">
            <a:xfrm>
              <a:off x="24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Freeform 18"/>
            <p:cNvSpPr>
              <a:spLocks/>
            </p:cNvSpPr>
            <p:nvPr/>
          </p:nvSpPr>
          <p:spPr bwMode="auto">
            <a:xfrm>
              <a:off x="864" y="2744"/>
              <a:ext cx="816" cy="376"/>
            </a:xfrm>
            <a:custGeom>
              <a:avLst/>
              <a:gdLst>
                <a:gd name="T0" fmla="*/ 0 w 816"/>
                <a:gd name="T1" fmla="*/ 232 h 376"/>
                <a:gd name="T2" fmla="*/ 96 w 816"/>
                <a:gd name="T3" fmla="*/ 88 h 376"/>
                <a:gd name="T4" fmla="*/ 192 w 816"/>
                <a:gd name="T5" fmla="*/ 328 h 376"/>
                <a:gd name="T6" fmla="*/ 384 w 816"/>
                <a:gd name="T7" fmla="*/ 40 h 376"/>
                <a:gd name="T8" fmla="*/ 480 w 816"/>
                <a:gd name="T9" fmla="*/ 376 h 376"/>
                <a:gd name="T10" fmla="*/ 672 w 816"/>
                <a:gd name="T11" fmla="*/ 40 h 376"/>
                <a:gd name="T12" fmla="*/ 816 w 816"/>
                <a:gd name="T13" fmla="*/ 13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6"/>
                <a:gd name="T22" fmla="*/ 0 h 376"/>
                <a:gd name="T23" fmla="*/ 816 w 816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graphicFrame>
          <p:nvGraphicFramePr>
            <p:cNvPr id="45062" name="Object 1028"/>
            <p:cNvGraphicFramePr>
              <a:graphicFrameLocks noChangeAspect="1"/>
            </p:cNvGraphicFramePr>
            <p:nvPr/>
          </p:nvGraphicFramePr>
          <p:xfrm>
            <a:off x="1488" y="2160"/>
            <a:ext cx="40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" name="Equation" r:id="rId7" imgW="647640" imgH="571320" progId="Equation.3">
                    <p:embed/>
                  </p:oleObj>
                </mc:Choice>
                <mc:Fallback>
                  <p:oleObj name="Equation" r:id="rId7" imgW="64764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160"/>
                          <a:ext cx="40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3" name="Text Box 32"/>
            <p:cNvSpPr txBox="1">
              <a:spLocks noChangeArrowheads="1"/>
            </p:cNvSpPr>
            <p:nvPr/>
          </p:nvSpPr>
          <p:spPr bwMode="auto">
            <a:xfrm>
              <a:off x="144" y="3661"/>
              <a:ext cx="21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sz="2400"/>
                <a:t>Single accepting state</a:t>
              </a:r>
            </a:p>
          </p:txBody>
        </p:sp>
        <p:sp>
          <p:nvSpPr>
            <p:cNvPr id="45084" name="Text Box 50"/>
            <p:cNvSpPr txBox="1">
              <a:spLocks noChangeArrowheads="1"/>
            </p:cNvSpPr>
            <p:nvPr/>
          </p:nvSpPr>
          <p:spPr bwMode="auto">
            <a:xfrm>
              <a:off x="624" y="2160"/>
              <a:ext cx="6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/>
                <a:t>NFA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400800" y="914400"/>
            <a:ext cx="3937000" cy="5354638"/>
            <a:chOff x="3072" y="576"/>
            <a:chExt cx="2480" cy="3373"/>
          </a:xfrm>
        </p:grpSpPr>
        <p:sp>
          <p:nvSpPr>
            <p:cNvPr id="45068" name="Rectangle 23"/>
            <p:cNvSpPr>
              <a:spLocks noChangeArrowheads="1"/>
            </p:cNvSpPr>
            <p:nvPr/>
          </p:nvSpPr>
          <p:spPr bwMode="auto">
            <a:xfrm>
              <a:off x="3408" y="2544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5069" name="Oval 24"/>
            <p:cNvSpPr>
              <a:spLocks noChangeArrowheads="1"/>
            </p:cNvSpPr>
            <p:nvPr/>
          </p:nvSpPr>
          <p:spPr bwMode="auto">
            <a:xfrm>
              <a:off x="3552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5070" name="Oval 25"/>
            <p:cNvSpPr>
              <a:spLocks noChangeArrowheads="1"/>
            </p:cNvSpPr>
            <p:nvPr/>
          </p:nvSpPr>
          <p:spPr bwMode="auto">
            <a:xfrm>
              <a:off x="4608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5071" name="Oval 26"/>
            <p:cNvSpPr>
              <a:spLocks noChangeArrowheads="1"/>
            </p:cNvSpPr>
            <p:nvPr/>
          </p:nvSpPr>
          <p:spPr bwMode="auto">
            <a:xfrm>
              <a:off x="4560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5072" name="Line 27"/>
            <p:cNvSpPr>
              <a:spLocks noChangeShapeType="1"/>
            </p:cNvSpPr>
            <p:nvPr/>
          </p:nvSpPr>
          <p:spPr bwMode="auto">
            <a:xfrm>
              <a:off x="3168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Freeform 28"/>
            <p:cNvSpPr>
              <a:spLocks/>
            </p:cNvSpPr>
            <p:nvPr/>
          </p:nvSpPr>
          <p:spPr bwMode="auto">
            <a:xfrm>
              <a:off x="3792" y="2744"/>
              <a:ext cx="816" cy="376"/>
            </a:xfrm>
            <a:custGeom>
              <a:avLst/>
              <a:gdLst>
                <a:gd name="T0" fmla="*/ 0 w 816"/>
                <a:gd name="T1" fmla="*/ 232 h 376"/>
                <a:gd name="T2" fmla="*/ 96 w 816"/>
                <a:gd name="T3" fmla="*/ 88 h 376"/>
                <a:gd name="T4" fmla="*/ 192 w 816"/>
                <a:gd name="T5" fmla="*/ 328 h 376"/>
                <a:gd name="T6" fmla="*/ 384 w 816"/>
                <a:gd name="T7" fmla="*/ 40 h 376"/>
                <a:gd name="T8" fmla="*/ 480 w 816"/>
                <a:gd name="T9" fmla="*/ 376 h 376"/>
                <a:gd name="T10" fmla="*/ 672 w 816"/>
                <a:gd name="T11" fmla="*/ 40 h 376"/>
                <a:gd name="T12" fmla="*/ 816 w 816"/>
                <a:gd name="T13" fmla="*/ 13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6"/>
                <a:gd name="T22" fmla="*/ 0 h 376"/>
                <a:gd name="T23" fmla="*/ 816 w 816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graphicFrame>
          <p:nvGraphicFramePr>
            <p:cNvPr id="45058" name="Object 1024"/>
            <p:cNvGraphicFramePr>
              <a:graphicFrameLocks noChangeAspect="1"/>
            </p:cNvGraphicFramePr>
            <p:nvPr/>
          </p:nvGraphicFramePr>
          <p:xfrm>
            <a:off x="4368" y="2160"/>
            <a:ext cx="4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" name="Equation" r:id="rId9" imgW="723600" imgH="571320" progId="Equation.3">
                    <p:embed/>
                  </p:oleObj>
                </mc:Choice>
                <mc:Fallback>
                  <p:oleObj name="Equation" r:id="rId9" imgW="7236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160"/>
                          <a:ext cx="4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59" name="Object 1025"/>
            <p:cNvGraphicFramePr>
              <a:graphicFrameLocks noChangeAspect="1"/>
            </p:cNvGraphicFramePr>
            <p:nvPr/>
          </p:nvGraphicFramePr>
          <p:xfrm>
            <a:off x="5232" y="576"/>
            <a:ext cx="3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" name="Equation" r:id="rId11" imgW="507960" imgH="571320" progId="Equation.3">
                    <p:embed/>
                  </p:oleObj>
                </mc:Choice>
                <mc:Fallback>
                  <p:oleObj name="Equation" r:id="rId11" imgW="50796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576"/>
                          <a:ext cx="32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4" name="Text Box 43"/>
            <p:cNvSpPr txBox="1">
              <a:spLocks noChangeArrowheads="1"/>
            </p:cNvSpPr>
            <p:nvPr/>
          </p:nvSpPr>
          <p:spPr bwMode="auto">
            <a:xfrm>
              <a:off x="3120" y="3661"/>
              <a:ext cx="21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sz="2400"/>
                <a:t>Single accepting state</a:t>
              </a:r>
            </a:p>
          </p:txBody>
        </p:sp>
        <p:graphicFrame>
          <p:nvGraphicFramePr>
            <p:cNvPr id="45060" name="Object 1026"/>
            <p:cNvGraphicFramePr>
              <a:graphicFrameLocks noChangeAspect="1"/>
            </p:cNvGraphicFramePr>
            <p:nvPr/>
          </p:nvGraphicFramePr>
          <p:xfrm>
            <a:off x="3456" y="1488"/>
            <a:ext cx="15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7" name="Equation" r:id="rId13" imgW="2387520" imgH="571320" progId="Equation.3">
                    <p:embed/>
                  </p:oleObj>
                </mc:Choice>
                <mc:Fallback>
                  <p:oleObj name="Equation" r:id="rId13" imgW="238752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88"/>
                          <a:ext cx="15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5" name="Text Box 46"/>
            <p:cNvSpPr txBox="1">
              <a:spLocks noChangeArrowheads="1"/>
            </p:cNvSpPr>
            <p:nvPr/>
          </p:nvSpPr>
          <p:spPr bwMode="auto">
            <a:xfrm>
              <a:off x="3072" y="576"/>
              <a:ext cx="20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/>
                <a:t>Regular language</a:t>
              </a:r>
            </a:p>
          </p:txBody>
        </p:sp>
        <p:sp>
          <p:nvSpPr>
            <p:cNvPr id="45076" name="Text Box 51"/>
            <p:cNvSpPr txBox="1">
              <a:spLocks noChangeArrowheads="1"/>
            </p:cNvSpPr>
            <p:nvPr/>
          </p:nvSpPr>
          <p:spPr bwMode="auto">
            <a:xfrm>
              <a:off x="3552" y="2160"/>
              <a:ext cx="6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/>
                <a:t>NFA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62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41F111D-6159-448C-B88E-A501B4912834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graphicFrame>
        <p:nvGraphicFramePr>
          <p:cNvPr id="46082" name="Object 1024"/>
          <p:cNvGraphicFramePr>
            <a:graphicFrameLocks noChangeAspect="1"/>
          </p:cNvGraphicFramePr>
          <p:nvPr/>
        </p:nvGraphicFramePr>
        <p:xfrm>
          <a:off x="2203450" y="21717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21717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Rectangle 5"/>
          <p:cNvSpPr>
            <a:spLocks noChangeArrowheads="1"/>
          </p:cNvSpPr>
          <p:nvPr/>
        </p:nvSpPr>
        <p:spPr bwMode="auto">
          <a:xfrm>
            <a:off x="5334000" y="16764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6094" name="Oval 6"/>
          <p:cNvSpPr>
            <a:spLocks noChangeArrowheads="1"/>
          </p:cNvSpPr>
          <p:nvPr/>
        </p:nvSpPr>
        <p:spPr bwMode="auto">
          <a:xfrm>
            <a:off x="5715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6095" name="Oval 7"/>
          <p:cNvSpPr>
            <a:spLocks noChangeArrowheads="1"/>
          </p:cNvSpPr>
          <p:nvPr/>
        </p:nvSpPr>
        <p:spPr bwMode="auto">
          <a:xfrm>
            <a:off x="6781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6096" name="Line 8"/>
          <p:cNvSpPr>
            <a:spLocks noChangeShapeType="1"/>
          </p:cNvSpPr>
          <p:nvPr/>
        </p:nvSpPr>
        <p:spPr bwMode="auto">
          <a:xfrm>
            <a:off x="6096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Freeform 10"/>
          <p:cNvSpPr>
            <a:spLocks/>
          </p:cNvSpPr>
          <p:nvPr/>
        </p:nvSpPr>
        <p:spPr bwMode="auto">
          <a:xfrm>
            <a:off x="5626100" y="2044700"/>
            <a:ext cx="482600" cy="622300"/>
          </a:xfrm>
          <a:custGeom>
            <a:avLst/>
            <a:gdLst>
              <a:gd name="T0" fmla="*/ 262096244 w 304"/>
              <a:gd name="T1" fmla="*/ 987901339 h 392"/>
              <a:gd name="T2" fmla="*/ 20161248 w 304"/>
              <a:gd name="T3" fmla="*/ 383063730 h 392"/>
              <a:gd name="T4" fmla="*/ 383063695 w 304"/>
              <a:gd name="T5" fmla="*/ 20161250 h 392"/>
              <a:gd name="T6" fmla="*/ 745966149 w 304"/>
              <a:gd name="T7" fmla="*/ 262096268 h 392"/>
              <a:gd name="T8" fmla="*/ 504031246 w 304"/>
              <a:gd name="T9" fmla="*/ 987901339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6098" name="Line 11"/>
          <p:cNvSpPr>
            <a:spLocks noChangeShapeType="1"/>
          </p:cNvSpPr>
          <p:nvPr/>
        </p:nvSpPr>
        <p:spPr bwMode="auto">
          <a:xfrm>
            <a:off x="4800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Oval 12"/>
          <p:cNvSpPr>
            <a:spLocks noChangeArrowheads="1"/>
          </p:cNvSpPr>
          <p:nvPr/>
        </p:nvSpPr>
        <p:spPr bwMode="auto">
          <a:xfrm>
            <a:off x="6705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46083" name="Object 1025"/>
          <p:cNvGraphicFramePr>
            <a:graphicFrameLocks noChangeAspect="1"/>
          </p:cNvGraphicFramePr>
          <p:nvPr/>
        </p:nvGraphicFramePr>
        <p:xfrm>
          <a:off x="5486401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1026"/>
          <p:cNvGraphicFramePr>
            <a:graphicFrameLocks noChangeAspect="1"/>
          </p:cNvGraphicFramePr>
          <p:nvPr/>
        </p:nvGraphicFramePr>
        <p:xfrm>
          <a:off x="6248401" y="24384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24384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1027"/>
          <p:cNvGraphicFramePr>
            <a:graphicFrameLocks noChangeAspect="1"/>
          </p:cNvGraphicFramePr>
          <p:nvPr/>
        </p:nvGraphicFramePr>
        <p:xfrm>
          <a:off x="6172201" y="1066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" name="Equation" r:id="rId9" imgW="647640" imgH="571320" progId="Equation.3">
                  <p:embed/>
                </p:oleObj>
              </mc:Choice>
              <mc:Fallback>
                <p:oleObj name="Equation" r:id="rId9" imgW="647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1066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190750" y="4114800"/>
            <a:ext cx="6191250" cy="1828800"/>
            <a:chOff x="420" y="2592"/>
            <a:chExt cx="3900" cy="1152"/>
          </a:xfrm>
        </p:grpSpPr>
        <p:graphicFrame>
          <p:nvGraphicFramePr>
            <p:cNvPr id="46087" name="Object 1029"/>
            <p:cNvGraphicFramePr>
              <a:graphicFrameLocks noChangeAspect="1"/>
            </p:cNvGraphicFramePr>
            <p:nvPr/>
          </p:nvGraphicFramePr>
          <p:xfrm>
            <a:off x="420" y="3200"/>
            <a:ext cx="1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3" name="Equation" r:id="rId11" imgW="1892160" imgH="571320" progId="Equation.3">
                    <p:embed/>
                  </p:oleObj>
                </mc:Choice>
                <mc:Fallback>
                  <p:oleObj name="Equation" r:id="rId11" imgW="189216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3200"/>
                          <a:ext cx="11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1" name="Rectangle 16"/>
            <p:cNvSpPr>
              <a:spLocks noChangeArrowheads="1"/>
            </p:cNvSpPr>
            <p:nvPr/>
          </p:nvSpPr>
          <p:spPr bwMode="auto">
            <a:xfrm>
              <a:off x="2400" y="2976"/>
              <a:ext cx="1920" cy="76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6102" name="Oval 17"/>
            <p:cNvSpPr>
              <a:spLocks noChangeArrowheads="1"/>
            </p:cNvSpPr>
            <p:nvPr/>
          </p:nvSpPr>
          <p:spPr bwMode="auto">
            <a:xfrm>
              <a:off x="2592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6103" name="Oval 18"/>
            <p:cNvSpPr>
              <a:spLocks noChangeArrowheads="1"/>
            </p:cNvSpPr>
            <p:nvPr/>
          </p:nvSpPr>
          <p:spPr bwMode="auto">
            <a:xfrm>
              <a:off x="3888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6104" name="Line 19"/>
            <p:cNvSpPr>
              <a:spLocks noChangeShapeType="1"/>
            </p:cNvSpPr>
            <p:nvPr/>
          </p:nvSpPr>
          <p:spPr bwMode="auto">
            <a:xfrm>
              <a:off x="2832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Line 21"/>
            <p:cNvSpPr>
              <a:spLocks noChangeShapeType="1"/>
            </p:cNvSpPr>
            <p:nvPr/>
          </p:nvSpPr>
          <p:spPr bwMode="auto">
            <a:xfrm>
              <a:off x="2016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2"/>
            <p:cNvSpPr>
              <a:spLocks noChangeArrowheads="1"/>
            </p:cNvSpPr>
            <p:nvPr/>
          </p:nvSpPr>
          <p:spPr bwMode="auto">
            <a:xfrm>
              <a:off x="3840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6107" name="Oval 23"/>
            <p:cNvSpPr>
              <a:spLocks noChangeArrowheads="1"/>
            </p:cNvSpPr>
            <p:nvPr/>
          </p:nvSpPr>
          <p:spPr bwMode="auto">
            <a:xfrm>
              <a:off x="3216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6108" name="Line 24"/>
            <p:cNvSpPr>
              <a:spLocks noChangeShapeType="1"/>
            </p:cNvSpPr>
            <p:nvPr/>
          </p:nvSpPr>
          <p:spPr bwMode="auto">
            <a:xfrm>
              <a:off x="3456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6088" name="Object 1030"/>
            <p:cNvGraphicFramePr>
              <a:graphicFrameLocks noChangeAspect="1"/>
            </p:cNvGraphicFramePr>
            <p:nvPr/>
          </p:nvGraphicFramePr>
          <p:xfrm>
            <a:off x="3552" y="316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4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6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9" name="Object 1031"/>
            <p:cNvGraphicFramePr>
              <a:graphicFrameLocks noChangeAspect="1"/>
            </p:cNvGraphicFramePr>
            <p:nvPr/>
          </p:nvGraphicFramePr>
          <p:xfrm>
            <a:off x="2928" y="3120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" name="Equation" r:id="rId14" imgW="253800" imgH="393480" progId="Equation.3">
                    <p:embed/>
                  </p:oleObj>
                </mc:Choice>
                <mc:Fallback>
                  <p:oleObj name="Equation" r:id="rId14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120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0" name="Object 1032"/>
            <p:cNvGraphicFramePr>
              <a:graphicFrameLocks noChangeAspect="1"/>
            </p:cNvGraphicFramePr>
            <p:nvPr/>
          </p:nvGraphicFramePr>
          <p:xfrm>
            <a:off x="3168" y="2592"/>
            <a:ext cx="4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6" name="Equation" r:id="rId15" imgW="723600" imgH="571320" progId="Equation.3">
                    <p:embed/>
                  </p:oleObj>
                </mc:Choice>
                <mc:Fallback>
                  <p:oleObj name="Equation" r:id="rId15" imgW="7236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592"/>
                          <a:ext cx="4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86" name="Object 1028"/>
          <p:cNvGraphicFramePr>
            <a:graphicFrameLocks noChangeAspect="1"/>
          </p:cNvGraphicFramePr>
          <p:nvPr/>
        </p:nvGraphicFramePr>
        <p:xfrm>
          <a:off x="3551239" y="1630363"/>
          <a:ext cx="6699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" name="Equation" r:id="rId17" imgW="825480" imgH="342720" progId="Equation.3">
                  <p:embed/>
                </p:oleObj>
              </mc:Choice>
              <mc:Fallback>
                <p:oleObj name="Equation" r:id="rId17" imgW="8254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9" y="1630363"/>
                        <a:ext cx="66992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9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F5EDB396-54D9-4832-A13F-D8CB1AAA292D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Union</a:t>
            </a:r>
          </a:p>
        </p:txBody>
      </p:sp>
      <p:sp>
        <p:nvSpPr>
          <p:cNvPr id="471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NFA for </a:t>
            </a:r>
          </a:p>
        </p:txBody>
      </p:sp>
      <p:sp>
        <p:nvSpPr>
          <p:cNvPr id="47114" name="Rectangle 20"/>
          <p:cNvSpPr>
            <a:spLocks noChangeArrowheads="1"/>
          </p:cNvSpPr>
          <p:nvPr/>
        </p:nvSpPr>
        <p:spPr bwMode="auto">
          <a:xfrm>
            <a:off x="4800600" y="20574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7115" name="Oval 21"/>
          <p:cNvSpPr>
            <a:spLocks noChangeArrowheads="1"/>
          </p:cNvSpPr>
          <p:nvPr/>
        </p:nvSpPr>
        <p:spPr bwMode="auto">
          <a:xfrm>
            <a:off x="5029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7116" name="Oval 22"/>
          <p:cNvSpPr>
            <a:spLocks noChangeArrowheads="1"/>
          </p:cNvSpPr>
          <p:nvPr/>
        </p:nvSpPr>
        <p:spPr bwMode="auto">
          <a:xfrm>
            <a:off x="67056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7117" name="Oval 23"/>
          <p:cNvSpPr>
            <a:spLocks noChangeArrowheads="1"/>
          </p:cNvSpPr>
          <p:nvPr/>
        </p:nvSpPr>
        <p:spPr bwMode="auto">
          <a:xfrm>
            <a:off x="6629400" y="25146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7118" name="Freeform 25"/>
          <p:cNvSpPr>
            <a:spLocks/>
          </p:cNvSpPr>
          <p:nvPr/>
        </p:nvSpPr>
        <p:spPr bwMode="auto">
          <a:xfrm>
            <a:off x="5410200" y="2374900"/>
            <a:ext cx="1295400" cy="596900"/>
          </a:xfrm>
          <a:custGeom>
            <a:avLst/>
            <a:gdLst>
              <a:gd name="T0" fmla="*/ 0 w 816"/>
              <a:gd name="T1" fmla="*/ 584676259 h 376"/>
              <a:gd name="T2" fmla="*/ 241935027 w 816"/>
              <a:gd name="T3" fmla="*/ 221773777 h 376"/>
              <a:gd name="T4" fmla="*/ 483870054 w 816"/>
              <a:gd name="T5" fmla="*/ 826611180 h 376"/>
              <a:gd name="T6" fmla="*/ 967740107 w 816"/>
              <a:gd name="T7" fmla="*/ 100806242 h 376"/>
              <a:gd name="T8" fmla="*/ 1209675035 w 816"/>
              <a:gd name="T9" fmla="*/ 947578839 h 376"/>
              <a:gd name="T10" fmla="*/ 1693545287 w 816"/>
              <a:gd name="T11" fmla="*/ 100806242 h 376"/>
              <a:gd name="T12" fmla="*/ 2056447678 w 816"/>
              <a:gd name="T13" fmla="*/ 342741238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47106" name="Object 2048"/>
          <p:cNvGraphicFramePr>
            <a:graphicFrameLocks noChangeAspect="1"/>
          </p:cNvGraphicFramePr>
          <p:nvPr/>
        </p:nvGraphicFramePr>
        <p:xfrm>
          <a:off x="5911851" y="1498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Equation" r:id="rId3" imgW="647640" imgH="571320" progId="Equation.3">
                  <p:embed/>
                </p:oleObj>
              </mc:Choice>
              <mc:Fallback>
                <p:oleObj name="Equation" r:id="rId3" imgW="64764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1" y="14986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Rectangle 28"/>
          <p:cNvSpPr>
            <a:spLocks noChangeArrowheads="1"/>
          </p:cNvSpPr>
          <p:nvPr/>
        </p:nvSpPr>
        <p:spPr bwMode="auto">
          <a:xfrm>
            <a:off x="4800600" y="45720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7120" name="Oval 29"/>
          <p:cNvSpPr>
            <a:spLocks noChangeArrowheads="1"/>
          </p:cNvSpPr>
          <p:nvPr/>
        </p:nvSpPr>
        <p:spPr bwMode="auto">
          <a:xfrm>
            <a:off x="50292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7121" name="Oval 30"/>
          <p:cNvSpPr>
            <a:spLocks noChangeArrowheads="1"/>
          </p:cNvSpPr>
          <p:nvPr/>
        </p:nvSpPr>
        <p:spPr bwMode="auto">
          <a:xfrm>
            <a:off x="67056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7122" name="Oval 31"/>
          <p:cNvSpPr>
            <a:spLocks noChangeArrowheads="1"/>
          </p:cNvSpPr>
          <p:nvPr/>
        </p:nvSpPr>
        <p:spPr bwMode="auto">
          <a:xfrm>
            <a:off x="6629400" y="50292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7123" name="Freeform 33"/>
          <p:cNvSpPr>
            <a:spLocks/>
          </p:cNvSpPr>
          <p:nvPr/>
        </p:nvSpPr>
        <p:spPr bwMode="auto">
          <a:xfrm>
            <a:off x="5410200" y="4889500"/>
            <a:ext cx="1295400" cy="596900"/>
          </a:xfrm>
          <a:custGeom>
            <a:avLst/>
            <a:gdLst>
              <a:gd name="T0" fmla="*/ 0 w 816"/>
              <a:gd name="T1" fmla="*/ 584676259 h 376"/>
              <a:gd name="T2" fmla="*/ 241935027 w 816"/>
              <a:gd name="T3" fmla="*/ 221773777 h 376"/>
              <a:gd name="T4" fmla="*/ 483870054 w 816"/>
              <a:gd name="T5" fmla="*/ 826611180 h 376"/>
              <a:gd name="T6" fmla="*/ 967740107 w 816"/>
              <a:gd name="T7" fmla="*/ 100806242 h 376"/>
              <a:gd name="T8" fmla="*/ 1209675035 w 816"/>
              <a:gd name="T9" fmla="*/ 947578839 h 376"/>
              <a:gd name="T10" fmla="*/ 1693545287 w 816"/>
              <a:gd name="T11" fmla="*/ 100806242 h 376"/>
              <a:gd name="T12" fmla="*/ 2056447678 w 816"/>
              <a:gd name="T13" fmla="*/ 342741238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47107" name="Object 2049"/>
          <p:cNvGraphicFramePr>
            <a:graphicFrameLocks noChangeAspect="1"/>
          </p:cNvGraphicFramePr>
          <p:nvPr/>
        </p:nvGraphicFramePr>
        <p:xfrm>
          <a:off x="5873750" y="4013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Equation" r:id="rId5" imgW="723600" imgH="571320" progId="Equation.3">
                  <p:embed/>
                </p:oleObj>
              </mc:Choice>
              <mc:Fallback>
                <p:oleObj name="Equation" r:id="rId5" imgW="72360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40132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2050"/>
          <p:cNvGraphicFramePr>
            <a:graphicFrameLocks noChangeAspect="1"/>
          </p:cNvGraphicFramePr>
          <p:nvPr/>
        </p:nvGraphicFramePr>
        <p:xfrm>
          <a:off x="3581400" y="8128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128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362200" y="2819400"/>
            <a:ext cx="2667000" cy="2438400"/>
            <a:chOff x="528" y="1776"/>
            <a:chExt cx="1680" cy="1536"/>
          </a:xfrm>
        </p:grpSpPr>
        <p:sp>
          <p:nvSpPr>
            <p:cNvPr id="47125" name="Oval 40"/>
            <p:cNvSpPr>
              <a:spLocks noChangeArrowheads="1"/>
            </p:cNvSpPr>
            <p:nvPr/>
          </p:nvSpPr>
          <p:spPr bwMode="auto">
            <a:xfrm>
              <a:off x="91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7126" name="Line 41"/>
            <p:cNvSpPr>
              <a:spLocks noChangeShapeType="1"/>
            </p:cNvSpPr>
            <p:nvPr/>
          </p:nvSpPr>
          <p:spPr bwMode="auto">
            <a:xfrm flipV="1">
              <a:off x="1152" y="1776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Line 42"/>
            <p:cNvSpPr>
              <a:spLocks noChangeShapeType="1"/>
            </p:cNvSpPr>
            <p:nvPr/>
          </p:nvSpPr>
          <p:spPr bwMode="auto">
            <a:xfrm>
              <a:off x="1152" y="2592"/>
              <a:ext cx="105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Line 43"/>
            <p:cNvSpPr>
              <a:spLocks noChangeShapeType="1"/>
            </p:cNvSpPr>
            <p:nvPr/>
          </p:nvSpPr>
          <p:spPr bwMode="auto">
            <a:xfrm>
              <a:off x="528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7109" name="Object 2051"/>
            <p:cNvGraphicFramePr>
              <a:graphicFrameLocks noChangeAspect="1"/>
            </p:cNvGraphicFramePr>
            <p:nvPr/>
          </p:nvGraphicFramePr>
          <p:xfrm>
            <a:off x="1584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0" name="Object 2052"/>
            <p:cNvGraphicFramePr>
              <a:graphicFrameLocks noChangeAspect="1"/>
            </p:cNvGraphicFramePr>
            <p:nvPr/>
          </p:nvGraphicFramePr>
          <p:xfrm>
            <a:off x="1584" y="268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8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3990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2528C97-D292-4533-928F-BBCC862EB357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81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8142" name="Rectangle 5"/>
          <p:cNvSpPr>
            <a:spLocks noChangeArrowheads="1"/>
          </p:cNvSpPr>
          <p:nvPr/>
        </p:nvSpPr>
        <p:spPr bwMode="auto">
          <a:xfrm>
            <a:off x="4648200" y="25908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8143" name="Oval 6"/>
          <p:cNvSpPr>
            <a:spLocks noChangeArrowheads="1"/>
          </p:cNvSpPr>
          <p:nvPr/>
        </p:nvSpPr>
        <p:spPr bwMode="auto">
          <a:xfrm>
            <a:off x="50292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8144" name="Oval 7"/>
          <p:cNvSpPr>
            <a:spLocks noChangeArrowheads="1"/>
          </p:cNvSpPr>
          <p:nvPr/>
        </p:nvSpPr>
        <p:spPr bwMode="auto">
          <a:xfrm>
            <a:off x="60960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8145" name="Line 8"/>
          <p:cNvSpPr>
            <a:spLocks noChangeShapeType="1"/>
          </p:cNvSpPr>
          <p:nvPr/>
        </p:nvSpPr>
        <p:spPr bwMode="auto">
          <a:xfrm>
            <a:off x="54102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Freeform 9"/>
          <p:cNvSpPr>
            <a:spLocks/>
          </p:cNvSpPr>
          <p:nvPr/>
        </p:nvSpPr>
        <p:spPr bwMode="auto">
          <a:xfrm>
            <a:off x="4940300" y="2959100"/>
            <a:ext cx="482600" cy="622300"/>
          </a:xfrm>
          <a:custGeom>
            <a:avLst/>
            <a:gdLst>
              <a:gd name="T0" fmla="*/ 262096244 w 304"/>
              <a:gd name="T1" fmla="*/ 987901339 h 392"/>
              <a:gd name="T2" fmla="*/ 20161248 w 304"/>
              <a:gd name="T3" fmla="*/ 383063730 h 392"/>
              <a:gd name="T4" fmla="*/ 383063695 w 304"/>
              <a:gd name="T5" fmla="*/ 20161250 h 392"/>
              <a:gd name="T6" fmla="*/ 745966149 w 304"/>
              <a:gd name="T7" fmla="*/ 262096268 h 392"/>
              <a:gd name="T8" fmla="*/ 504031246 w 304"/>
              <a:gd name="T9" fmla="*/ 987901339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8147" name="Oval 11"/>
          <p:cNvSpPr>
            <a:spLocks noChangeArrowheads="1"/>
          </p:cNvSpPr>
          <p:nvPr/>
        </p:nvSpPr>
        <p:spPr bwMode="auto">
          <a:xfrm>
            <a:off x="6019800" y="35052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48130" name="Object 1024"/>
          <p:cNvGraphicFramePr>
            <a:graphicFrameLocks noChangeAspect="1"/>
          </p:cNvGraphicFramePr>
          <p:nvPr/>
        </p:nvGraphicFramePr>
        <p:xfrm>
          <a:off x="4800601" y="2743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7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743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025"/>
          <p:cNvGraphicFramePr>
            <a:graphicFrameLocks noChangeAspect="1"/>
          </p:cNvGraphicFramePr>
          <p:nvPr/>
        </p:nvGraphicFramePr>
        <p:xfrm>
          <a:off x="5562601" y="33528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33528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Rectangle 15"/>
          <p:cNvSpPr>
            <a:spLocks noChangeArrowheads="1"/>
          </p:cNvSpPr>
          <p:nvPr/>
        </p:nvSpPr>
        <p:spPr bwMode="auto">
          <a:xfrm>
            <a:off x="4572000" y="5486400"/>
            <a:ext cx="3048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8149" name="Oval 16"/>
          <p:cNvSpPr>
            <a:spLocks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8150" name="Oval 17"/>
          <p:cNvSpPr>
            <a:spLocks noChangeArrowheads="1"/>
          </p:cNvSpPr>
          <p:nvPr/>
        </p:nvSpPr>
        <p:spPr bwMode="auto">
          <a:xfrm>
            <a:off x="69342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8151" name="Line 18"/>
          <p:cNvSpPr>
            <a:spLocks noChangeShapeType="1"/>
          </p:cNvSpPr>
          <p:nvPr/>
        </p:nvSpPr>
        <p:spPr bwMode="auto">
          <a:xfrm>
            <a:off x="52578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Oval 20"/>
          <p:cNvSpPr>
            <a:spLocks noChangeArrowheads="1"/>
          </p:cNvSpPr>
          <p:nvPr/>
        </p:nvSpPr>
        <p:spPr bwMode="auto">
          <a:xfrm>
            <a:off x="6858000" y="59436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8153" name="Oval 21"/>
          <p:cNvSpPr>
            <a:spLocks noChangeArrowheads="1"/>
          </p:cNvSpPr>
          <p:nvPr/>
        </p:nvSpPr>
        <p:spPr bwMode="auto">
          <a:xfrm>
            <a:off x="58674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8154" name="Line 22"/>
          <p:cNvSpPr>
            <a:spLocks noChangeShapeType="1"/>
          </p:cNvSpPr>
          <p:nvPr/>
        </p:nvSpPr>
        <p:spPr bwMode="auto">
          <a:xfrm>
            <a:off x="62484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32" name="Object 1026"/>
          <p:cNvGraphicFramePr>
            <a:graphicFrameLocks noChangeAspect="1"/>
          </p:cNvGraphicFramePr>
          <p:nvPr/>
        </p:nvGraphicFramePr>
        <p:xfrm>
          <a:off x="6400801" y="5791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5791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027"/>
          <p:cNvGraphicFramePr>
            <a:graphicFrameLocks noChangeAspect="1"/>
          </p:cNvGraphicFramePr>
          <p:nvPr/>
        </p:nvGraphicFramePr>
        <p:xfrm>
          <a:off x="5410201" y="5715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5715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981200" y="3810000"/>
            <a:ext cx="3048000" cy="2362200"/>
            <a:chOff x="288" y="2400"/>
            <a:chExt cx="1920" cy="1488"/>
          </a:xfrm>
        </p:grpSpPr>
        <p:sp>
          <p:nvSpPr>
            <p:cNvPr id="48157" name="Oval 31"/>
            <p:cNvSpPr>
              <a:spLocks noChangeArrowheads="1"/>
            </p:cNvSpPr>
            <p:nvPr/>
          </p:nvSpPr>
          <p:spPr bwMode="auto">
            <a:xfrm>
              <a:off x="672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8158" name="Line 32"/>
            <p:cNvSpPr>
              <a:spLocks noChangeShapeType="1"/>
            </p:cNvSpPr>
            <p:nvPr/>
          </p:nvSpPr>
          <p:spPr bwMode="auto">
            <a:xfrm flipV="1">
              <a:off x="912" y="2400"/>
              <a:ext cx="12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9" name="Line 33"/>
            <p:cNvSpPr>
              <a:spLocks noChangeShapeType="1"/>
            </p:cNvSpPr>
            <p:nvPr/>
          </p:nvSpPr>
          <p:spPr bwMode="auto">
            <a:xfrm>
              <a:off x="912" y="2976"/>
              <a:ext cx="120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0" name="Line 34"/>
            <p:cNvSpPr>
              <a:spLocks noChangeShapeType="1"/>
            </p:cNvSpPr>
            <p:nvPr/>
          </p:nvSpPr>
          <p:spPr bwMode="auto">
            <a:xfrm>
              <a:off x="28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8137" name="Object 1031"/>
            <p:cNvGraphicFramePr>
              <a:graphicFrameLocks noChangeAspect="1"/>
            </p:cNvGraphicFramePr>
            <p:nvPr/>
          </p:nvGraphicFramePr>
          <p:xfrm>
            <a:off x="1392" y="240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1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400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8" name="Object 1032"/>
            <p:cNvGraphicFramePr>
              <a:graphicFrameLocks noChangeAspect="1"/>
            </p:cNvGraphicFramePr>
            <p:nvPr/>
          </p:nvGraphicFramePr>
          <p:xfrm>
            <a:off x="1344" y="307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2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7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4" name="Object 1028"/>
          <p:cNvGraphicFramePr>
            <a:graphicFrameLocks noChangeAspect="1"/>
          </p:cNvGraphicFramePr>
          <p:nvPr/>
        </p:nvGraphicFramePr>
        <p:xfrm>
          <a:off x="4794250" y="18669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" name="Equation" r:id="rId12" imgW="2095200" imgH="723600" progId="Equation.3">
                  <p:embed/>
                </p:oleObj>
              </mc:Choice>
              <mc:Fallback>
                <p:oleObj name="Equation" r:id="rId12" imgW="2095200" imgH="723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18669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1029"/>
          <p:cNvGraphicFramePr>
            <a:graphicFrameLocks noChangeAspect="1"/>
          </p:cNvGraphicFramePr>
          <p:nvPr/>
        </p:nvGraphicFramePr>
        <p:xfrm>
          <a:off x="5105400" y="4876800"/>
          <a:ext cx="193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" name="Equation" r:id="rId14" imgW="1930320" imgH="571320" progId="Equation.3">
                  <p:embed/>
                </p:oleObj>
              </mc:Choice>
              <mc:Fallback>
                <p:oleObj name="Equation" r:id="rId14" imgW="193032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76800"/>
                        <a:ext cx="193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030"/>
          <p:cNvGraphicFramePr>
            <a:graphicFrameLocks noChangeAspect="1"/>
          </p:cNvGraphicFramePr>
          <p:nvPr/>
        </p:nvGraphicFramePr>
        <p:xfrm>
          <a:off x="3581400" y="838200"/>
          <a:ext cx="459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" name="Equation" r:id="rId16" imgW="4597200" imgH="723600" progId="Equation.3">
                  <p:embed/>
                </p:oleObj>
              </mc:Choice>
              <mc:Fallback>
                <p:oleObj name="Equation" r:id="rId16" imgW="45972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4597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6" name="Text Box 40"/>
          <p:cNvSpPr txBox="1">
            <a:spLocks noChangeArrowheads="1"/>
          </p:cNvSpPr>
          <p:nvPr/>
        </p:nvSpPr>
        <p:spPr bwMode="auto">
          <a:xfrm>
            <a:off x="1676401" y="990600"/>
            <a:ext cx="1789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NFA for</a:t>
            </a:r>
          </a:p>
        </p:txBody>
      </p:sp>
    </p:spTree>
    <p:extLst>
      <p:ext uri="{BB962C8B-B14F-4D97-AF65-F5344CB8AC3E}">
        <p14:creationId xmlns:p14="http://schemas.microsoft.com/office/powerpoint/2010/main" val="63104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7875246E-8647-412D-A5DB-031C37C646D5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Concatenation</a:t>
            </a:r>
          </a:p>
        </p:txBody>
      </p:sp>
      <p:sp>
        <p:nvSpPr>
          <p:cNvPr id="491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NFA for </a:t>
            </a:r>
          </a:p>
        </p:txBody>
      </p:sp>
      <p:graphicFrame>
        <p:nvGraphicFramePr>
          <p:cNvPr id="49154" name="Object 1024"/>
          <p:cNvGraphicFramePr>
            <a:graphicFrameLocks noChangeAspect="1"/>
          </p:cNvGraphicFramePr>
          <p:nvPr/>
        </p:nvGraphicFramePr>
        <p:xfrm>
          <a:off x="3657600" y="1447800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Equation" r:id="rId3" imgW="927000" imgH="571320" progId="Equation.3">
                  <p:embed/>
                </p:oleObj>
              </mc:Choice>
              <mc:Fallback>
                <p:oleObj name="Equation" r:id="rId3" imgW="9270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927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Rectangle 6"/>
          <p:cNvSpPr>
            <a:spLocks noChangeArrowheads="1"/>
          </p:cNvSpPr>
          <p:nvPr/>
        </p:nvSpPr>
        <p:spPr bwMode="auto">
          <a:xfrm>
            <a:off x="2514600" y="3657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9163" name="Oval 7"/>
          <p:cNvSpPr>
            <a:spLocks noChangeArrowheads="1"/>
          </p:cNvSpPr>
          <p:nvPr/>
        </p:nvSpPr>
        <p:spPr bwMode="auto">
          <a:xfrm>
            <a:off x="2743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9164" name="Oval 8"/>
          <p:cNvSpPr>
            <a:spLocks noChangeArrowheads="1"/>
          </p:cNvSpPr>
          <p:nvPr/>
        </p:nvSpPr>
        <p:spPr bwMode="auto">
          <a:xfrm>
            <a:off x="4419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9165" name="Oval 9"/>
          <p:cNvSpPr>
            <a:spLocks noChangeArrowheads="1"/>
          </p:cNvSpPr>
          <p:nvPr/>
        </p:nvSpPr>
        <p:spPr bwMode="auto">
          <a:xfrm>
            <a:off x="4343400" y="41148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9166" name="Line 10"/>
          <p:cNvSpPr>
            <a:spLocks noChangeShapeType="1"/>
          </p:cNvSpPr>
          <p:nvPr/>
        </p:nvSpPr>
        <p:spPr bwMode="auto">
          <a:xfrm>
            <a:off x="21336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Freeform 11"/>
          <p:cNvSpPr>
            <a:spLocks/>
          </p:cNvSpPr>
          <p:nvPr/>
        </p:nvSpPr>
        <p:spPr bwMode="auto">
          <a:xfrm>
            <a:off x="3124200" y="3975100"/>
            <a:ext cx="1295400" cy="596900"/>
          </a:xfrm>
          <a:custGeom>
            <a:avLst/>
            <a:gdLst>
              <a:gd name="T0" fmla="*/ 0 w 816"/>
              <a:gd name="T1" fmla="*/ 584676259 h 376"/>
              <a:gd name="T2" fmla="*/ 241935027 w 816"/>
              <a:gd name="T3" fmla="*/ 221773777 h 376"/>
              <a:gd name="T4" fmla="*/ 483870054 w 816"/>
              <a:gd name="T5" fmla="*/ 826611180 h 376"/>
              <a:gd name="T6" fmla="*/ 967740107 w 816"/>
              <a:gd name="T7" fmla="*/ 100806242 h 376"/>
              <a:gd name="T8" fmla="*/ 1209675035 w 816"/>
              <a:gd name="T9" fmla="*/ 947578839 h 376"/>
              <a:gd name="T10" fmla="*/ 1693545287 w 816"/>
              <a:gd name="T11" fmla="*/ 100806242 h 376"/>
              <a:gd name="T12" fmla="*/ 2056447678 w 816"/>
              <a:gd name="T13" fmla="*/ 342741238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49155" name="Object 1025"/>
          <p:cNvGraphicFramePr>
            <a:graphicFrameLocks noChangeAspect="1"/>
          </p:cNvGraphicFramePr>
          <p:nvPr/>
        </p:nvGraphicFramePr>
        <p:xfrm>
          <a:off x="3625851" y="3098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1" y="3098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Rectangle 14"/>
          <p:cNvSpPr>
            <a:spLocks noChangeArrowheads="1"/>
          </p:cNvSpPr>
          <p:nvPr/>
        </p:nvSpPr>
        <p:spPr bwMode="auto">
          <a:xfrm>
            <a:off x="5943600" y="3657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9169" name="Oval 15"/>
          <p:cNvSpPr>
            <a:spLocks noChangeArrowheads="1"/>
          </p:cNvSpPr>
          <p:nvPr/>
        </p:nvSpPr>
        <p:spPr bwMode="auto">
          <a:xfrm>
            <a:off x="6172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9170" name="Oval 16"/>
          <p:cNvSpPr>
            <a:spLocks noChangeArrowheads="1"/>
          </p:cNvSpPr>
          <p:nvPr/>
        </p:nvSpPr>
        <p:spPr bwMode="auto">
          <a:xfrm>
            <a:off x="7848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9171" name="Oval 17"/>
          <p:cNvSpPr>
            <a:spLocks noChangeArrowheads="1"/>
          </p:cNvSpPr>
          <p:nvPr/>
        </p:nvSpPr>
        <p:spPr bwMode="auto">
          <a:xfrm>
            <a:off x="7772400" y="41148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9172" name="Freeform 19"/>
          <p:cNvSpPr>
            <a:spLocks/>
          </p:cNvSpPr>
          <p:nvPr/>
        </p:nvSpPr>
        <p:spPr bwMode="auto">
          <a:xfrm>
            <a:off x="6553200" y="3975100"/>
            <a:ext cx="1295400" cy="596900"/>
          </a:xfrm>
          <a:custGeom>
            <a:avLst/>
            <a:gdLst>
              <a:gd name="T0" fmla="*/ 0 w 816"/>
              <a:gd name="T1" fmla="*/ 584676259 h 376"/>
              <a:gd name="T2" fmla="*/ 241935027 w 816"/>
              <a:gd name="T3" fmla="*/ 221773777 h 376"/>
              <a:gd name="T4" fmla="*/ 483870054 w 816"/>
              <a:gd name="T5" fmla="*/ 826611180 h 376"/>
              <a:gd name="T6" fmla="*/ 967740107 w 816"/>
              <a:gd name="T7" fmla="*/ 100806242 h 376"/>
              <a:gd name="T8" fmla="*/ 1209675035 w 816"/>
              <a:gd name="T9" fmla="*/ 947578839 h 376"/>
              <a:gd name="T10" fmla="*/ 1693545287 w 816"/>
              <a:gd name="T11" fmla="*/ 100806242 h 376"/>
              <a:gd name="T12" fmla="*/ 2056447678 w 816"/>
              <a:gd name="T13" fmla="*/ 342741238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49156" name="Object 1026"/>
          <p:cNvGraphicFramePr>
            <a:graphicFrameLocks noChangeAspect="1"/>
          </p:cNvGraphicFramePr>
          <p:nvPr/>
        </p:nvGraphicFramePr>
        <p:xfrm>
          <a:off x="7016750" y="3098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Equation" r:id="rId7" imgW="723600" imgH="571320" progId="Equation.3">
                  <p:embed/>
                </p:oleObj>
              </mc:Choice>
              <mc:Fallback>
                <p:oleObj name="Equation" r:id="rId7" imgW="72360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3098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876800" y="3886200"/>
            <a:ext cx="1295400" cy="457200"/>
            <a:chOff x="2112" y="2448"/>
            <a:chExt cx="816" cy="288"/>
          </a:xfrm>
        </p:grpSpPr>
        <p:sp>
          <p:nvSpPr>
            <p:cNvPr id="49178" name="Line 18"/>
            <p:cNvSpPr>
              <a:spLocks noChangeShapeType="1"/>
            </p:cNvSpPr>
            <p:nvPr/>
          </p:nvSpPr>
          <p:spPr bwMode="auto">
            <a:xfrm>
              <a:off x="2112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9158" name="Object 1028"/>
            <p:cNvGraphicFramePr>
              <a:graphicFrameLocks noChangeAspect="1"/>
            </p:cNvGraphicFramePr>
            <p:nvPr/>
          </p:nvGraphicFramePr>
          <p:xfrm>
            <a:off x="2448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8305800" y="3886200"/>
            <a:ext cx="1447800" cy="762000"/>
            <a:chOff x="4272" y="2448"/>
            <a:chExt cx="912" cy="480"/>
          </a:xfrm>
        </p:grpSpPr>
        <p:sp>
          <p:nvSpPr>
            <p:cNvPr id="49175" name="Oval 21"/>
            <p:cNvSpPr>
              <a:spLocks noChangeArrowheads="1"/>
            </p:cNvSpPr>
            <p:nvPr/>
          </p:nvSpPr>
          <p:spPr bwMode="auto">
            <a:xfrm>
              <a:off x="4896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9176" name="Oval 22"/>
            <p:cNvSpPr>
              <a:spLocks noChangeArrowheads="1"/>
            </p:cNvSpPr>
            <p:nvPr/>
          </p:nvSpPr>
          <p:spPr bwMode="auto">
            <a:xfrm>
              <a:off x="4848" y="259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49177" name="Line 24"/>
            <p:cNvSpPr>
              <a:spLocks noChangeShapeType="1"/>
            </p:cNvSpPr>
            <p:nvPr/>
          </p:nvSpPr>
          <p:spPr bwMode="auto">
            <a:xfrm>
              <a:off x="4272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9157" name="Object 1027"/>
            <p:cNvGraphicFramePr>
              <a:graphicFrameLocks noChangeAspect="1"/>
            </p:cNvGraphicFramePr>
            <p:nvPr/>
          </p:nvGraphicFramePr>
          <p:xfrm>
            <a:off x="4560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58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83BC46C-94D7-4759-9759-37080B19979F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01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</a:p>
          <a:p>
            <a:pPr>
              <a:buFontTx/>
              <a:buNone/>
            </a:pPr>
            <a:r>
              <a:rPr lang="en-US" smtClean="0"/>
              <a:t>NFA for</a:t>
            </a:r>
          </a:p>
        </p:txBody>
      </p:sp>
      <p:sp>
        <p:nvSpPr>
          <p:cNvPr id="50190" name="Rectangle 5"/>
          <p:cNvSpPr>
            <a:spLocks noChangeArrowheads="1"/>
          </p:cNvSpPr>
          <p:nvPr/>
        </p:nvSpPr>
        <p:spPr bwMode="auto">
          <a:xfrm>
            <a:off x="2590800" y="40386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0191" name="Oval 6"/>
          <p:cNvSpPr>
            <a:spLocks noChangeArrowheads="1"/>
          </p:cNvSpPr>
          <p:nvPr/>
        </p:nvSpPr>
        <p:spPr bwMode="auto">
          <a:xfrm>
            <a:off x="2971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0192" name="Oval 7"/>
          <p:cNvSpPr>
            <a:spLocks noChangeArrowheads="1"/>
          </p:cNvSpPr>
          <p:nvPr/>
        </p:nvSpPr>
        <p:spPr bwMode="auto">
          <a:xfrm>
            <a:off x="40386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0193" name="Line 8"/>
          <p:cNvSpPr>
            <a:spLocks noChangeShapeType="1"/>
          </p:cNvSpPr>
          <p:nvPr/>
        </p:nvSpPr>
        <p:spPr bwMode="auto">
          <a:xfrm>
            <a:off x="33528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Freeform 9"/>
          <p:cNvSpPr>
            <a:spLocks/>
          </p:cNvSpPr>
          <p:nvPr/>
        </p:nvSpPr>
        <p:spPr bwMode="auto">
          <a:xfrm>
            <a:off x="2882900" y="4406900"/>
            <a:ext cx="482600" cy="622300"/>
          </a:xfrm>
          <a:custGeom>
            <a:avLst/>
            <a:gdLst>
              <a:gd name="T0" fmla="*/ 262096244 w 304"/>
              <a:gd name="T1" fmla="*/ 987901339 h 392"/>
              <a:gd name="T2" fmla="*/ 20161248 w 304"/>
              <a:gd name="T3" fmla="*/ 383063730 h 392"/>
              <a:gd name="T4" fmla="*/ 383063695 w 304"/>
              <a:gd name="T5" fmla="*/ 20161250 h 392"/>
              <a:gd name="T6" fmla="*/ 745966149 w 304"/>
              <a:gd name="T7" fmla="*/ 262096268 h 392"/>
              <a:gd name="T8" fmla="*/ 504031246 w 304"/>
              <a:gd name="T9" fmla="*/ 987901339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0195" name="Line 10"/>
          <p:cNvSpPr>
            <a:spLocks noChangeShapeType="1"/>
          </p:cNvSpPr>
          <p:nvPr/>
        </p:nvSpPr>
        <p:spPr bwMode="auto">
          <a:xfrm>
            <a:off x="2057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Oval 11"/>
          <p:cNvSpPr>
            <a:spLocks noChangeArrowheads="1"/>
          </p:cNvSpPr>
          <p:nvPr/>
        </p:nvSpPr>
        <p:spPr bwMode="auto">
          <a:xfrm>
            <a:off x="3962400" y="49530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50178" name="Object 1024"/>
          <p:cNvGraphicFramePr>
            <a:graphicFrameLocks noChangeAspect="1"/>
          </p:cNvGraphicFramePr>
          <p:nvPr/>
        </p:nvGraphicFramePr>
        <p:xfrm>
          <a:off x="2743201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1025"/>
          <p:cNvGraphicFramePr>
            <a:graphicFrameLocks noChangeAspect="1"/>
          </p:cNvGraphicFramePr>
          <p:nvPr/>
        </p:nvGraphicFramePr>
        <p:xfrm>
          <a:off x="3505201" y="48006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8006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Rectangle 15"/>
          <p:cNvSpPr>
            <a:spLocks noChangeArrowheads="1"/>
          </p:cNvSpPr>
          <p:nvPr/>
        </p:nvSpPr>
        <p:spPr bwMode="auto">
          <a:xfrm>
            <a:off x="5562600" y="4495800"/>
            <a:ext cx="3048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0198" name="Oval 16"/>
          <p:cNvSpPr>
            <a:spLocks noChangeArrowheads="1"/>
          </p:cNvSpPr>
          <p:nvPr/>
        </p:nvSpPr>
        <p:spPr bwMode="auto">
          <a:xfrm>
            <a:off x="58674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0199" name="Oval 17"/>
          <p:cNvSpPr>
            <a:spLocks noChangeArrowheads="1"/>
          </p:cNvSpPr>
          <p:nvPr/>
        </p:nvSpPr>
        <p:spPr bwMode="auto">
          <a:xfrm>
            <a:off x="7924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0200" name="Line 18"/>
          <p:cNvSpPr>
            <a:spLocks noChangeShapeType="1"/>
          </p:cNvSpPr>
          <p:nvPr/>
        </p:nvSpPr>
        <p:spPr bwMode="auto">
          <a:xfrm>
            <a:off x="62484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Oval 20"/>
          <p:cNvSpPr>
            <a:spLocks noChangeArrowheads="1"/>
          </p:cNvSpPr>
          <p:nvPr/>
        </p:nvSpPr>
        <p:spPr bwMode="auto">
          <a:xfrm>
            <a:off x="7848600" y="49530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0202" name="Oval 21"/>
          <p:cNvSpPr>
            <a:spLocks noChangeArrowheads="1"/>
          </p:cNvSpPr>
          <p:nvPr/>
        </p:nvSpPr>
        <p:spPr bwMode="auto">
          <a:xfrm>
            <a:off x="68580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0203" name="Line 22"/>
          <p:cNvSpPr>
            <a:spLocks noChangeShapeType="1"/>
          </p:cNvSpPr>
          <p:nvPr/>
        </p:nvSpPr>
        <p:spPr bwMode="auto">
          <a:xfrm>
            <a:off x="72390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80" name="Object 1026"/>
          <p:cNvGraphicFramePr>
            <a:graphicFrameLocks noChangeAspect="1"/>
          </p:cNvGraphicFramePr>
          <p:nvPr/>
        </p:nvGraphicFramePr>
        <p:xfrm>
          <a:off x="73914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1027"/>
          <p:cNvGraphicFramePr>
            <a:graphicFrameLocks noChangeAspect="1"/>
          </p:cNvGraphicFramePr>
          <p:nvPr/>
        </p:nvGraphicFramePr>
        <p:xfrm>
          <a:off x="6400801" y="47244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47244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1028"/>
          <p:cNvGraphicFramePr>
            <a:graphicFrameLocks noChangeAspect="1"/>
          </p:cNvGraphicFramePr>
          <p:nvPr/>
        </p:nvGraphicFramePr>
        <p:xfrm>
          <a:off x="2660650" y="32385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9" name="Equation" r:id="rId9" imgW="2095200" imgH="723600" progId="Equation.3">
                  <p:embed/>
                </p:oleObj>
              </mc:Choice>
              <mc:Fallback>
                <p:oleObj name="Equation" r:id="rId9" imgW="2095200" imgH="723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32385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1029"/>
          <p:cNvGraphicFramePr>
            <a:graphicFrameLocks noChangeAspect="1"/>
          </p:cNvGraphicFramePr>
          <p:nvPr/>
        </p:nvGraphicFramePr>
        <p:xfrm>
          <a:off x="6134100" y="3784600"/>
          <a:ext cx="193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" name="Equation" r:id="rId11" imgW="1930320" imgH="571320" progId="Equation.3">
                  <p:embed/>
                </p:oleObj>
              </mc:Choice>
              <mc:Fallback>
                <p:oleObj name="Equation" r:id="rId11" imgW="193032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3784600"/>
                        <a:ext cx="193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030"/>
          <p:cNvGraphicFramePr>
            <a:graphicFrameLocks noChangeAspect="1"/>
          </p:cNvGraphicFramePr>
          <p:nvPr/>
        </p:nvGraphicFramePr>
        <p:xfrm>
          <a:off x="3657600" y="1295400"/>
          <a:ext cx="5689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1" name="Equation" r:id="rId13" imgW="5689440" imgH="723600" progId="Equation.3">
                  <p:embed/>
                </p:oleObj>
              </mc:Choice>
              <mc:Fallback>
                <p:oleObj name="Equation" r:id="rId13" imgW="56894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95400"/>
                        <a:ext cx="5689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495800" y="4724400"/>
            <a:ext cx="1371600" cy="457200"/>
            <a:chOff x="1872" y="2976"/>
            <a:chExt cx="864" cy="288"/>
          </a:xfrm>
        </p:grpSpPr>
        <p:sp>
          <p:nvSpPr>
            <p:cNvPr id="50209" name="Line 19"/>
            <p:cNvSpPr>
              <a:spLocks noChangeShapeType="1"/>
            </p:cNvSpPr>
            <p:nvPr/>
          </p:nvSpPr>
          <p:spPr bwMode="auto">
            <a:xfrm>
              <a:off x="1872" y="326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0186" name="Object 1032"/>
            <p:cNvGraphicFramePr>
              <a:graphicFrameLocks noChangeAspect="1"/>
            </p:cNvGraphicFramePr>
            <p:nvPr/>
          </p:nvGraphicFramePr>
          <p:xfrm>
            <a:off x="2160" y="297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" name="Equation" r:id="rId15" imgW="304560" imgH="380880" progId="Equation.3">
                    <p:embed/>
                  </p:oleObj>
                </mc:Choice>
                <mc:Fallback>
                  <p:oleObj name="Equation" r:id="rId15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976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8382000" y="4724400"/>
            <a:ext cx="1447800" cy="762000"/>
            <a:chOff x="4320" y="2976"/>
            <a:chExt cx="912" cy="480"/>
          </a:xfrm>
        </p:grpSpPr>
        <p:sp>
          <p:nvSpPr>
            <p:cNvPr id="50206" name="Oval 28"/>
            <p:cNvSpPr>
              <a:spLocks noChangeArrowheads="1"/>
            </p:cNvSpPr>
            <p:nvPr/>
          </p:nvSpPr>
          <p:spPr bwMode="auto">
            <a:xfrm>
              <a:off x="4944" y="31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50207" name="Oval 29"/>
            <p:cNvSpPr>
              <a:spLocks noChangeArrowheads="1"/>
            </p:cNvSpPr>
            <p:nvPr/>
          </p:nvSpPr>
          <p:spPr bwMode="auto">
            <a:xfrm>
              <a:off x="4896" y="31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50208" name="Line 31"/>
            <p:cNvSpPr>
              <a:spLocks noChangeShapeType="1"/>
            </p:cNvSpPr>
            <p:nvPr/>
          </p:nvSpPr>
          <p:spPr bwMode="auto">
            <a:xfrm>
              <a:off x="4320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0185" name="Object 1031"/>
            <p:cNvGraphicFramePr>
              <a:graphicFrameLocks noChangeAspect="1"/>
            </p:cNvGraphicFramePr>
            <p:nvPr/>
          </p:nvGraphicFramePr>
          <p:xfrm>
            <a:off x="4560" y="297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" name="Equation" r:id="rId17" imgW="304560" imgH="380880" progId="Equation.3">
                    <p:embed/>
                  </p:oleObj>
                </mc:Choice>
                <mc:Fallback>
                  <p:oleObj name="Equation" r:id="rId17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976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4667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B74F11C-B25F-47A7-A4E0-21EBF3EE94C0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9" name="Text Box 2"/>
          <p:cNvSpPr txBox="1">
            <a:spLocks noChangeArrowheads="1"/>
          </p:cNvSpPr>
          <p:nvPr/>
        </p:nvSpPr>
        <p:spPr bwMode="auto">
          <a:xfrm>
            <a:off x="1600201" y="277813"/>
            <a:ext cx="75969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How do we construct automata for the</a:t>
            </a:r>
          </a:p>
          <a:p>
            <a:r>
              <a:rPr lang="en-US"/>
              <a:t>remaining operations?</a:t>
            </a:r>
            <a:endParaRPr lang="en-US" sz="3600" b="1">
              <a:solidFill>
                <a:srgbClr val="FF0000"/>
              </a:solidFill>
            </a:endParaRPr>
          </a:p>
        </p:txBody>
      </p:sp>
      <p:grpSp>
        <p:nvGrpSpPr>
          <p:cNvPr id="51210" name="Group 3"/>
          <p:cNvGrpSpPr>
            <a:grpSpLocks/>
          </p:cNvGrpSpPr>
          <p:nvPr/>
        </p:nvGrpSpPr>
        <p:grpSpPr bwMode="auto">
          <a:xfrm>
            <a:off x="2133600" y="2514600"/>
            <a:ext cx="4159250" cy="604838"/>
            <a:chOff x="384" y="1952"/>
            <a:chExt cx="2620" cy="381"/>
          </a:xfrm>
        </p:grpSpPr>
        <p:graphicFrame>
          <p:nvGraphicFramePr>
            <p:cNvPr id="51207" name="Object 4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6" name="Equation" r:id="rId3" imgW="927000" imgH="571320" progId="Equation.3">
                    <p:embed/>
                  </p:oleObj>
                </mc:Choice>
                <mc:Fallback>
                  <p:oleObj name="Equation" r:id="rId3" imgW="9270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7" name="Text Box 5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51202" name="Object 6"/>
          <p:cNvGraphicFramePr>
            <a:graphicFrameLocks noChangeAspect="1"/>
          </p:cNvGraphicFramePr>
          <p:nvPr/>
        </p:nvGraphicFramePr>
        <p:xfrm>
          <a:off x="5257800" y="34290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" name="Equation" r:id="rId5" imgW="761760" imgH="571320" progId="Equation.3">
                  <p:embed/>
                </p:oleObj>
              </mc:Choice>
              <mc:Fallback>
                <p:oleObj name="Equation" r:id="rId5" imgW="7617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429000"/>
                        <a:ext cx="76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7"/>
          <p:cNvSpPr txBox="1">
            <a:spLocks noChangeArrowheads="1"/>
          </p:cNvSpPr>
          <p:nvPr/>
        </p:nvSpPr>
        <p:spPr bwMode="auto">
          <a:xfrm>
            <a:off x="3810001" y="3378200"/>
            <a:ext cx="1184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51212" name="Group 8"/>
          <p:cNvGrpSpPr>
            <a:grpSpLocks/>
          </p:cNvGrpSpPr>
          <p:nvPr/>
        </p:nvGrpSpPr>
        <p:grpSpPr bwMode="auto">
          <a:xfrm>
            <a:off x="3657600" y="1676400"/>
            <a:ext cx="3117850" cy="590550"/>
            <a:chOff x="1388" y="1668"/>
            <a:chExt cx="1964" cy="372"/>
          </a:xfrm>
        </p:grpSpPr>
        <p:graphicFrame>
          <p:nvGraphicFramePr>
            <p:cNvPr id="51206" name="Object 9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8" name="Equation" r:id="rId7" imgW="1511280" imgH="571320" progId="Equation.3">
                    <p:embed/>
                  </p:oleObj>
                </mc:Choice>
                <mc:Fallback>
                  <p:oleObj name="Equation" r:id="rId7" imgW="15112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6" name="Text Box 10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aphicFrame>
        <p:nvGraphicFramePr>
          <p:cNvPr id="51203" name="Object 11"/>
          <p:cNvGraphicFramePr>
            <a:graphicFrameLocks noChangeAspect="1"/>
          </p:cNvGraphicFramePr>
          <p:nvPr/>
        </p:nvGraphicFramePr>
        <p:xfrm>
          <a:off x="5257800" y="52578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9" name="Equation" r:id="rId9" imgW="482400" imgH="596880" progId="Equation.3">
                  <p:embed/>
                </p:oleObj>
              </mc:Choice>
              <mc:Fallback>
                <p:oleObj name="Equation" r:id="rId9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482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12"/>
          <p:cNvGraphicFramePr>
            <a:graphicFrameLocks noChangeAspect="1"/>
          </p:cNvGraphicFramePr>
          <p:nvPr/>
        </p:nvGraphicFramePr>
        <p:xfrm>
          <a:off x="5181600" y="6096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" name="Equation" r:id="rId11" imgW="1511280" imgH="571320" progId="Equation.3">
                  <p:embed/>
                </p:oleObj>
              </mc:Choice>
              <mc:Fallback>
                <p:oleObj name="Equation" r:id="rId11" imgW="15112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362201" y="5257800"/>
            <a:ext cx="257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286001" y="6019800"/>
            <a:ext cx="2714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51205" name="Object 15"/>
          <p:cNvGraphicFramePr>
            <a:graphicFrameLocks noChangeAspect="1"/>
          </p:cNvGraphicFramePr>
          <p:nvPr/>
        </p:nvGraphicFramePr>
        <p:xfrm>
          <a:off x="5257800" y="41910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" name="Equation" r:id="rId13" imgW="723600" imgH="736560" progId="Equation.3">
                  <p:embed/>
                </p:oleObj>
              </mc:Choice>
              <mc:Fallback>
                <p:oleObj name="Equation" r:id="rId13" imgW="7236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91000"/>
                        <a:ext cx="72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5" name="Text Box 16"/>
          <p:cNvSpPr txBox="1">
            <a:spLocks noChangeArrowheads="1"/>
          </p:cNvSpPr>
          <p:nvPr/>
        </p:nvSpPr>
        <p:spPr bwMode="auto">
          <a:xfrm>
            <a:off x="3168650" y="4260850"/>
            <a:ext cx="191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Reversal:</a:t>
            </a:r>
          </a:p>
        </p:txBody>
      </p:sp>
    </p:spTree>
    <p:extLst>
      <p:ext uri="{BB962C8B-B14F-4D97-AF65-F5344CB8AC3E}">
        <p14:creationId xmlns:p14="http://schemas.microsoft.com/office/powerpoint/2010/main" val="14019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42E959A-DC57-4D99-B258-545B1B035A51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Star Operation</a:t>
            </a:r>
          </a:p>
        </p:txBody>
      </p:sp>
      <p:sp>
        <p:nvSpPr>
          <p:cNvPr id="52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NFA for </a:t>
            </a:r>
          </a:p>
        </p:txBody>
      </p:sp>
      <p:graphicFrame>
        <p:nvGraphicFramePr>
          <p:cNvPr id="52226" name="Object 1024"/>
          <p:cNvGraphicFramePr>
            <a:graphicFrameLocks noChangeAspect="1"/>
          </p:cNvGraphicFramePr>
          <p:nvPr/>
        </p:nvGraphicFramePr>
        <p:xfrm>
          <a:off x="3733800" y="838200"/>
          <a:ext cx="68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1" name="Equation" r:id="rId3" imgW="685800" imgH="520560" progId="Equation.3">
                  <p:embed/>
                </p:oleObj>
              </mc:Choice>
              <mc:Fallback>
                <p:oleObj name="Equation" r:id="rId3" imgW="6858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838200"/>
                        <a:ext cx="685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Rectangle 6"/>
          <p:cNvSpPr>
            <a:spLocks noChangeArrowheads="1"/>
          </p:cNvSpPr>
          <p:nvPr/>
        </p:nvSpPr>
        <p:spPr bwMode="auto">
          <a:xfrm>
            <a:off x="4572000" y="31242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2237" name="Oval 7"/>
          <p:cNvSpPr>
            <a:spLocks noChangeArrowheads="1"/>
          </p:cNvSpPr>
          <p:nvPr/>
        </p:nvSpPr>
        <p:spPr bwMode="auto">
          <a:xfrm>
            <a:off x="48006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2238" name="Oval 8"/>
          <p:cNvSpPr>
            <a:spLocks noChangeArrowheads="1"/>
          </p:cNvSpPr>
          <p:nvPr/>
        </p:nvSpPr>
        <p:spPr bwMode="auto">
          <a:xfrm>
            <a:off x="6477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2239" name="Oval 9"/>
          <p:cNvSpPr>
            <a:spLocks noChangeArrowheads="1"/>
          </p:cNvSpPr>
          <p:nvPr/>
        </p:nvSpPr>
        <p:spPr bwMode="auto">
          <a:xfrm>
            <a:off x="6400800" y="35814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2240" name="Line 10"/>
          <p:cNvSpPr>
            <a:spLocks noChangeShapeType="1"/>
          </p:cNvSpPr>
          <p:nvPr/>
        </p:nvSpPr>
        <p:spPr bwMode="auto">
          <a:xfrm>
            <a:off x="2819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Freeform 11"/>
          <p:cNvSpPr>
            <a:spLocks/>
          </p:cNvSpPr>
          <p:nvPr/>
        </p:nvSpPr>
        <p:spPr bwMode="auto">
          <a:xfrm>
            <a:off x="5181600" y="3441700"/>
            <a:ext cx="1295400" cy="596900"/>
          </a:xfrm>
          <a:custGeom>
            <a:avLst/>
            <a:gdLst>
              <a:gd name="T0" fmla="*/ 0 w 816"/>
              <a:gd name="T1" fmla="*/ 584676259 h 376"/>
              <a:gd name="T2" fmla="*/ 241935027 w 816"/>
              <a:gd name="T3" fmla="*/ 221773777 h 376"/>
              <a:gd name="T4" fmla="*/ 483870054 w 816"/>
              <a:gd name="T5" fmla="*/ 826611180 h 376"/>
              <a:gd name="T6" fmla="*/ 967740107 w 816"/>
              <a:gd name="T7" fmla="*/ 100806242 h 376"/>
              <a:gd name="T8" fmla="*/ 1209675035 w 816"/>
              <a:gd name="T9" fmla="*/ 947578839 h 376"/>
              <a:gd name="T10" fmla="*/ 1693545287 w 816"/>
              <a:gd name="T11" fmla="*/ 100806242 h 376"/>
              <a:gd name="T12" fmla="*/ 2056447678 w 816"/>
              <a:gd name="T13" fmla="*/ 342741238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52227" name="Object 1025"/>
          <p:cNvGraphicFramePr>
            <a:graphicFrameLocks noChangeAspect="1"/>
          </p:cNvGraphicFramePr>
          <p:nvPr/>
        </p:nvGraphicFramePr>
        <p:xfrm>
          <a:off x="5410201" y="2438400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2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2438400"/>
                        <a:ext cx="644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2" name="Freeform 14"/>
          <p:cNvSpPr>
            <a:spLocks/>
          </p:cNvSpPr>
          <p:nvPr/>
        </p:nvSpPr>
        <p:spPr bwMode="auto">
          <a:xfrm>
            <a:off x="3581400" y="4038600"/>
            <a:ext cx="4953000" cy="2209800"/>
          </a:xfrm>
          <a:custGeom>
            <a:avLst/>
            <a:gdLst>
              <a:gd name="T0" fmla="*/ 2147483647 w 1160"/>
              <a:gd name="T1" fmla="*/ 134523252 h 1320"/>
              <a:gd name="T2" fmla="*/ 2147483647 w 1160"/>
              <a:gd name="T3" fmla="*/ 2147483647 h 1320"/>
              <a:gd name="T4" fmla="*/ 2147483647 w 1160"/>
              <a:gd name="T5" fmla="*/ 2147483647 h 1320"/>
              <a:gd name="T6" fmla="*/ 0 w 1160"/>
              <a:gd name="T7" fmla="*/ 0 h 1320"/>
              <a:gd name="T8" fmla="*/ 0 60000 65536"/>
              <a:gd name="T9" fmla="*/ 0 60000 65536"/>
              <a:gd name="T10" fmla="*/ 0 60000 65536"/>
              <a:gd name="T11" fmla="*/ 0 60000 65536"/>
              <a:gd name="T12" fmla="*/ 0 w 1160"/>
              <a:gd name="T13" fmla="*/ 0 h 1320"/>
              <a:gd name="T14" fmla="*/ 1160 w 1160"/>
              <a:gd name="T15" fmla="*/ 1320 h 1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52228" name="Object 1026"/>
          <p:cNvGraphicFramePr>
            <a:graphicFrameLocks noChangeAspect="1"/>
          </p:cNvGraphicFramePr>
          <p:nvPr/>
        </p:nvGraphicFramePr>
        <p:xfrm>
          <a:off x="5562600" y="5715000"/>
          <a:ext cx="528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"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715000"/>
                        <a:ext cx="528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Freeform 13"/>
          <p:cNvSpPr>
            <a:spLocks/>
          </p:cNvSpPr>
          <p:nvPr/>
        </p:nvSpPr>
        <p:spPr bwMode="auto">
          <a:xfrm>
            <a:off x="3581400" y="1752600"/>
            <a:ext cx="4724400" cy="1905000"/>
          </a:xfrm>
          <a:custGeom>
            <a:avLst/>
            <a:gdLst>
              <a:gd name="T0" fmla="*/ 144400099 w 1112"/>
              <a:gd name="T1" fmla="*/ 2147483647 h 872"/>
              <a:gd name="T2" fmla="*/ 2147483647 w 1112"/>
              <a:gd name="T3" fmla="*/ 954525161 h 872"/>
              <a:gd name="T4" fmla="*/ 2147483647 w 1112"/>
              <a:gd name="T5" fmla="*/ 496352991 h 872"/>
              <a:gd name="T6" fmla="*/ 2147483647 w 1112"/>
              <a:gd name="T7" fmla="*/ 2147483647 h 872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872"/>
              <a:gd name="T14" fmla="*/ 1112 w 1112"/>
              <a:gd name="T15" fmla="*/ 872 h 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52229" name="Object 1027"/>
          <p:cNvGraphicFramePr>
            <a:graphicFrameLocks noChangeAspect="1"/>
          </p:cNvGraphicFramePr>
          <p:nvPr/>
        </p:nvGraphicFramePr>
        <p:xfrm>
          <a:off x="5791201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4" name="Equation" r:id="rId9" imgW="304560" imgH="380880" progId="Equation.3">
                  <p:embed/>
                </p:oleObj>
              </mc:Choice>
              <mc:Fallback>
                <p:oleObj name="Equation" r:id="rId9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028"/>
          <p:cNvGraphicFramePr>
            <a:graphicFrameLocks noChangeAspect="1"/>
          </p:cNvGraphicFramePr>
          <p:nvPr/>
        </p:nvGraphicFramePr>
        <p:xfrm>
          <a:off x="8610600" y="1981200"/>
          <a:ext cx="154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5" name="Equation" r:id="rId10" imgW="1549080" imgH="571320" progId="Equation.3">
                  <p:embed/>
                </p:oleObj>
              </mc:Choice>
              <mc:Fallback>
                <p:oleObj name="Equation" r:id="rId10" imgW="1549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1981200"/>
                        <a:ext cx="1549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4" name="Oval 20"/>
          <p:cNvSpPr>
            <a:spLocks noChangeArrowheads="1"/>
          </p:cNvSpPr>
          <p:nvPr/>
        </p:nvSpPr>
        <p:spPr bwMode="auto">
          <a:xfrm>
            <a:off x="3429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3810000" y="3810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231" name="Object 1029"/>
          <p:cNvGraphicFramePr>
            <a:graphicFrameLocks noChangeAspect="1"/>
          </p:cNvGraphicFramePr>
          <p:nvPr/>
        </p:nvGraphicFramePr>
        <p:xfrm>
          <a:off x="3886201" y="3352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6" name="Equation" r:id="rId12" imgW="304560" imgH="380880" progId="Equation.3">
                  <p:embed/>
                </p:oleObj>
              </mc:Choice>
              <mc:Fallback>
                <p:oleObj name="Equation" r:id="rId12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3352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6" name="Oval 23"/>
          <p:cNvSpPr>
            <a:spLocks noChangeArrowheads="1"/>
          </p:cNvSpPr>
          <p:nvPr/>
        </p:nvSpPr>
        <p:spPr bwMode="auto">
          <a:xfrm>
            <a:off x="81534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2247" name="Oval 24"/>
          <p:cNvSpPr>
            <a:spLocks noChangeArrowheads="1"/>
          </p:cNvSpPr>
          <p:nvPr/>
        </p:nvSpPr>
        <p:spPr bwMode="auto">
          <a:xfrm>
            <a:off x="8077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2248" name="Line 25"/>
          <p:cNvSpPr>
            <a:spLocks noChangeShapeType="1"/>
          </p:cNvSpPr>
          <p:nvPr/>
        </p:nvSpPr>
        <p:spPr bwMode="auto">
          <a:xfrm>
            <a:off x="69342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232" name="Object 1030"/>
          <p:cNvGraphicFramePr>
            <a:graphicFrameLocks noChangeAspect="1"/>
          </p:cNvGraphicFramePr>
          <p:nvPr/>
        </p:nvGraphicFramePr>
        <p:xfrm>
          <a:off x="7391401" y="3429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7" name="Equation" r:id="rId13" imgW="304560" imgH="380880" progId="Equation.3">
                  <p:embed/>
                </p:oleObj>
              </mc:Choice>
              <mc:Fallback>
                <p:oleObj name="Equation" r:id="rId13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3429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6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259"/>
            <a:ext cx="10515600" cy="598870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u="sng" dirty="0" smtClean="0"/>
              <a:t>Introduction: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One </a:t>
            </a:r>
            <a:r>
              <a:rPr lang="en-US" dirty="0"/>
              <a:t>way of describing regular languages is via the notation of regular </a:t>
            </a:r>
            <a:r>
              <a:rPr lang="en-US" dirty="0" smtClean="0"/>
              <a:t>expressions.</a:t>
            </a:r>
          </a:p>
          <a:p>
            <a:pPr>
              <a:lnSpc>
                <a:spcPct val="150000"/>
              </a:lnSpc>
            </a:pPr>
            <a:r>
              <a:rPr lang="en-US" dirty="0"/>
              <a:t>This </a:t>
            </a:r>
            <a:r>
              <a:rPr lang="en-US" dirty="0" smtClean="0"/>
              <a:t>notation involves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 smtClean="0"/>
              <a:t>a </a:t>
            </a:r>
            <a:r>
              <a:rPr lang="en-US" dirty="0"/>
              <a:t>combination of strings of symbols from some alphabet Σ,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 smtClean="0"/>
              <a:t>parentheses</a:t>
            </a:r>
            <a:r>
              <a:rPr lang="en-US" dirty="0"/>
              <a:t>,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 smtClean="0"/>
              <a:t>operators +,., </a:t>
            </a:r>
            <a:r>
              <a:rPr lang="en-US" dirty="0"/>
              <a:t>and </a:t>
            </a:r>
            <a:r>
              <a:rPr lang="en-US" dirty="0" smtClean="0"/>
              <a:t>*.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expression </a:t>
            </a:r>
            <a:r>
              <a:rPr lang="en-US" dirty="0"/>
              <a:t>(a + (</a:t>
            </a:r>
            <a:r>
              <a:rPr lang="en-US" dirty="0" err="1"/>
              <a:t>b·c</a:t>
            </a:r>
            <a:r>
              <a:rPr lang="en-US" dirty="0"/>
              <a:t>))* stands for the star-closure of {a} </a:t>
            </a:r>
            <a:r>
              <a:rPr lang="en-US" dirty="0" smtClean="0"/>
              <a:t>∪ </a:t>
            </a:r>
            <a:r>
              <a:rPr lang="en-US" dirty="0"/>
              <a:t>{</a:t>
            </a:r>
            <a:r>
              <a:rPr lang="en-US" dirty="0" err="1" smtClean="0"/>
              <a:t>bc</a:t>
            </a:r>
            <a:r>
              <a:rPr lang="en-US" dirty="0" smtClean="0"/>
              <a:t>}, </a:t>
            </a:r>
            <a:r>
              <a:rPr lang="en-US" dirty="0"/>
              <a:t>that is, the language {λ,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 err="1"/>
              <a:t>bc</a:t>
            </a:r>
            <a:r>
              <a:rPr lang="en-US" dirty="0"/>
              <a:t>, </a:t>
            </a:r>
            <a:r>
              <a:rPr lang="en-US" i="1" dirty="0" err="1"/>
              <a:t>aa</a:t>
            </a:r>
            <a:r>
              <a:rPr lang="en-US" dirty="0" smtClean="0"/>
              <a:t>, </a:t>
            </a:r>
            <a:r>
              <a:rPr lang="en-US" i="1" dirty="0" err="1" smtClean="0"/>
              <a:t>abc</a:t>
            </a:r>
            <a:r>
              <a:rPr lang="en-US" dirty="0"/>
              <a:t>, </a:t>
            </a:r>
            <a:r>
              <a:rPr lang="en-US" i="1" dirty="0" err="1"/>
              <a:t>bca</a:t>
            </a:r>
            <a:r>
              <a:rPr lang="en-US" dirty="0"/>
              <a:t>, </a:t>
            </a:r>
            <a:r>
              <a:rPr lang="en-US" i="1" dirty="0" err="1"/>
              <a:t>bcbc</a:t>
            </a:r>
            <a:r>
              <a:rPr lang="en-US" dirty="0"/>
              <a:t>, </a:t>
            </a:r>
            <a:r>
              <a:rPr lang="en-US" i="1" dirty="0" err="1"/>
              <a:t>aaa</a:t>
            </a:r>
            <a:r>
              <a:rPr lang="en-US" dirty="0"/>
              <a:t>, </a:t>
            </a:r>
            <a:r>
              <a:rPr lang="en-US" i="1" dirty="0" err="1"/>
              <a:t>aabc</a:t>
            </a:r>
            <a:r>
              <a:rPr lang="en-US" dirty="0" smtClean="0"/>
              <a:t>,…}.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/>
              <a:t>to denote </a:t>
            </a:r>
            <a:r>
              <a:rPr lang="en-US" dirty="0" smtClean="0"/>
              <a:t>union</a:t>
            </a:r>
            <a:r>
              <a:rPr lang="en-US" dirty="0"/>
              <a:t>, </a:t>
            </a:r>
            <a:r>
              <a:rPr lang="en-US" dirty="0" smtClean="0">
                <a:solidFill>
                  <a:srgbClr val="FF0000"/>
                </a:solidFill>
              </a:rPr>
              <a:t>·</a:t>
            </a:r>
            <a:r>
              <a:rPr lang="en-US" dirty="0" smtClean="0"/>
              <a:t> </a:t>
            </a:r>
            <a:r>
              <a:rPr lang="en-US" dirty="0"/>
              <a:t>for concatenation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for </a:t>
            </a:r>
            <a:r>
              <a:rPr lang="en-US" dirty="0" smtClean="0"/>
              <a:t>star-closure.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6835" y="25743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Examples: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1. RE for the language L = {a} is a.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2. RE for the language L = {a, b, c} is </a:t>
            </a:r>
            <a:r>
              <a:rPr lang="en-US" b="1" dirty="0" err="1" smtClean="0">
                <a:solidFill>
                  <a:schemeClr val="tx1"/>
                </a:solidFill>
              </a:rPr>
              <a:t>a+b+c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3. RE for the language L = {</a:t>
            </a:r>
            <a:r>
              <a:rPr lang="en-US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, a, </a:t>
            </a:r>
            <a:r>
              <a:rPr lang="en-US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bc</a:t>
            </a:r>
            <a:r>
              <a:rPr lang="en-US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aa</a:t>
            </a:r>
            <a:r>
              <a:rPr lang="en-US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abc</a:t>
            </a:r>
            <a:r>
              <a:rPr lang="en-US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bca</a:t>
            </a:r>
            <a:r>
              <a:rPr lang="en-US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bcbc</a:t>
            </a:r>
            <a:r>
              <a:rPr lang="en-US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aaa</a:t>
            </a:r>
            <a:r>
              <a:rPr lang="en-US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aabc</a:t>
            </a:r>
            <a:r>
              <a:rPr lang="en-US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,… }</a:t>
            </a:r>
            <a:r>
              <a:rPr lang="en-US" b="1" dirty="0" smtClean="0">
                <a:solidFill>
                  <a:schemeClr val="tx1"/>
                </a:solidFill>
              </a:rPr>
              <a:t> is  (a + </a:t>
            </a:r>
            <a:r>
              <a:rPr lang="en-US" b="1" dirty="0" err="1" smtClean="0">
                <a:solidFill>
                  <a:schemeClr val="tx1"/>
                </a:solidFill>
              </a:rPr>
              <a:t>bc</a:t>
            </a:r>
            <a:r>
              <a:rPr lang="en-US" b="1" dirty="0" smtClean="0">
                <a:solidFill>
                  <a:schemeClr val="tx1"/>
                </a:solidFill>
              </a:rPr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29121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05BCFD7-8298-4313-8355-6E918A0221C6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32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NFA for</a:t>
            </a:r>
          </a:p>
        </p:txBody>
      </p:sp>
      <p:graphicFrame>
        <p:nvGraphicFramePr>
          <p:cNvPr id="53250" name="Object 1024"/>
          <p:cNvGraphicFramePr>
            <a:graphicFrameLocks noChangeAspect="1"/>
          </p:cNvGraphicFramePr>
          <p:nvPr/>
        </p:nvGraphicFramePr>
        <p:xfrm>
          <a:off x="3657600" y="1295400"/>
          <a:ext cx="259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7" name="Equation" r:id="rId3" imgW="2590560" imgH="723600" progId="Equation.3">
                  <p:embed/>
                </p:oleObj>
              </mc:Choice>
              <mc:Fallback>
                <p:oleObj name="Equation" r:id="rId3" imgW="25905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95400"/>
                        <a:ext cx="2590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Rectangle 6"/>
          <p:cNvSpPr>
            <a:spLocks noChangeArrowheads="1"/>
          </p:cNvSpPr>
          <p:nvPr/>
        </p:nvSpPr>
        <p:spPr bwMode="auto">
          <a:xfrm>
            <a:off x="4635500" y="38862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3263" name="Oval 7"/>
          <p:cNvSpPr>
            <a:spLocks noChangeArrowheads="1"/>
          </p:cNvSpPr>
          <p:nvPr/>
        </p:nvSpPr>
        <p:spPr bwMode="auto">
          <a:xfrm>
            <a:off x="50165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3264" name="Oval 8"/>
          <p:cNvSpPr>
            <a:spLocks noChangeArrowheads="1"/>
          </p:cNvSpPr>
          <p:nvPr/>
        </p:nvSpPr>
        <p:spPr bwMode="auto">
          <a:xfrm>
            <a:off x="60833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3265" name="Line 9"/>
          <p:cNvSpPr>
            <a:spLocks noChangeShapeType="1"/>
          </p:cNvSpPr>
          <p:nvPr/>
        </p:nvSpPr>
        <p:spPr bwMode="auto">
          <a:xfrm>
            <a:off x="53975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Freeform 10"/>
          <p:cNvSpPr>
            <a:spLocks/>
          </p:cNvSpPr>
          <p:nvPr/>
        </p:nvSpPr>
        <p:spPr bwMode="auto">
          <a:xfrm>
            <a:off x="4927600" y="4254500"/>
            <a:ext cx="482600" cy="622300"/>
          </a:xfrm>
          <a:custGeom>
            <a:avLst/>
            <a:gdLst>
              <a:gd name="T0" fmla="*/ 262096244 w 304"/>
              <a:gd name="T1" fmla="*/ 987901339 h 392"/>
              <a:gd name="T2" fmla="*/ 20161248 w 304"/>
              <a:gd name="T3" fmla="*/ 383063730 h 392"/>
              <a:gd name="T4" fmla="*/ 383063695 w 304"/>
              <a:gd name="T5" fmla="*/ 20161250 h 392"/>
              <a:gd name="T6" fmla="*/ 745966149 w 304"/>
              <a:gd name="T7" fmla="*/ 262096268 h 392"/>
              <a:gd name="T8" fmla="*/ 504031246 w 304"/>
              <a:gd name="T9" fmla="*/ 987901339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3267" name="Oval 12"/>
          <p:cNvSpPr>
            <a:spLocks noChangeArrowheads="1"/>
          </p:cNvSpPr>
          <p:nvPr/>
        </p:nvSpPr>
        <p:spPr bwMode="auto">
          <a:xfrm>
            <a:off x="6007100" y="48006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53251" name="Object 1025"/>
          <p:cNvGraphicFramePr>
            <a:graphicFrameLocks noChangeAspect="1"/>
          </p:cNvGraphicFramePr>
          <p:nvPr/>
        </p:nvGraphicFramePr>
        <p:xfrm>
          <a:off x="4787901" y="403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1" y="403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1026"/>
          <p:cNvGraphicFramePr>
            <a:graphicFrameLocks noChangeAspect="1"/>
          </p:cNvGraphicFramePr>
          <p:nvPr/>
        </p:nvGraphicFramePr>
        <p:xfrm>
          <a:off x="5549901" y="46482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1" y="46482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1027"/>
          <p:cNvGraphicFramePr>
            <a:graphicFrameLocks noChangeAspect="1"/>
          </p:cNvGraphicFramePr>
          <p:nvPr/>
        </p:nvGraphicFramePr>
        <p:xfrm>
          <a:off x="4876800" y="31242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0" name="Equation" r:id="rId9" imgW="2095200" imgH="723600" progId="Equation.3">
                  <p:embed/>
                </p:oleObj>
              </mc:Choice>
              <mc:Fallback>
                <p:oleObj name="Equation" r:id="rId9" imgW="2095200" imgH="723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8" name="Line 23"/>
          <p:cNvSpPr>
            <a:spLocks noChangeShapeType="1"/>
          </p:cNvSpPr>
          <p:nvPr/>
        </p:nvSpPr>
        <p:spPr bwMode="auto">
          <a:xfrm>
            <a:off x="3048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Oval 24"/>
          <p:cNvSpPr>
            <a:spLocks noChangeArrowheads="1"/>
          </p:cNvSpPr>
          <p:nvPr/>
        </p:nvSpPr>
        <p:spPr bwMode="auto">
          <a:xfrm>
            <a:off x="36576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3270" name="Line 25"/>
          <p:cNvSpPr>
            <a:spLocks noChangeShapeType="1"/>
          </p:cNvSpPr>
          <p:nvPr/>
        </p:nvSpPr>
        <p:spPr bwMode="auto">
          <a:xfrm>
            <a:off x="40386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54" name="Object 1028"/>
          <p:cNvGraphicFramePr>
            <a:graphicFrameLocks noChangeAspect="1"/>
          </p:cNvGraphicFramePr>
          <p:nvPr/>
        </p:nvGraphicFramePr>
        <p:xfrm>
          <a:off x="4114801" y="457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" name="Equation" r:id="rId11" imgW="304560" imgH="380880" progId="Equation.3">
                  <p:embed/>
                </p:oleObj>
              </mc:Choice>
              <mc:Fallback>
                <p:oleObj name="Equation" r:id="rId11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457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1" name="Freeform 27"/>
          <p:cNvSpPr>
            <a:spLocks/>
          </p:cNvSpPr>
          <p:nvPr/>
        </p:nvSpPr>
        <p:spPr bwMode="auto">
          <a:xfrm>
            <a:off x="3810000" y="2590800"/>
            <a:ext cx="4419600" cy="2286000"/>
          </a:xfrm>
          <a:custGeom>
            <a:avLst/>
            <a:gdLst>
              <a:gd name="T0" fmla="*/ 126371919 w 1112"/>
              <a:gd name="T1" fmla="*/ 2147483647 h 872"/>
              <a:gd name="T2" fmla="*/ 2147483647 w 1112"/>
              <a:gd name="T3" fmla="*/ 1374515445 h 872"/>
              <a:gd name="T4" fmla="*/ 2147483647 w 1112"/>
              <a:gd name="T5" fmla="*/ 714747389 h 872"/>
              <a:gd name="T6" fmla="*/ 2147483647 w 1112"/>
              <a:gd name="T7" fmla="*/ 2147483647 h 872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872"/>
              <a:gd name="T14" fmla="*/ 1112 w 1112"/>
              <a:gd name="T15" fmla="*/ 872 h 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53255" name="Object 1029"/>
          <p:cNvGraphicFramePr>
            <a:graphicFrameLocks noChangeAspect="1"/>
          </p:cNvGraphicFramePr>
          <p:nvPr/>
        </p:nvGraphicFramePr>
        <p:xfrm>
          <a:off x="6019801" y="236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" name="Equation" r:id="rId13" imgW="304560" imgH="380880" progId="Equation.3">
                  <p:embed/>
                </p:oleObj>
              </mc:Choice>
              <mc:Fallback>
                <p:oleObj name="Equation" r:id="rId13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236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2" name="Freeform 30"/>
          <p:cNvSpPr>
            <a:spLocks/>
          </p:cNvSpPr>
          <p:nvPr/>
        </p:nvSpPr>
        <p:spPr bwMode="auto">
          <a:xfrm>
            <a:off x="3810000" y="5257800"/>
            <a:ext cx="4648200" cy="1371600"/>
          </a:xfrm>
          <a:custGeom>
            <a:avLst/>
            <a:gdLst>
              <a:gd name="T0" fmla="*/ 2147483647 w 1160"/>
              <a:gd name="T1" fmla="*/ 51825695 h 1320"/>
              <a:gd name="T2" fmla="*/ 2147483647 w 1160"/>
              <a:gd name="T3" fmla="*/ 1088347832 h 1320"/>
              <a:gd name="T4" fmla="*/ 2147483647 w 1160"/>
              <a:gd name="T5" fmla="*/ 1243826168 h 1320"/>
              <a:gd name="T6" fmla="*/ 0 w 1160"/>
              <a:gd name="T7" fmla="*/ 0 h 1320"/>
              <a:gd name="T8" fmla="*/ 0 60000 65536"/>
              <a:gd name="T9" fmla="*/ 0 60000 65536"/>
              <a:gd name="T10" fmla="*/ 0 60000 65536"/>
              <a:gd name="T11" fmla="*/ 0 60000 65536"/>
              <a:gd name="T12" fmla="*/ 0 w 1160"/>
              <a:gd name="T13" fmla="*/ 0 h 1320"/>
              <a:gd name="T14" fmla="*/ 1160 w 1160"/>
              <a:gd name="T15" fmla="*/ 1320 h 1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53256" name="Object 1030"/>
          <p:cNvGraphicFramePr>
            <a:graphicFrameLocks noChangeAspect="1"/>
          </p:cNvGraphicFramePr>
          <p:nvPr/>
        </p:nvGraphicFramePr>
        <p:xfrm>
          <a:off x="5791200" y="6096000"/>
          <a:ext cx="528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" name="Equation" r:id="rId14" imgW="304560" imgH="380880" progId="Equation.3">
                  <p:embed/>
                </p:oleObj>
              </mc:Choice>
              <mc:Fallback>
                <p:oleObj name="Equation" r:id="rId14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6096000"/>
                        <a:ext cx="528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3" name="Oval 33"/>
          <p:cNvSpPr>
            <a:spLocks noChangeArrowheads="1"/>
          </p:cNvSpPr>
          <p:nvPr/>
        </p:nvSpPr>
        <p:spPr bwMode="auto">
          <a:xfrm>
            <a:off x="80772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3274" name="Oval 34"/>
          <p:cNvSpPr>
            <a:spLocks noChangeArrowheads="1"/>
          </p:cNvSpPr>
          <p:nvPr/>
        </p:nvSpPr>
        <p:spPr bwMode="auto">
          <a:xfrm>
            <a:off x="80010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53275" name="Line 35"/>
          <p:cNvSpPr>
            <a:spLocks noChangeShapeType="1"/>
          </p:cNvSpPr>
          <p:nvPr/>
        </p:nvSpPr>
        <p:spPr bwMode="auto">
          <a:xfrm flipV="1">
            <a:off x="65532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57" name="Object 1031"/>
          <p:cNvGraphicFramePr>
            <a:graphicFrameLocks noChangeAspect="1"/>
          </p:cNvGraphicFramePr>
          <p:nvPr/>
        </p:nvGraphicFramePr>
        <p:xfrm>
          <a:off x="7239001" y="457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4" name="Equation" r:id="rId15" imgW="304560" imgH="380880" progId="Equation.3">
                  <p:embed/>
                </p:oleObj>
              </mc:Choice>
              <mc:Fallback>
                <p:oleObj name="Equation" r:id="rId15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457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32"/>
          <p:cNvGraphicFramePr>
            <a:graphicFrameLocks noChangeAspect="1"/>
          </p:cNvGraphicFramePr>
          <p:nvPr/>
        </p:nvGraphicFramePr>
        <p:xfrm>
          <a:off x="7696200" y="1143000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" name="Equation" r:id="rId16" imgW="2374560" imgH="1091880" progId="Equation.3">
                  <p:embed/>
                </p:oleObj>
              </mc:Choice>
              <mc:Fallback>
                <p:oleObj name="Equation" r:id="rId16" imgW="237456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143000"/>
                        <a:ext cx="2374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NFA which accepts strings </a:t>
            </a:r>
            <a:r>
              <a:rPr lang="en-US" b="1" dirty="0" smtClean="0"/>
              <a:t>a’s</a:t>
            </a:r>
            <a:r>
              <a:rPr lang="en-US" dirty="0" smtClean="0"/>
              <a:t> and </a:t>
            </a:r>
            <a:r>
              <a:rPr lang="en-US" b="1" dirty="0" smtClean="0"/>
              <a:t>b’s</a:t>
            </a:r>
            <a:r>
              <a:rPr lang="en-US" dirty="0" smtClean="0"/>
              <a:t> starting with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</a:p>
          <a:p>
            <a:r>
              <a:rPr lang="en-US" dirty="0" smtClean="0"/>
              <a:t>Obtain NFA for regular expression </a:t>
            </a:r>
            <a:r>
              <a:rPr lang="en-US" b="1" dirty="0" smtClean="0"/>
              <a:t>(a*+b*+c*)</a:t>
            </a:r>
          </a:p>
          <a:p>
            <a:r>
              <a:rPr lang="en-US" dirty="0" smtClean="0"/>
              <a:t>Obtain NFA for regular expression </a:t>
            </a:r>
            <a:r>
              <a:rPr lang="en-US" b="1" dirty="0" smtClean="0"/>
              <a:t>(</a:t>
            </a:r>
            <a:r>
              <a:rPr lang="en-US" b="1" dirty="0" err="1" smtClean="0"/>
              <a:t>a+b</a:t>
            </a:r>
            <a:r>
              <a:rPr lang="en-US" b="1" dirty="0" smtClean="0"/>
              <a:t>)* </a:t>
            </a:r>
            <a:r>
              <a:rPr lang="en-US" b="1" dirty="0" err="1" smtClean="0"/>
              <a:t>aa</a:t>
            </a:r>
            <a:r>
              <a:rPr lang="en-US" b="1" dirty="0" smtClean="0"/>
              <a:t> (</a:t>
            </a:r>
            <a:r>
              <a:rPr lang="en-US" b="1" dirty="0" err="1" smtClean="0"/>
              <a:t>a+b</a:t>
            </a:r>
            <a:r>
              <a:rPr lang="en-US" b="1" dirty="0" smtClean="0"/>
              <a:t>)*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55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9" y="149973"/>
            <a:ext cx="10515600" cy="18620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Generalized Transition Graph (GTG)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88" y="551329"/>
            <a:ext cx="11071412" cy="5625634"/>
          </a:xfrm>
        </p:spPr>
        <p:txBody>
          <a:bodyPr/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generalized transition graph is a transition graph whose edges are labeled with </a:t>
            </a:r>
            <a:r>
              <a:rPr lang="en-US" dirty="0" smtClean="0"/>
              <a:t>regular expressions.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The label of any walk from </a:t>
            </a:r>
            <a:r>
              <a:rPr lang="en-US" dirty="0" smtClean="0"/>
              <a:t>the initial </a:t>
            </a:r>
            <a:r>
              <a:rPr lang="en-US" dirty="0"/>
              <a:t>state to a final state is the concatenation of several regular expressions,</a:t>
            </a:r>
          </a:p>
        </p:txBody>
      </p:sp>
    </p:spTree>
    <p:extLst>
      <p:ext uri="{BB962C8B-B14F-4D97-AF65-F5344CB8AC3E}">
        <p14:creationId xmlns:p14="http://schemas.microsoft.com/office/powerpoint/2010/main" val="30236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6161165-9487-4816-B8AD-049B52703E65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From       construct the equivalent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Generalized Transition Graph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in which transition labels are regular expressions</a:t>
            </a:r>
            <a:r>
              <a:rPr lang="en-US" dirty="0" smtClean="0"/>
              <a:t> 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326181"/>
              </p:ext>
            </p:extLst>
          </p:nvPr>
        </p:nvGraphicFramePr>
        <p:xfrm>
          <a:off x="1704975" y="1825625"/>
          <a:ext cx="54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1825625"/>
                        <a:ext cx="542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5"/>
          <p:cNvSpPr txBox="1">
            <a:spLocks noChangeArrowheads="1"/>
          </p:cNvSpPr>
          <p:nvPr/>
        </p:nvSpPr>
        <p:spPr bwMode="auto">
          <a:xfrm>
            <a:off x="1524000" y="350520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Example:</a:t>
            </a:r>
          </a:p>
        </p:txBody>
      </p:sp>
      <p:sp>
        <p:nvSpPr>
          <p:cNvPr id="33806" name="Oval 6"/>
          <p:cNvSpPr>
            <a:spLocks noChangeArrowheads="1"/>
          </p:cNvSpPr>
          <p:nvPr/>
        </p:nvSpPr>
        <p:spPr bwMode="auto">
          <a:xfrm>
            <a:off x="25146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3807" name="Oval 8"/>
          <p:cNvSpPr>
            <a:spLocks noChangeArrowheads="1"/>
          </p:cNvSpPr>
          <p:nvPr/>
        </p:nvSpPr>
        <p:spPr bwMode="auto">
          <a:xfrm>
            <a:off x="43434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3808" name="Oval 9"/>
          <p:cNvSpPr>
            <a:spLocks noChangeArrowheads="1"/>
          </p:cNvSpPr>
          <p:nvPr/>
        </p:nvSpPr>
        <p:spPr bwMode="auto">
          <a:xfrm>
            <a:off x="4267200" y="571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3809" name="Line 10"/>
          <p:cNvSpPr>
            <a:spLocks noChangeShapeType="1"/>
          </p:cNvSpPr>
          <p:nvPr/>
        </p:nvSpPr>
        <p:spPr bwMode="auto">
          <a:xfrm>
            <a:off x="2971800" y="601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Freeform 11"/>
          <p:cNvSpPr>
            <a:spLocks/>
          </p:cNvSpPr>
          <p:nvPr/>
        </p:nvSpPr>
        <p:spPr bwMode="auto">
          <a:xfrm>
            <a:off x="2501900" y="5245100"/>
            <a:ext cx="482600" cy="546100"/>
          </a:xfrm>
          <a:custGeom>
            <a:avLst/>
            <a:gdLst>
              <a:gd name="T0" fmla="*/ 504031246 w 304"/>
              <a:gd name="T1" fmla="*/ 866933839 h 344"/>
              <a:gd name="T2" fmla="*/ 745966149 w 304"/>
              <a:gd name="T3" fmla="*/ 262096256 h 344"/>
              <a:gd name="T4" fmla="*/ 383063695 w 304"/>
              <a:gd name="T5" fmla="*/ 20161249 h 344"/>
              <a:gd name="T6" fmla="*/ 20161248 w 304"/>
              <a:gd name="T7" fmla="*/ 141128750 h 344"/>
              <a:gd name="T8" fmla="*/ 262096244 w 304"/>
              <a:gd name="T9" fmla="*/ 866933839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44"/>
              <a:gd name="T17" fmla="*/ 304 w 30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44">
                <a:moveTo>
                  <a:pt x="200" y="344"/>
                </a:moveTo>
                <a:cubicBezTo>
                  <a:pt x="252" y="252"/>
                  <a:pt x="304" y="160"/>
                  <a:pt x="296" y="104"/>
                </a:cubicBezTo>
                <a:cubicBezTo>
                  <a:pt x="288" y="48"/>
                  <a:pt x="200" y="16"/>
                  <a:pt x="152" y="8"/>
                </a:cubicBezTo>
                <a:cubicBezTo>
                  <a:pt x="104" y="0"/>
                  <a:pt x="16" y="0"/>
                  <a:pt x="8" y="56"/>
                </a:cubicBezTo>
                <a:cubicBezTo>
                  <a:pt x="0" y="112"/>
                  <a:pt x="52" y="228"/>
                  <a:pt x="104" y="3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3811" name="Freeform 12"/>
          <p:cNvSpPr>
            <a:spLocks/>
          </p:cNvSpPr>
          <p:nvPr/>
        </p:nvSpPr>
        <p:spPr bwMode="auto">
          <a:xfrm>
            <a:off x="4267200" y="5181600"/>
            <a:ext cx="660400" cy="533400"/>
          </a:xfrm>
          <a:custGeom>
            <a:avLst/>
            <a:gdLst>
              <a:gd name="T0" fmla="*/ 766127474 w 416"/>
              <a:gd name="T1" fmla="*/ 846772589 h 336"/>
              <a:gd name="T2" fmla="*/ 1008062601 w 416"/>
              <a:gd name="T3" fmla="*/ 241935011 h 336"/>
              <a:gd name="T4" fmla="*/ 524192545 w 416"/>
              <a:gd name="T5" fmla="*/ 0 h 336"/>
              <a:gd name="T6" fmla="*/ 40322501 w 416"/>
              <a:gd name="T7" fmla="*/ 241935011 h 336"/>
              <a:gd name="T8" fmla="*/ 282257516 w 416"/>
              <a:gd name="T9" fmla="*/ 846772589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3795" name="Object 13"/>
          <p:cNvGraphicFramePr>
            <a:graphicFrameLocks noChangeAspect="1"/>
          </p:cNvGraphicFramePr>
          <p:nvPr/>
        </p:nvGraphicFramePr>
        <p:xfrm>
          <a:off x="2590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4"/>
          <p:cNvGraphicFramePr>
            <a:graphicFrameLocks noChangeAspect="1"/>
          </p:cNvGraphicFramePr>
          <p:nvPr/>
        </p:nvGraphicFramePr>
        <p:xfrm>
          <a:off x="3257550" y="55245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0" name="Equation" r:id="rId7" imgW="647640" imgH="469800" progId="Equation.3">
                  <p:embed/>
                </p:oleObj>
              </mc:Choice>
              <mc:Fallback>
                <p:oleObj name="Equation" r:id="rId7" imgW="6476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55245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Line 15"/>
          <p:cNvSpPr>
            <a:spLocks noChangeShapeType="1"/>
          </p:cNvSpPr>
          <p:nvPr/>
        </p:nvSpPr>
        <p:spPr bwMode="auto">
          <a:xfrm>
            <a:off x="19812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16"/>
          <p:cNvSpPr>
            <a:spLocks noChangeArrowheads="1"/>
          </p:cNvSpPr>
          <p:nvPr/>
        </p:nvSpPr>
        <p:spPr bwMode="auto">
          <a:xfrm>
            <a:off x="2209800" y="4648200"/>
            <a:ext cx="30480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3797" name="Object 17"/>
          <p:cNvGraphicFramePr>
            <a:graphicFrameLocks noChangeAspect="1"/>
          </p:cNvGraphicFramePr>
          <p:nvPr/>
        </p:nvGraphicFramePr>
        <p:xfrm>
          <a:off x="4495801" y="487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1" name="Equation" r:id="rId9" imgW="241200" imgH="279360" progId="Equation.3">
                  <p:embed/>
                </p:oleObj>
              </mc:Choice>
              <mc:Fallback>
                <p:oleObj name="Equation" r:id="rId9" imgW="2412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876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18"/>
          <p:cNvGraphicFramePr>
            <a:graphicFrameLocks noChangeAspect="1"/>
          </p:cNvGraphicFramePr>
          <p:nvPr/>
        </p:nvGraphicFramePr>
        <p:xfrm>
          <a:off x="3327401" y="4178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" name="Equation" r:id="rId11" imgW="545760" imgH="393480" progId="Equation.3">
                  <p:embed/>
                </p:oleObj>
              </mc:Choice>
              <mc:Fallback>
                <p:oleObj name="Equation" r:id="rId11" imgW="54576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1" y="41783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4" name="Oval 19"/>
          <p:cNvSpPr>
            <a:spLocks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3815" name="Oval 20"/>
          <p:cNvSpPr>
            <a:spLocks noChangeArrowheads="1"/>
          </p:cNvSpPr>
          <p:nvPr/>
        </p:nvSpPr>
        <p:spPr bwMode="auto">
          <a:xfrm>
            <a:off x="86868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3816" name="Oval 21"/>
          <p:cNvSpPr>
            <a:spLocks noChangeArrowheads="1"/>
          </p:cNvSpPr>
          <p:nvPr/>
        </p:nvSpPr>
        <p:spPr bwMode="auto">
          <a:xfrm>
            <a:off x="8610600" y="571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3817" name="Line 22"/>
          <p:cNvSpPr>
            <a:spLocks noChangeShapeType="1"/>
          </p:cNvSpPr>
          <p:nvPr/>
        </p:nvSpPr>
        <p:spPr bwMode="auto">
          <a:xfrm>
            <a:off x="7315200" y="601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Freeform 23"/>
          <p:cNvSpPr>
            <a:spLocks/>
          </p:cNvSpPr>
          <p:nvPr/>
        </p:nvSpPr>
        <p:spPr bwMode="auto">
          <a:xfrm>
            <a:off x="6845300" y="5245100"/>
            <a:ext cx="482600" cy="546100"/>
          </a:xfrm>
          <a:custGeom>
            <a:avLst/>
            <a:gdLst>
              <a:gd name="T0" fmla="*/ 504031246 w 304"/>
              <a:gd name="T1" fmla="*/ 866933839 h 344"/>
              <a:gd name="T2" fmla="*/ 745966149 w 304"/>
              <a:gd name="T3" fmla="*/ 262096256 h 344"/>
              <a:gd name="T4" fmla="*/ 383063695 w 304"/>
              <a:gd name="T5" fmla="*/ 20161249 h 344"/>
              <a:gd name="T6" fmla="*/ 20161248 w 304"/>
              <a:gd name="T7" fmla="*/ 141128750 h 344"/>
              <a:gd name="T8" fmla="*/ 262096244 w 304"/>
              <a:gd name="T9" fmla="*/ 866933839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44"/>
              <a:gd name="T17" fmla="*/ 304 w 30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44">
                <a:moveTo>
                  <a:pt x="200" y="344"/>
                </a:moveTo>
                <a:cubicBezTo>
                  <a:pt x="252" y="252"/>
                  <a:pt x="304" y="160"/>
                  <a:pt x="296" y="104"/>
                </a:cubicBezTo>
                <a:cubicBezTo>
                  <a:pt x="288" y="48"/>
                  <a:pt x="200" y="16"/>
                  <a:pt x="152" y="8"/>
                </a:cubicBezTo>
                <a:cubicBezTo>
                  <a:pt x="104" y="0"/>
                  <a:pt x="16" y="0"/>
                  <a:pt x="8" y="56"/>
                </a:cubicBezTo>
                <a:cubicBezTo>
                  <a:pt x="0" y="112"/>
                  <a:pt x="52" y="228"/>
                  <a:pt x="104" y="3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3819" name="Freeform 24"/>
          <p:cNvSpPr>
            <a:spLocks/>
          </p:cNvSpPr>
          <p:nvPr/>
        </p:nvSpPr>
        <p:spPr bwMode="auto">
          <a:xfrm>
            <a:off x="8610600" y="5181600"/>
            <a:ext cx="660400" cy="533400"/>
          </a:xfrm>
          <a:custGeom>
            <a:avLst/>
            <a:gdLst>
              <a:gd name="T0" fmla="*/ 766127474 w 416"/>
              <a:gd name="T1" fmla="*/ 846772589 h 336"/>
              <a:gd name="T2" fmla="*/ 1008062601 w 416"/>
              <a:gd name="T3" fmla="*/ 241935011 h 336"/>
              <a:gd name="T4" fmla="*/ 524192545 w 416"/>
              <a:gd name="T5" fmla="*/ 0 h 336"/>
              <a:gd name="T6" fmla="*/ 40322501 w 416"/>
              <a:gd name="T7" fmla="*/ 241935011 h 336"/>
              <a:gd name="T8" fmla="*/ 282257516 w 416"/>
              <a:gd name="T9" fmla="*/ 846772589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3799" name="Object 25"/>
          <p:cNvGraphicFramePr>
            <a:graphicFrameLocks noChangeAspect="1"/>
          </p:cNvGraphicFramePr>
          <p:nvPr/>
        </p:nvGraphicFramePr>
        <p:xfrm>
          <a:off x="69342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26"/>
          <p:cNvGraphicFramePr>
            <a:graphicFrameLocks noChangeAspect="1"/>
          </p:cNvGraphicFramePr>
          <p:nvPr/>
        </p:nvGraphicFramePr>
        <p:xfrm>
          <a:off x="7467600" y="5562601"/>
          <a:ext cx="914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4" name="Equation" r:id="rId14" imgW="914400" imgH="393480" progId="Equation.3">
                  <p:embed/>
                </p:oleObj>
              </mc:Choice>
              <mc:Fallback>
                <p:oleObj name="Equation" r:id="rId14" imgW="9144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562601"/>
                        <a:ext cx="914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0" name="Rectangle 27"/>
          <p:cNvSpPr>
            <a:spLocks noChangeArrowheads="1"/>
          </p:cNvSpPr>
          <p:nvPr/>
        </p:nvSpPr>
        <p:spPr bwMode="auto">
          <a:xfrm>
            <a:off x="6553200" y="4648200"/>
            <a:ext cx="30480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3801" name="Object 28"/>
          <p:cNvGraphicFramePr>
            <a:graphicFrameLocks noChangeAspect="1"/>
          </p:cNvGraphicFramePr>
          <p:nvPr/>
        </p:nvGraphicFramePr>
        <p:xfrm>
          <a:off x="8839201" y="487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5" name="Equation" r:id="rId16" imgW="241200" imgH="279360" progId="Equation.3">
                  <p:embed/>
                </p:oleObj>
              </mc:Choice>
              <mc:Fallback>
                <p:oleObj name="Equation" r:id="rId16" imgW="2412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4876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1" name="Line 30"/>
          <p:cNvSpPr>
            <a:spLocks noChangeShapeType="1"/>
          </p:cNvSpPr>
          <p:nvPr/>
        </p:nvSpPr>
        <p:spPr bwMode="auto">
          <a:xfrm>
            <a:off x="63246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AutoShape 31"/>
          <p:cNvSpPr>
            <a:spLocks noChangeArrowheads="1"/>
          </p:cNvSpPr>
          <p:nvPr/>
        </p:nvSpPr>
        <p:spPr bwMode="auto">
          <a:xfrm>
            <a:off x="5410201" y="525780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   nfa-rex 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mtClean="0"/>
              <a:t>Start with an nfa  with states q0,q1, ...qn and a single final state , distinct from its initial state</a:t>
            </a:r>
            <a:endParaRPr lang="en-US" baseline="-25000" smtClean="0"/>
          </a:p>
          <a:p>
            <a:pPr marL="514350" indent="-514350">
              <a:buNone/>
            </a:pPr>
            <a:endParaRPr lang="en-US" baseline="-250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E1AD0948-833A-4A81-B648-60970DCEC85C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   nfa-rex 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dirty="0" smtClean="0"/>
              <a:t>Start with an </a:t>
            </a:r>
            <a:r>
              <a:rPr lang="en-US" dirty="0" err="1" smtClean="0"/>
              <a:t>nfa</a:t>
            </a:r>
            <a:r>
              <a:rPr lang="en-US" dirty="0" smtClean="0"/>
              <a:t>  with states q0,q1, ...</a:t>
            </a:r>
            <a:r>
              <a:rPr lang="en-US" dirty="0" err="1" smtClean="0"/>
              <a:t>qn</a:t>
            </a:r>
            <a:r>
              <a:rPr lang="en-US" dirty="0" smtClean="0"/>
              <a:t> and a single final state , distinct from its initial state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 Convert the </a:t>
            </a:r>
            <a:r>
              <a:rPr lang="en-US" dirty="0" err="1" smtClean="0"/>
              <a:t>nfa</a:t>
            </a:r>
            <a:r>
              <a:rPr lang="en-US" dirty="0" smtClean="0"/>
              <a:t> into a complete generalized transition graph.</a:t>
            </a:r>
          </a:p>
          <a:p>
            <a:pPr marL="514350" indent="-514350">
              <a:buNone/>
            </a:pPr>
            <a:r>
              <a:rPr lang="en-US" dirty="0" smtClean="0"/>
              <a:t>               Let </a:t>
            </a:r>
            <a:r>
              <a:rPr lang="en-US" dirty="0" err="1" smtClean="0"/>
              <a:t>r</a:t>
            </a:r>
            <a:r>
              <a:rPr lang="en-US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stand for the label of the edge from qi to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qj</a:t>
            </a:r>
            <a:endParaRPr lang="en-US" sz="1800" baseline="-25000" dirty="0" smtClean="0"/>
          </a:p>
          <a:p>
            <a:pPr marL="514350" indent="-514350">
              <a:buNone/>
            </a:pPr>
            <a:endParaRPr lang="en-US" baseline="-25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105E162D-ACC6-47BA-B3CD-059B862E76F7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   nfa-rex 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smtClean="0"/>
          </a:p>
          <a:p>
            <a:pPr marL="514350" indent="-514350">
              <a:buFontTx/>
              <a:buAutoNum type="arabicPeriod"/>
            </a:pPr>
            <a:r>
              <a:rPr lang="en-US" smtClean="0"/>
              <a:t>.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 </a:t>
            </a:r>
          </a:p>
          <a:p>
            <a:pPr marL="514350" indent="-51435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3.If the generalized transition graph(GTG) has only 2 states with qi as initial and qj as final, as its associated regular expression is</a:t>
            </a:r>
          </a:p>
          <a:p>
            <a:pPr marL="514350" indent="-514350">
              <a:buNone/>
            </a:pPr>
            <a:r>
              <a:rPr lang="en-US" smtClean="0"/>
              <a:t>r</a:t>
            </a:r>
            <a:r>
              <a:rPr lang="en-US" baseline="-25000" smtClean="0"/>
              <a:t>ii</a:t>
            </a:r>
            <a:r>
              <a:rPr lang="en-US" baseline="30000" smtClean="0"/>
              <a:t>* </a:t>
            </a:r>
            <a:r>
              <a:rPr lang="en-US" smtClean="0"/>
              <a:t> r</a:t>
            </a:r>
            <a:r>
              <a:rPr lang="en-US" baseline="-25000" smtClean="0"/>
              <a:t>ij</a:t>
            </a:r>
            <a:r>
              <a:rPr lang="en-US" smtClean="0"/>
              <a:t> (r</a:t>
            </a:r>
            <a:r>
              <a:rPr lang="en-US" baseline="-25000" smtClean="0"/>
              <a:t>jj </a:t>
            </a:r>
            <a:r>
              <a:rPr lang="en-US" smtClean="0"/>
              <a:t> + r</a:t>
            </a:r>
            <a:r>
              <a:rPr lang="en-US" baseline="-25000" smtClean="0"/>
              <a:t>ji</a:t>
            </a:r>
            <a:r>
              <a:rPr lang="en-US" smtClean="0"/>
              <a:t> r</a:t>
            </a:r>
            <a:r>
              <a:rPr lang="en-US" baseline="-25000" smtClean="0"/>
              <a:t>ii</a:t>
            </a:r>
            <a:r>
              <a:rPr lang="en-US" smtClean="0"/>
              <a:t> </a:t>
            </a:r>
            <a:r>
              <a:rPr lang="en-US" baseline="30000" smtClean="0"/>
              <a:t>*</a:t>
            </a:r>
            <a:r>
              <a:rPr lang="en-US" smtClean="0"/>
              <a:t> r</a:t>
            </a:r>
            <a:r>
              <a:rPr lang="en-US" baseline="-25000" smtClean="0"/>
              <a:t>ij</a:t>
            </a:r>
            <a:r>
              <a:rPr lang="en-US" smtClean="0"/>
              <a:t> )</a:t>
            </a:r>
            <a:r>
              <a:rPr lang="en-US" baseline="30000" smtClean="0"/>
              <a:t>*</a:t>
            </a:r>
            <a:endParaRPr lang="en-US" smtClean="0"/>
          </a:p>
          <a:p>
            <a:pPr marL="514350" indent="-514350">
              <a:buNone/>
            </a:pPr>
            <a:r>
              <a:rPr lang="en-US" smtClean="0"/>
              <a:t>               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None/>
            </a:pPr>
            <a:endParaRPr lang="en-US" baseline="-25000" smtClean="0"/>
          </a:p>
          <a:p>
            <a:pPr marL="514350" indent="-514350">
              <a:buNone/>
            </a:pPr>
            <a:endParaRPr lang="en-US" baseline="-250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61BA7B7-FFA7-4F8B-9DEF-659DF62E41C5}" type="slidenum">
              <a:rPr lang="en-US" sz="1400" baseline="300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sz="1400" baseline="30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4. If GTG has 3 states with the initial state qi and final state qj and the third state qk,  introduce new edge labelled </a:t>
            </a:r>
          </a:p>
          <a:p>
            <a:pPr>
              <a:buFontTx/>
              <a:buNone/>
            </a:pPr>
            <a:r>
              <a:rPr lang="en-US" smtClean="0"/>
              <a:t>   r</a:t>
            </a:r>
            <a:r>
              <a:rPr lang="en-US" baseline="-25000" smtClean="0">
                <a:latin typeface="Arial" panose="020B0604020202020204" pitchFamily="34" charset="0"/>
                <a:cs typeface="Arial" panose="020B0604020202020204" pitchFamily="34" charset="0"/>
              </a:rPr>
              <a:t>pq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+r</a:t>
            </a:r>
            <a:r>
              <a:rPr lang="en-US" baseline="-25000" smtClean="0"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en-US" baseline="-25000" smtClean="0">
                <a:latin typeface="Arial" panose="020B0604020202020204" pitchFamily="34" charset="0"/>
                <a:cs typeface="Arial" panose="020B0604020202020204" pitchFamily="34" charset="0"/>
              </a:rPr>
              <a:t>kk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aseline="3000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en-US" baseline="-25000" smtClean="0">
                <a:latin typeface="Arial" panose="020B0604020202020204" pitchFamily="34" charset="0"/>
                <a:cs typeface="Arial" panose="020B0604020202020204" pitchFamily="34" charset="0"/>
              </a:rPr>
              <a:t>kq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for p =i, j and q=i, j. When this is done the remove the vertex q</a:t>
            </a:r>
            <a:r>
              <a:rPr lang="en-US" baseline="-2500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and its associated edges.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88AB4FA5-19C6-4D64-AB43-E60C0156E242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aseline="-25000" smtClean="0"/>
              <a:t> </a:t>
            </a:r>
            <a:r>
              <a:rPr lang="en-US" smtClean="0"/>
              <a:t> 5 . If GTG has 4 or more edges , pick a state q</a:t>
            </a:r>
            <a:r>
              <a:rPr lang="en-US" baseline="-25000" smtClean="0"/>
              <a:t>k</a:t>
            </a:r>
            <a:r>
              <a:rPr lang="en-US" smtClean="0"/>
              <a:t> to be removed. Apply rule 4 for all pairs of states (q</a:t>
            </a:r>
            <a:r>
              <a:rPr lang="en-US" baseline="-25000" smtClean="0"/>
              <a:t>i</a:t>
            </a:r>
            <a:r>
              <a:rPr lang="en-US" smtClean="0"/>
              <a:t> ,q</a:t>
            </a:r>
            <a:r>
              <a:rPr lang="en-US" baseline="-25000" smtClean="0"/>
              <a:t>j).</a:t>
            </a:r>
            <a:r>
              <a:rPr lang="en-US" smtClean="0"/>
              <a:t>   i≠k , j ≠k . At each step apply the simplifying rules </a:t>
            </a:r>
          </a:p>
          <a:p>
            <a:pPr>
              <a:buFontTx/>
              <a:buNone/>
            </a:pPr>
            <a:r>
              <a:rPr lang="en-US" smtClean="0"/>
              <a:t>r+</a:t>
            </a:r>
            <a:r>
              <a:rPr lang="az-Cyrl-AZ" smtClean="0"/>
              <a:t>Ф</a:t>
            </a:r>
            <a:r>
              <a:rPr lang="en-US" smtClean="0"/>
              <a:t> =r</a:t>
            </a:r>
          </a:p>
          <a:p>
            <a:pPr>
              <a:buFontTx/>
              <a:buNone/>
            </a:pPr>
            <a:r>
              <a:rPr lang="en-US" smtClean="0"/>
              <a:t>r</a:t>
            </a:r>
            <a:r>
              <a:rPr lang="az-Cyrl-AZ" smtClean="0"/>
              <a:t> Ф</a:t>
            </a:r>
            <a:r>
              <a:rPr lang="en-US" smtClean="0"/>
              <a:t>=</a:t>
            </a:r>
            <a:r>
              <a:rPr lang="az-Cyrl-AZ" smtClean="0"/>
              <a:t> Ф</a:t>
            </a:r>
            <a:endParaRPr lang="en-US" smtClean="0"/>
          </a:p>
          <a:p>
            <a:pPr>
              <a:buFontTx/>
              <a:buNone/>
            </a:pPr>
            <a:r>
              <a:rPr lang="az-Cyrl-AZ" smtClean="0"/>
              <a:t>Ф</a:t>
            </a:r>
            <a:r>
              <a:rPr lang="en-US" smtClean="0"/>
              <a:t>*=</a:t>
            </a:r>
            <a:r>
              <a:rPr lang="el-GR" smtClean="0"/>
              <a:t>λ</a:t>
            </a:r>
            <a:endParaRPr lang="en-US" smtClean="0"/>
          </a:p>
          <a:p>
            <a:pPr>
              <a:buFontTx/>
              <a:buNone/>
            </a:pPr>
            <a:r>
              <a:rPr lang="en-US" smtClean="0"/>
              <a:t>Wherever possible. When this is done , remove q</a:t>
            </a:r>
            <a:r>
              <a:rPr lang="en-US" baseline="-25000" smtClean="0"/>
              <a:t>k</a:t>
            </a:r>
            <a:endParaRPr lang="en-US" smtClean="0"/>
          </a:p>
          <a:p>
            <a:pPr>
              <a:buFontTx/>
              <a:buNone/>
            </a:pPr>
            <a:r>
              <a:rPr lang="en-US" baseline="-25000" smtClean="0"/>
              <a:t>        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DD316FE-B7CF-4E52-85D6-1B8FBF5923F9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6. Repeat step 3 to 5 until the correct regular expression is obtained.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AF30F77-33D5-4EC7-9B75-BA455FDEFD87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6" y="163419"/>
            <a:ext cx="10515600" cy="293781"/>
          </a:xfrm>
        </p:spPr>
        <p:txBody>
          <a:bodyPr>
            <a:normAutofit fontScale="90000"/>
          </a:bodyPr>
          <a:lstStyle/>
          <a:p>
            <a:r>
              <a:rPr lang="en-US" sz="3600" b="1" u="sng" dirty="0"/>
              <a:t>Formal Definition of a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847165"/>
            <a:ext cx="11712388" cy="579568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 smtClean="0"/>
              <a:t>Let </a:t>
            </a:r>
            <a:r>
              <a:rPr lang="en-US" dirty="0"/>
              <a:t>Σ be a given </a:t>
            </a:r>
            <a:r>
              <a:rPr lang="en-US" dirty="0" smtClean="0"/>
              <a:t>alphabet, 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1. </a:t>
            </a:r>
            <a:r>
              <a:rPr lang="en-US" dirty="0"/>
              <a:t>Ø</a:t>
            </a:r>
            <a:r>
              <a:rPr lang="en-US" dirty="0" smtClean="0"/>
              <a:t>, λ </a:t>
            </a:r>
            <a:r>
              <a:rPr lang="en-US" dirty="0"/>
              <a:t>and a ∈ Σ are all regular expressions. These are called </a:t>
            </a:r>
            <a:r>
              <a:rPr lang="en-US" b="1" dirty="0"/>
              <a:t>primitive regular expressions.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 If </a:t>
            </a:r>
            <a:r>
              <a:rPr lang="en-US" i="1" dirty="0"/>
              <a:t>r</a:t>
            </a:r>
            <a:r>
              <a:rPr lang="en-US" dirty="0"/>
              <a:t>1 and </a:t>
            </a:r>
            <a:r>
              <a:rPr lang="en-US" i="1" dirty="0"/>
              <a:t>r</a:t>
            </a:r>
            <a:r>
              <a:rPr lang="en-US" dirty="0"/>
              <a:t>2 are regular expressions, so are </a:t>
            </a:r>
            <a:r>
              <a:rPr lang="en-US" i="1" dirty="0"/>
              <a:t>r</a:t>
            </a:r>
            <a:r>
              <a:rPr lang="en-US" dirty="0"/>
              <a:t>1+ </a:t>
            </a:r>
            <a:r>
              <a:rPr lang="en-US" i="1" dirty="0"/>
              <a:t>r</a:t>
            </a:r>
            <a:r>
              <a:rPr lang="en-US" dirty="0"/>
              <a:t>2,</a:t>
            </a:r>
            <a:r>
              <a:rPr lang="en-US" i="1" dirty="0"/>
              <a:t>r</a:t>
            </a:r>
            <a:r>
              <a:rPr lang="en-US" dirty="0"/>
              <a:t>1.</a:t>
            </a:r>
            <a:r>
              <a:rPr lang="en-US" i="1" dirty="0"/>
              <a:t>r</a:t>
            </a:r>
            <a:r>
              <a:rPr lang="en-US" dirty="0"/>
              <a:t>2, </a:t>
            </a:r>
            <a:r>
              <a:rPr lang="en-US" dirty="0" smtClean="0"/>
              <a:t>r1*, </a:t>
            </a:r>
            <a:r>
              <a:rPr lang="en-US" dirty="0"/>
              <a:t>and (</a:t>
            </a:r>
            <a:r>
              <a:rPr lang="en-US" i="1" dirty="0"/>
              <a:t>r</a:t>
            </a:r>
            <a:r>
              <a:rPr lang="en-US" dirty="0"/>
              <a:t>1).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3. A string is a regular expression if and only if it can be derived from the primitive </a:t>
            </a:r>
            <a:r>
              <a:rPr lang="en-US" dirty="0" smtClean="0"/>
              <a:t>regular expressions </a:t>
            </a:r>
            <a:r>
              <a:rPr lang="en-US" dirty="0"/>
              <a:t>by a finite number of applications of the rules in (2).</a:t>
            </a:r>
          </a:p>
        </p:txBody>
      </p:sp>
    </p:spTree>
    <p:extLst>
      <p:ext uri="{BB962C8B-B14F-4D97-AF65-F5344CB8AC3E}">
        <p14:creationId xmlns:p14="http://schemas.microsoft.com/office/powerpoint/2010/main" val="48240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6F72AD68-22DB-4CBE-B3A3-6662FA1AC55A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smtClean="0"/>
          </a:p>
        </p:txBody>
      </p:sp>
      <p:sp>
        <p:nvSpPr>
          <p:cNvPr id="348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Another Example:</a:t>
            </a:r>
          </a:p>
        </p:txBody>
      </p:sp>
      <p:sp>
        <p:nvSpPr>
          <p:cNvPr id="34837" name="Oval 20"/>
          <p:cNvSpPr>
            <a:spLocks noChangeArrowheads="1"/>
          </p:cNvSpPr>
          <p:nvPr/>
        </p:nvSpPr>
        <p:spPr bwMode="auto">
          <a:xfrm>
            <a:off x="54102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4838" name="Oval 21"/>
          <p:cNvSpPr>
            <a:spLocks noChangeArrowheads="1"/>
          </p:cNvSpPr>
          <p:nvPr/>
        </p:nvSpPr>
        <p:spPr bwMode="auto">
          <a:xfrm>
            <a:off x="9067800" y="5105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4839" name="Oval 22"/>
          <p:cNvSpPr>
            <a:spLocks noChangeArrowheads="1"/>
          </p:cNvSpPr>
          <p:nvPr/>
        </p:nvSpPr>
        <p:spPr bwMode="auto">
          <a:xfrm>
            <a:off x="72390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46482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7772400" y="5486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Freeform 26"/>
          <p:cNvSpPr>
            <a:spLocks/>
          </p:cNvSpPr>
          <p:nvPr/>
        </p:nvSpPr>
        <p:spPr bwMode="auto">
          <a:xfrm>
            <a:off x="5867400" y="5638800"/>
            <a:ext cx="1447800" cy="317500"/>
          </a:xfrm>
          <a:custGeom>
            <a:avLst/>
            <a:gdLst>
              <a:gd name="T0" fmla="*/ 0 w 912"/>
              <a:gd name="T1" fmla="*/ 0 h 248"/>
              <a:gd name="T2" fmla="*/ 1088707605 w 912"/>
              <a:gd name="T3" fmla="*/ 393364640 h 248"/>
              <a:gd name="T4" fmla="*/ 2147483647 w 912"/>
              <a:gd name="T5" fmla="*/ 7867342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4843" name="Freeform 27"/>
          <p:cNvSpPr>
            <a:spLocks/>
          </p:cNvSpPr>
          <p:nvPr/>
        </p:nvSpPr>
        <p:spPr bwMode="auto">
          <a:xfrm>
            <a:off x="5943600" y="5105400"/>
            <a:ext cx="1295400" cy="304800"/>
          </a:xfrm>
          <a:custGeom>
            <a:avLst/>
            <a:gdLst>
              <a:gd name="T0" fmla="*/ 1839979560 w 912"/>
              <a:gd name="T1" fmla="*/ 374609094 h 248"/>
              <a:gd name="T2" fmla="*/ 1065252090 w 912"/>
              <a:gd name="T3" fmla="*/ 12083847 h 248"/>
              <a:gd name="T4" fmla="*/ 0 w 912"/>
              <a:gd name="T5" fmla="*/ 302103506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4844" name="Freeform 28"/>
          <p:cNvSpPr>
            <a:spLocks/>
          </p:cNvSpPr>
          <p:nvPr/>
        </p:nvSpPr>
        <p:spPr bwMode="auto">
          <a:xfrm>
            <a:off x="7162800" y="4572000"/>
            <a:ext cx="571500" cy="622300"/>
          </a:xfrm>
          <a:custGeom>
            <a:avLst/>
            <a:gdLst>
              <a:gd name="T0" fmla="*/ 302418747 w 360"/>
              <a:gd name="T1" fmla="*/ 987901339 h 392"/>
              <a:gd name="T2" fmla="*/ 60483754 w 360"/>
              <a:gd name="T3" fmla="*/ 262096268 h 392"/>
              <a:gd name="T4" fmla="*/ 665321223 w 360"/>
              <a:gd name="T5" fmla="*/ 20161250 h 392"/>
              <a:gd name="T6" fmla="*/ 907256339 w 360"/>
              <a:gd name="T7" fmla="*/ 383063730 h 392"/>
              <a:gd name="T8" fmla="*/ 665321223 w 360"/>
              <a:gd name="T9" fmla="*/ 987901339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4818" name="Object 29"/>
          <p:cNvGraphicFramePr>
            <a:graphicFrameLocks noChangeAspect="1"/>
          </p:cNvGraphicFramePr>
          <p:nvPr/>
        </p:nvGraphicFramePr>
        <p:xfrm>
          <a:off x="7943850" y="5067301"/>
          <a:ext cx="914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" name="Equation" r:id="rId3" imgW="914400" imgH="393480" progId="Equation.3">
                  <p:embed/>
                </p:oleObj>
              </mc:Choice>
              <mc:Fallback>
                <p:oleObj name="Equation" r:id="rId3" imgW="9144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0" y="5067301"/>
                        <a:ext cx="914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0"/>
          <p:cNvGraphicFramePr>
            <a:graphicFrameLocks noChangeAspect="1"/>
          </p:cNvGraphicFramePr>
          <p:nvPr/>
        </p:nvGraphicFramePr>
        <p:xfrm>
          <a:off x="64770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32"/>
          <p:cNvGraphicFramePr>
            <a:graphicFrameLocks noChangeAspect="1"/>
          </p:cNvGraphicFramePr>
          <p:nvPr/>
        </p:nvGraphicFramePr>
        <p:xfrm>
          <a:off x="7391401" y="4191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191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5" name="AutoShape 34"/>
          <p:cNvSpPr>
            <a:spLocks noChangeArrowheads="1"/>
          </p:cNvSpPr>
          <p:nvPr/>
        </p:nvSpPr>
        <p:spPr bwMode="auto">
          <a:xfrm>
            <a:off x="7924801" y="2971801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4821" name="Object 35"/>
          <p:cNvGraphicFramePr>
            <a:graphicFrameLocks noChangeAspect="1"/>
          </p:cNvGraphicFramePr>
          <p:nvPr/>
        </p:nvGraphicFramePr>
        <p:xfrm>
          <a:off x="6502401" y="5969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" name="Equation" r:id="rId9" imgW="253800" imgH="393480" progId="Equation.3">
                  <p:embed/>
                </p:oleObj>
              </mc:Choice>
              <mc:Fallback>
                <p:oleObj name="Equation" r:id="rId9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1" y="5969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6" name="Oval 36"/>
          <p:cNvSpPr>
            <a:spLocks noChangeArrowheads="1"/>
          </p:cNvSpPr>
          <p:nvPr/>
        </p:nvSpPr>
        <p:spPr bwMode="auto">
          <a:xfrm>
            <a:off x="91440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4822" name="Object 37"/>
          <p:cNvGraphicFramePr>
            <a:graphicFrameLocks noChangeAspect="1"/>
          </p:cNvGraphicFramePr>
          <p:nvPr/>
        </p:nvGraphicFramePr>
        <p:xfrm>
          <a:off x="5486401" y="51054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" name="Equation" r:id="rId11" imgW="431640" imgH="533160" progId="Equation.3">
                  <p:embed/>
                </p:oleObj>
              </mc:Choice>
              <mc:Fallback>
                <p:oleObj name="Equation" r:id="rId11" imgW="4316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51054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38"/>
          <p:cNvGraphicFramePr>
            <a:graphicFrameLocks noChangeAspect="1"/>
          </p:cNvGraphicFramePr>
          <p:nvPr/>
        </p:nvGraphicFramePr>
        <p:xfrm>
          <a:off x="7315200" y="51054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" name="Equation" r:id="rId13" imgW="368280" imgH="520560" progId="Equation.3">
                  <p:embed/>
                </p:oleObj>
              </mc:Choice>
              <mc:Fallback>
                <p:oleObj name="Equation" r:id="rId13" imgW="36828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1054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39"/>
          <p:cNvGraphicFramePr>
            <a:graphicFrameLocks noChangeAspect="1"/>
          </p:cNvGraphicFramePr>
          <p:nvPr/>
        </p:nvGraphicFramePr>
        <p:xfrm>
          <a:off x="9220201" y="5105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" name="Equation" r:id="rId15" imgW="444240" imgH="520560" progId="Equation.3">
                  <p:embed/>
                </p:oleObj>
              </mc:Choice>
              <mc:Fallback>
                <p:oleObj name="Equation" r:id="rId15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5105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7" name="Oval 40"/>
          <p:cNvSpPr>
            <a:spLocks noChangeArrowheads="1"/>
          </p:cNvSpPr>
          <p:nvPr/>
        </p:nvSpPr>
        <p:spPr bwMode="auto">
          <a:xfrm>
            <a:off x="54102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4848" name="Oval 41"/>
          <p:cNvSpPr>
            <a:spLocks noChangeArrowheads="1"/>
          </p:cNvSpPr>
          <p:nvPr/>
        </p:nvSpPr>
        <p:spPr bwMode="auto">
          <a:xfrm>
            <a:off x="9067800" y="1600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4849" name="Oval 42"/>
          <p:cNvSpPr>
            <a:spLocks noChangeArrowheads="1"/>
          </p:cNvSpPr>
          <p:nvPr/>
        </p:nvSpPr>
        <p:spPr bwMode="auto">
          <a:xfrm>
            <a:off x="72390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4850" name="Line 43"/>
          <p:cNvSpPr>
            <a:spLocks noChangeShapeType="1"/>
          </p:cNvSpPr>
          <p:nvPr/>
        </p:nvSpPr>
        <p:spPr bwMode="auto">
          <a:xfrm>
            <a:off x="4648200" y="198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44"/>
          <p:cNvSpPr>
            <a:spLocks noChangeShapeType="1"/>
          </p:cNvSpPr>
          <p:nvPr/>
        </p:nvSpPr>
        <p:spPr bwMode="auto">
          <a:xfrm>
            <a:off x="7772400" y="1981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Freeform 45"/>
          <p:cNvSpPr>
            <a:spLocks/>
          </p:cNvSpPr>
          <p:nvPr/>
        </p:nvSpPr>
        <p:spPr bwMode="auto">
          <a:xfrm>
            <a:off x="5867400" y="2133600"/>
            <a:ext cx="1447800" cy="317500"/>
          </a:xfrm>
          <a:custGeom>
            <a:avLst/>
            <a:gdLst>
              <a:gd name="T0" fmla="*/ 0 w 912"/>
              <a:gd name="T1" fmla="*/ 0 h 248"/>
              <a:gd name="T2" fmla="*/ 1088707605 w 912"/>
              <a:gd name="T3" fmla="*/ 393364640 h 248"/>
              <a:gd name="T4" fmla="*/ 2147483647 w 912"/>
              <a:gd name="T5" fmla="*/ 7867342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4853" name="Freeform 46"/>
          <p:cNvSpPr>
            <a:spLocks/>
          </p:cNvSpPr>
          <p:nvPr/>
        </p:nvSpPr>
        <p:spPr bwMode="auto">
          <a:xfrm>
            <a:off x="5943600" y="1600200"/>
            <a:ext cx="1295400" cy="304800"/>
          </a:xfrm>
          <a:custGeom>
            <a:avLst/>
            <a:gdLst>
              <a:gd name="T0" fmla="*/ 1839979560 w 912"/>
              <a:gd name="T1" fmla="*/ 374609094 h 248"/>
              <a:gd name="T2" fmla="*/ 1065252090 w 912"/>
              <a:gd name="T3" fmla="*/ 12083847 h 248"/>
              <a:gd name="T4" fmla="*/ 0 w 912"/>
              <a:gd name="T5" fmla="*/ 302103506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4854" name="Freeform 47"/>
          <p:cNvSpPr>
            <a:spLocks/>
          </p:cNvSpPr>
          <p:nvPr/>
        </p:nvSpPr>
        <p:spPr bwMode="auto">
          <a:xfrm>
            <a:off x="7162800" y="1066800"/>
            <a:ext cx="571500" cy="622300"/>
          </a:xfrm>
          <a:custGeom>
            <a:avLst/>
            <a:gdLst>
              <a:gd name="T0" fmla="*/ 302418747 w 360"/>
              <a:gd name="T1" fmla="*/ 987901339 h 392"/>
              <a:gd name="T2" fmla="*/ 60483754 w 360"/>
              <a:gd name="T3" fmla="*/ 262096268 h 392"/>
              <a:gd name="T4" fmla="*/ 665321223 w 360"/>
              <a:gd name="T5" fmla="*/ 20161250 h 392"/>
              <a:gd name="T6" fmla="*/ 907256339 w 360"/>
              <a:gd name="T7" fmla="*/ 383063730 h 392"/>
              <a:gd name="T8" fmla="*/ 665321223 w 360"/>
              <a:gd name="T9" fmla="*/ 987901339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4825" name="Object 48"/>
          <p:cNvGraphicFramePr>
            <a:graphicFrameLocks noChangeAspect="1"/>
          </p:cNvGraphicFramePr>
          <p:nvPr/>
        </p:nvGraphicFramePr>
        <p:xfrm>
          <a:off x="8077200" y="15240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" name="Equation" r:id="rId17" imgW="647640" imgH="469800" progId="Equation.3">
                  <p:embed/>
                </p:oleObj>
              </mc:Choice>
              <mc:Fallback>
                <p:oleObj name="Equation" r:id="rId17" imgW="6476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5240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49"/>
          <p:cNvGraphicFramePr>
            <a:graphicFrameLocks noChangeAspect="1"/>
          </p:cNvGraphicFramePr>
          <p:nvPr/>
        </p:nvGraphicFramePr>
        <p:xfrm>
          <a:off x="6477001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50"/>
          <p:cNvGraphicFramePr>
            <a:graphicFrameLocks noChangeAspect="1"/>
          </p:cNvGraphicFramePr>
          <p:nvPr/>
        </p:nvGraphicFramePr>
        <p:xfrm>
          <a:off x="7391401" y="6858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"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6858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51"/>
          <p:cNvGraphicFramePr>
            <a:graphicFrameLocks noChangeAspect="1"/>
          </p:cNvGraphicFramePr>
          <p:nvPr/>
        </p:nvGraphicFramePr>
        <p:xfrm>
          <a:off x="6502401" y="24638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" name="Equation" r:id="rId21" imgW="253800" imgH="393480" progId="Equation.3">
                  <p:embed/>
                </p:oleObj>
              </mc:Choice>
              <mc:Fallback>
                <p:oleObj name="Equation" r:id="rId21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1" y="24638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5" name="Oval 52"/>
          <p:cNvSpPr>
            <a:spLocks noChangeArrowheads="1"/>
          </p:cNvSpPr>
          <p:nvPr/>
        </p:nvSpPr>
        <p:spPr bwMode="auto">
          <a:xfrm>
            <a:off x="91440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4829" name="Object 53"/>
          <p:cNvGraphicFramePr>
            <a:graphicFrameLocks noChangeAspect="1"/>
          </p:cNvGraphicFramePr>
          <p:nvPr/>
        </p:nvGraphicFramePr>
        <p:xfrm>
          <a:off x="5486401" y="16002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" name="Equation" r:id="rId22" imgW="431640" imgH="533160" progId="Equation.3">
                  <p:embed/>
                </p:oleObj>
              </mc:Choice>
              <mc:Fallback>
                <p:oleObj name="Equation" r:id="rId22" imgW="4316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6002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54"/>
          <p:cNvGraphicFramePr>
            <a:graphicFrameLocks noChangeAspect="1"/>
          </p:cNvGraphicFramePr>
          <p:nvPr/>
        </p:nvGraphicFramePr>
        <p:xfrm>
          <a:off x="7315200" y="16002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" name="Equation" r:id="rId23" imgW="368280" imgH="520560" progId="Equation.3">
                  <p:embed/>
                </p:oleObj>
              </mc:Choice>
              <mc:Fallback>
                <p:oleObj name="Equation" r:id="rId23" imgW="36828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6002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55"/>
          <p:cNvGraphicFramePr>
            <a:graphicFrameLocks noChangeAspect="1"/>
          </p:cNvGraphicFramePr>
          <p:nvPr/>
        </p:nvGraphicFramePr>
        <p:xfrm>
          <a:off x="9220201" y="1600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" name="Equation" r:id="rId24" imgW="444240" imgH="520560" progId="Equation.3">
                  <p:embed/>
                </p:oleObj>
              </mc:Choice>
              <mc:Fallback>
                <p:oleObj name="Equation" r:id="rId24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1600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6" name="Freeform 56"/>
          <p:cNvSpPr>
            <a:spLocks/>
          </p:cNvSpPr>
          <p:nvPr/>
        </p:nvSpPr>
        <p:spPr bwMode="auto">
          <a:xfrm>
            <a:off x="9144000" y="990600"/>
            <a:ext cx="571500" cy="622300"/>
          </a:xfrm>
          <a:custGeom>
            <a:avLst/>
            <a:gdLst>
              <a:gd name="T0" fmla="*/ 302418747 w 360"/>
              <a:gd name="T1" fmla="*/ 987901339 h 392"/>
              <a:gd name="T2" fmla="*/ 60483754 w 360"/>
              <a:gd name="T3" fmla="*/ 262096268 h 392"/>
              <a:gd name="T4" fmla="*/ 665321223 w 360"/>
              <a:gd name="T5" fmla="*/ 20161250 h 392"/>
              <a:gd name="T6" fmla="*/ 907256339 w 360"/>
              <a:gd name="T7" fmla="*/ 383063730 h 392"/>
              <a:gd name="T8" fmla="*/ 665321223 w 360"/>
              <a:gd name="T9" fmla="*/ 987901339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4832" name="Object 57"/>
          <p:cNvGraphicFramePr>
            <a:graphicFrameLocks noChangeAspect="1"/>
          </p:cNvGraphicFramePr>
          <p:nvPr/>
        </p:nvGraphicFramePr>
        <p:xfrm>
          <a:off x="9366251" y="630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" name="Equation" r:id="rId25" imgW="253800" imgH="393480" progId="Equation.3">
                  <p:embed/>
                </p:oleObj>
              </mc:Choice>
              <mc:Fallback>
                <p:oleObj name="Equation" r:id="rId25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1" y="630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7" name="Freeform 58"/>
          <p:cNvSpPr>
            <a:spLocks/>
          </p:cNvSpPr>
          <p:nvPr/>
        </p:nvSpPr>
        <p:spPr bwMode="auto">
          <a:xfrm>
            <a:off x="9067800" y="4495800"/>
            <a:ext cx="571500" cy="622300"/>
          </a:xfrm>
          <a:custGeom>
            <a:avLst/>
            <a:gdLst>
              <a:gd name="T0" fmla="*/ 302418747 w 360"/>
              <a:gd name="T1" fmla="*/ 987901339 h 392"/>
              <a:gd name="T2" fmla="*/ 60483754 w 360"/>
              <a:gd name="T3" fmla="*/ 262096268 h 392"/>
              <a:gd name="T4" fmla="*/ 665321223 w 360"/>
              <a:gd name="T5" fmla="*/ 20161250 h 392"/>
              <a:gd name="T6" fmla="*/ 907256339 w 360"/>
              <a:gd name="T7" fmla="*/ 383063730 h 392"/>
              <a:gd name="T8" fmla="*/ 665321223 w 360"/>
              <a:gd name="T9" fmla="*/ 987901339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4833" name="Object 59"/>
          <p:cNvGraphicFramePr>
            <a:graphicFrameLocks noChangeAspect="1"/>
          </p:cNvGraphicFramePr>
          <p:nvPr/>
        </p:nvGraphicFramePr>
        <p:xfrm>
          <a:off x="9290051" y="4135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" name="Equation" r:id="rId26" imgW="253800" imgH="393480" progId="Equation.3">
                  <p:embed/>
                </p:oleObj>
              </mc:Choice>
              <mc:Fallback>
                <p:oleObj name="Equation" r:id="rId26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0051" y="4135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3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0B526B5-F015-4B72-AB15-716D6043111B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smtClean="0"/>
          </a:p>
        </p:txBody>
      </p:sp>
      <p:sp>
        <p:nvSpPr>
          <p:cNvPr id="358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Reducing the states:</a:t>
            </a:r>
          </a:p>
        </p:txBody>
      </p:sp>
      <p:sp>
        <p:nvSpPr>
          <p:cNvPr id="35858" name="AutoShape 29"/>
          <p:cNvSpPr>
            <a:spLocks noChangeArrowheads="1"/>
          </p:cNvSpPr>
          <p:nvPr/>
        </p:nvSpPr>
        <p:spPr bwMode="auto">
          <a:xfrm>
            <a:off x="7924801" y="3048001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5859" name="Oval 32"/>
          <p:cNvSpPr>
            <a:spLocks noChangeArrowheads="1"/>
          </p:cNvSpPr>
          <p:nvPr/>
        </p:nvSpPr>
        <p:spPr bwMode="auto">
          <a:xfrm>
            <a:off x="54673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5860" name="Oval 33"/>
          <p:cNvSpPr>
            <a:spLocks noChangeArrowheads="1"/>
          </p:cNvSpPr>
          <p:nvPr/>
        </p:nvSpPr>
        <p:spPr bwMode="auto">
          <a:xfrm>
            <a:off x="9124950" y="1638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5861" name="Oval 34"/>
          <p:cNvSpPr>
            <a:spLocks noChangeArrowheads="1"/>
          </p:cNvSpPr>
          <p:nvPr/>
        </p:nvSpPr>
        <p:spPr bwMode="auto">
          <a:xfrm>
            <a:off x="72961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5862" name="Line 35"/>
          <p:cNvSpPr>
            <a:spLocks noChangeShapeType="1"/>
          </p:cNvSpPr>
          <p:nvPr/>
        </p:nvSpPr>
        <p:spPr bwMode="auto">
          <a:xfrm>
            <a:off x="4705350" y="2019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Line 36"/>
          <p:cNvSpPr>
            <a:spLocks noChangeShapeType="1"/>
          </p:cNvSpPr>
          <p:nvPr/>
        </p:nvSpPr>
        <p:spPr bwMode="auto">
          <a:xfrm>
            <a:off x="7829550" y="20193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Freeform 37"/>
          <p:cNvSpPr>
            <a:spLocks/>
          </p:cNvSpPr>
          <p:nvPr/>
        </p:nvSpPr>
        <p:spPr bwMode="auto">
          <a:xfrm>
            <a:off x="5924550" y="2171700"/>
            <a:ext cx="1447800" cy="317500"/>
          </a:xfrm>
          <a:custGeom>
            <a:avLst/>
            <a:gdLst>
              <a:gd name="T0" fmla="*/ 0 w 912"/>
              <a:gd name="T1" fmla="*/ 0 h 248"/>
              <a:gd name="T2" fmla="*/ 1088707605 w 912"/>
              <a:gd name="T3" fmla="*/ 393364640 h 248"/>
              <a:gd name="T4" fmla="*/ 2147483647 w 912"/>
              <a:gd name="T5" fmla="*/ 7867342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5865" name="Freeform 38"/>
          <p:cNvSpPr>
            <a:spLocks/>
          </p:cNvSpPr>
          <p:nvPr/>
        </p:nvSpPr>
        <p:spPr bwMode="auto">
          <a:xfrm>
            <a:off x="6000750" y="1638300"/>
            <a:ext cx="1295400" cy="304800"/>
          </a:xfrm>
          <a:custGeom>
            <a:avLst/>
            <a:gdLst>
              <a:gd name="T0" fmla="*/ 1839979560 w 912"/>
              <a:gd name="T1" fmla="*/ 374609094 h 248"/>
              <a:gd name="T2" fmla="*/ 1065252090 w 912"/>
              <a:gd name="T3" fmla="*/ 12083847 h 248"/>
              <a:gd name="T4" fmla="*/ 0 w 912"/>
              <a:gd name="T5" fmla="*/ 302103506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5866" name="Freeform 39"/>
          <p:cNvSpPr>
            <a:spLocks/>
          </p:cNvSpPr>
          <p:nvPr/>
        </p:nvSpPr>
        <p:spPr bwMode="auto">
          <a:xfrm>
            <a:off x="7219950" y="1104900"/>
            <a:ext cx="571500" cy="622300"/>
          </a:xfrm>
          <a:custGeom>
            <a:avLst/>
            <a:gdLst>
              <a:gd name="T0" fmla="*/ 302418747 w 360"/>
              <a:gd name="T1" fmla="*/ 987901339 h 392"/>
              <a:gd name="T2" fmla="*/ 60483754 w 360"/>
              <a:gd name="T3" fmla="*/ 262096268 h 392"/>
              <a:gd name="T4" fmla="*/ 665321223 w 360"/>
              <a:gd name="T5" fmla="*/ 20161250 h 392"/>
              <a:gd name="T6" fmla="*/ 907256339 w 360"/>
              <a:gd name="T7" fmla="*/ 383063730 h 392"/>
              <a:gd name="T8" fmla="*/ 665321223 w 360"/>
              <a:gd name="T9" fmla="*/ 987901339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5842" name="Object 40"/>
          <p:cNvGraphicFramePr>
            <a:graphicFrameLocks noChangeAspect="1"/>
          </p:cNvGraphicFramePr>
          <p:nvPr/>
        </p:nvGraphicFramePr>
        <p:xfrm>
          <a:off x="8001000" y="1600201"/>
          <a:ext cx="914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" name="Equation" r:id="rId3" imgW="914400" imgH="393480" progId="Equation.3">
                  <p:embed/>
                </p:oleObj>
              </mc:Choice>
              <mc:Fallback>
                <p:oleObj name="Equation" r:id="rId3" imgW="9144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600201"/>
                        <a:ext cx="914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41"/>
          <p:cNvGraphicFramePr>
            <a:graphicFrameLocks noChangeAspect="1"/>
          </p:cNvGraphicFramePr>
          <p:nvPr/>
        </p:nvGraphicFramePr>
        <p:xfrm>
          <a:off x="6534151" y="1333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1" y="1333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2"/>
          <p:cNvGraphicFramePr>
            <a:graphicFrameLocks noChangeAspect="1"/>
          </p:cNvGraphicFramePr>
          <p:nvPr/>
        </p:nvGraphicFramePr>
        <p:xfrm>
          <a:off x="7448551" y="7239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1" y="7239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43"/>
          <p:cNvGraphicFramePr>
            <a:graphicFrameLocks noChangeAspect="1"/>
          </p:cNvGraphicFramePr>
          <p:nvPr/>
        </p:nvGraphicFramePr>
        <p:xfrm>
          <a:off x="6559551" y="25019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9" name="Equation" r:id="rId9" imgW="253800" imgH="393480" progId="Equation.3">
                  <p:embed/>
                </p:oleObj>
              </mc:Choice>
              <mc:Fallback>
                <p:oleObj name="Equation" r:id="rId9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1" y="25019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7" name="Oval 44"/>
          <p:cNvSpPr>
            <a:spLocks noChangeArrowheads="1"/>
          </p:cNvSpPr>
          <p:nvPr/>
        </p:nvSpPr>
        <p:spPr bwMode="auto">
          <a:xfrm>
            <a:off x="92011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5846" name="Object 45"/>
          <p:cNvGraphicFramePr>
            <a:graphicFrameLocks noChangeAspect="1"/>
          </p:cNvGraphicFramePr>
          <p:nvPr/>
        </p:nvGraphicFramePr>
        <p:xfrm>
          <a:off x="5543551" y="16383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" name="Equation" r:id="rId11" imgW="431640" imgH="533160" progId="Equation.3">
                  <p:embed/>
                </p:oleObj>
              </mc:Choice>
              <mc:Fallback>
                <p:oleObj name="Equation" r:id="rId11" imgW="4316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1" y="16383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46"/>
          <p:cNvGraphicFramePr>
            <a:graphicFrameLocks noChangeAspect="1"/>
          </p:cNvGraphicFramePr>
          <p:nvPr/>
        </p:nvGraphicFramePr>
        <p:xfrm>
          <a:off x="7372350" y="16383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1" name="Equation" r:id="rId13" imgW="368280" imgH="520560" progId="Equation.3">
                  <p:embed/>
                </p:oleObj>
              </mc:Choice>
              <mc:Fallback>
                <p:oleObj name="Equation" r:id="rId13" imgW="36828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16383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47"/>
          <p:cNvGraphicFramePr>
            <a:graphicFrameLocks noChangeAspect="1"/>
          </p:cNvGraphicFramePr>
          <p:nvPr/>
        </p:nvGraphicFramePr>
        <p:xfrm>
          <a:off x="9277351" y="16383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" name="Equation" r:id="rId15" imgW="444240" imgH="520560" progId="Equation.3">
                  <p:embed/>
                </p:oleObj>
              </mc:Choice>
              <mc:Fallback>
                <p:oleObj name="Equation" r:id="rId15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7351" y="16383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8" name="Freeform 48"/>
          <p:cNvSpPr>
            <a:spLocks/>
          </p:cNvSpPr>
          <p:nvPr/>
        </p:nvSpPr>
        <p:spPr bwMode="auto">
          <a:xfrm>
            <a:off x="9124950" y="1028700"/>
            <a:ext cx="571500" cy="622300"/>
          </a:xfrm>
          <a:custGeom>
            <a:avLst/>
            <a:gdLst>
              <a:gd name="T0" fmla="*/ 302418747 w 360"/>
              <a:gd name="T1" fmla="*/ 987901339 h 392"/>
              <a:gd name="T2" fmla="*/ 60483754 w 360"/>
              <a:gd name="T3" fmla="*/ 262096268 h 392"/>
              <a:gd name="T4" fmla="*/ 665321223 w 360"/>
              <a:gd name="T5" fmla="*/ 20161250 h 392"/>
              <a:gd name="T6" fmla="*/ 907256339 w 360"/>
              <a:gd name="T7" fmla="*/ 383063730 h 392"/>
              <a:gd name="T8" fmla="*/ 665321223 w 360"/>
              <a:gd name="T9" fmla="*/ 987901339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5849" name="Object 49"/>
          <p:cNvGraphicFramePr>
            <a:graphicFrameLocks noChangeAspect="1"/>
          </p:cNvGraphicFramePr>
          <p:nvPr/>
        </p:nvGraphicFramePr>
        <p:xfrm>
          <a:off x="9347201" y="6683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7201" y="6683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9" name="Oval 50"/>
          <p:cNvSpPr>
            <a:spLocks noChangeArrowheads="1"/>
          </p:cNvSpPr>
          <p:nvPr/>
        </p:nvSpPr>
        <p:spPr bwMode="auto">
          <a:xfrm>
            <a:off x="5410200" y="563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5870" name="Oval 51"/>
          <p:cNvSpPr>
            <a:spLocks noChangeArrowheads="1"/>
          </p:cNvSpPr>
          <p:nvPr/>
        </p:nvSpPr>
        <p:spPr bwMode="auto">
          <a:xfrm>
            <a:off x="9067800" y="556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5871" name="Line 53"/>
          <p:cNvSpPr>
            <a:spLocks noChangeShapeType="1"/>
          </p:cNvSpPr>
          <p:nvPr/>
        </p:nvSpPr>
        <p:spPr bwMode="auto">
          <a:xfrm>
            <a:off x="4648200" y="594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Oval 62"/>
          <p:cNvSpPr>
            <a:spLocks noChangeArrowheads="1"/>
          </p:cNvSpPr>
          <p:nvPr/>
        </p:nvSpPr>
        <p:spPr bwMode="auto">
          <a:xfrm>
            <a:off x="9144000" y="563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5850" name="Object 63"/>
          <p:cNvGraphicFramePr>
            <a:graphicFrameLocks noChangeAspect="1"/>
          </p:cNvGraphicFramePr>
          <p:nvPr/>
        </p:nvGraphicFramePr>
        <p:xfrm>
          <a:off x="5486401" y="55626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" name="Equation" r:id="rId18" imgW="431640" imgH="533160" progId="Equation.3">
                  <p:embed/>
                </p:oleObj>
              </mc:Choice>
              <mc:Fallback>
                <p:oleObj name="Equation" r:id="rId18" imgW="4316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55626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65"/>
          <p:cNvGraphicFramePr>
            <a:graphicFrameLocks noChangeAspect="1"/>
          </p:cNvGraphicFramePr>
          <p:nvPr/>
        </p:nvGraphicFramePr>
        <p:xfrm>
          <a:off x="9220201" y="5562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" name="Equation" r:id="rId19" imgW="444240" imgH="520560" progId="Equation.3">
                  <p:embed/>
                </p:oleObj>
              </mc:Choice>
              <mc:Fallback>
                <p:oleObj name="Equation" r:id="rId19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5562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3" name="Freeform 66"/>
          <p:cNvSpPr>
            <a:spLocks/>
          </p:cNvSpPr>
          <p:nvPr/>
        </p:nvSpPr>
        <p:spPr bwMode="auto">
          <a:xfrm>
            <a:off x="9067800" y="4953000"/>
            <a:ext cx="571500" cy="622300"/>
          </a:xfrm>
          <a:custGeom>
            <a:avLst/>
            <a:gdLst>
              <a:gd name="T0" fmla="*/ 302418747 w 360"/>
              <a:gd name="T1" fmla="*/ 987901339 h 392"/>
              <a:gd name="T2" fmla="*/ 60483754 w 360"/>
              <a:gd name="T3" fmla="*/ 262096268 h 392"/>
              <a:gd name="T4" fmla="*/ 665321223 w 360"/>
              <a:gd name="T5" fmla="*/ 20161250 h 392"/>
              <a:gd name="T6" fmla="*/ 907256339 w 360"/>
              <a:gd name="T7" fmla="*/ 383063730 h 392"/>
              <a:gd name="T8" fmla="*/ 665321223 w 360"/>
              <a:gd name="T9" fmla="*/ 987901339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5852" name="Object 67"/>
          <p:cNvGraphicFramePr>
            <a:graphicFrameLocks noChangeAspect="1"/>
          </p:cNvGraphicFramePr>
          <p:nvPr/>
        </p:nvGraphicFramePr>
        <p:xfrm>
          <a:off x="9290051" y="4592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"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0051" y="45926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4" name="Freeform 70"/>
          <p:cNvSpPr>
            <a:spLocks/>
          </p:cNvSpPr>
          <p:nvPr/>
        </p:nvSpPr>
        <p:spPr bwMode="auto">
          <a:xfrm>
            <a:off x="5334000" y="5029200"/>
            <a:ext cx="571500" cy="622300"/>
          </a:xfrm>
          <a:custGeom>
            <a:avLst/>
            <a:gdLst>
              <a:gd name="T0" fmla="*/ 302418747 w 360"/>
              <a:gd name="T1" fmla="*/ 987901339 h 392"/>
              <a:gd name="T2" fmla="*/ 60483754 w 360"/>
              <a:gd name="T3" fmla="*/ 262096268 h 392"/>
              <a:gd name="T4" fmla="*/ 665321223 w 360"/>
              <a:gd name="T5" fmla="*/ 20161250 h 392"/>
              <a:gd name="T6" fmla="*/ 907256339 w 360"/>
              <a:gd name="T7" fmla="*/ 383063730 h 392"/>
              <a:gd name="T8" fmla="*/ 665321223 w 360"/>
              <a:gd name="T9" fmla="*/ 987901339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5853" name="Object 71"/>
          <p:cNvGraphicFramePr>
            <a:graphicFrameLocks noChangeAspect="1"/>
          </p:cNvGraphicFramePr>
          <p:nvPr/>
        </p:nvGraphicFramePr>
        <p:xfrm>
          <a:off x="5168900" y="4495801"/>
          <a:ext cx="1054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7" name="Equation" r:id="rId21" imgW="1054080" imgH="393480" progId="Equation.3">
                  <p:embed/>
                </p:oleObj>
              </mc:Choice>
              <mc:Fallback>
                <p:oleObj name="Equation" r:id="rId21" imgW="105408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495801"/>
                        <a:ext cx="1054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74"/>
          <p:cNvGraphicFramePr>
            <a:graphicFrameLocks noChangeAspect="1"/>
          </p:cNvGraphicFramePr>
          <p:nvPr/>
        </p:nvGraphicFramePr>
        <p:xfrm>
          <a:off x="6489700" y="5410201"/>
          <a:ext cx="2006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" name="Equation" r:id="rId23" imgW="2006280" imgH="482400" progId="Equation.3">
                  <p:embed/>
                </p:oleObj>
              </mc:Choice>
              <mc:Fallback>
                <p:oleObj name="Equation" r:id="rId23" imgW="200628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5410201"/>
                        <a:ext cx="2006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5" name="Line 75"/>
          <p:cNvSpPr>
            <a:spLocks noChangeShapeType="1"/>
          </p:cNvSpPr>
          <p:nvPr/>
        </p:nvSpPr>
        <p:spPr bwMode="auto">
          <a:xfrm>
            <a:off x="5943600" y="5943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CA730029-1309-4043-8200-3C44A9A61F2C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smtClean="0"/>
          </a:p>
        </p:txBody>
      </p:sp>
      <p:sp>
        <p:nvSpPr>
          <p:cNvPr id="36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83341"/>
            <a:ext cx="10515600" cy="499362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Resulting Regular Expression: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36876" name="Oval 4"/>
          <p:cNvSpPr>
            <a:spLocks noChangeArrowheads="1"/>
          </p:cNvSpPr>
          <p:nvPr/>
        </p:nvSpPr>
        <p:spPr bwMode="auto">
          <a:xfrm>
            <a:off x="40386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6877" name="Oval 5"/>
          <p:cNvSpPr>
            <a:spLocks noChangeArrowheads="1"/>
          </p:cNvSpPr>
          <p:nvPr/>
        </p:nvSpPr>
        <p:spPr bwMode="auto">
          <a:xfrm>
            <a:off x="7696200" y="2971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6878" name="Line 6"/>
          <p:cNvSpPr>
            <a:spLocks noChangeShapeType="1"/>
          </p:cNvSpPr>
          <p:nvPr/>
        </p:nvSpPr>
        <p:spPr bwMode="auto">
          <a:xfrm>
            <a:off x="32766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Oval 7"/>
          <p:cNvSpPr>
            <a:spLocks noChangeArrowheads="1"/>
          </p:cNvSpPr>
          <p:nvPr/>
        </p:nvSpPr>
        <p:spPr bwMode="auto">
          <a:xfrm>
            <a:off x="77724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6866" name="Object 8"/>
          <p:cNvGraphicFramePr>
            <a:graphicFrameLocks noChangeAspect="1"/>
          </p:cNvGraphicFramePr>
          <p:nvPr/>
        </p:nvGraphicFramePr>
        <p:xfrm>
          <a:off x="4114801" y="29718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" name="Equation" r:id="rId3" imgW="431640" imgH="533160" progId="Equation.3">
                  <p:embed/>
                </p:oleObj>
              </mc:Choice>
              <mc:Fallback>
                <p:oleObj name="Equation" r:id="rId3" imgW="4316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29718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9"/>
          <p:cNvGraphicFramePr>
            <a:graphicFrameLocks noChangeAspect="1"/>
          </p:cNvGraphicFramePr>
          <p:nvPr/>
        </p:nvGraphicFramePr>
        <p:xfrm>
          <a:off x="7848601" y="2971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2971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Freeform 10"/>
          <p:cNvSpPr>
            <a:spLocks/>
          </p:cNvSpPr>
          <p:nvPr/>
        </p:nvSpPr>
        <p:spPr bwMode="auto">
          <a:xfrm>
            <a:off x="7696200" y="2362200"/>
            <a:ext cx="571500" cy="622300"/>
          </a:xfrm>
          <a:custGeom>
            <a:avLst/>
            <a:gdLst>
              <a:gd name="T0" fmla="*/ 302418747 w 360"/>
              <a:gd name="T1" fmla="*/ 987901339 h 392"/>
              <a:gd name="T2" fmla="*/ 60483754 w 360"/>
              <a:gd name="T3" fmla="*/ 262096268 h 392"/>
              <a:gd name="T4" fmla="*/ 665321223 w 360"/>
              <a:gd name="T5" fmla="*/ 20161250 h 392"/>
              <a:gd name="T6" fmla="*/ 907256339 w 360"/>
              <a:gd name="T7" fmla="*/ 383063730 h 392"/>
              <a:gd name="T8" fmla="*/ 665321223 w 360"/>
              <a:gd name="T9" fmla="*/ 987901339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6868" name="Object 11"/>
          <p:cNvGraphicFramePr>
            <a:graphicFrameLocks noChangeAspect="1"/>
          </p:cNvGraphicFramePr>
          <p:nvPr/>
        </p:nvGraphicFramePr>
        <p:xfrm>
          <a:off x="7918451" y="2001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51" y="2001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Freeform 12"/>
          <p:cNvSpPr>
            <a:spLocks/>
          </p:cNvSpPr>
          <p:nvPr/>
        </p:nvSpPr>
        <p:spPr bwMode="auto">
          <a:xfrm>
            <a:off x="3962400" y="2438400"/>
            <a:ext cx="571500" cy="622300"/>
          </a:xfrm>
          <a:custGeom>
            <a:avLst/>
            <a:gdLst>
              <a:gd name="T0" fmla="*/ 302418747 w 360"/>
              <a:gd name="T1" fmla="*/ 987901339 h 392"/>
              <a:gd name="T2" fmla="*/ 60483754 w 360"/>
              <a:gd name="T3" fmla="*/ 262096268 h 392"/>
              <a:gd name="T4" fmla="*/ 665321223 w 360"/>
              <a:gd name="T5" fmla="*/ 20161250 h 392"/>
              <a:gd name="T6" fmla="*/ 907256339 w 360"/>
              <a:gd name="T7" fmla="*/ 383063730 h 392"/>
              <a:gd name="T8" fmla="*/ 665321223 w 360"/>
              <a:gd name="T9" fmla="*/ 987901339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6869" name="Object 13"/>
          <p:cNvGraphicFramePr>
            <a:graphicFrameLocks noChangeAspect="1"/>
          </p:cNvGraphicFramePr>
          <p:nvPr/>
        </p:nvGraphicFramePr>
        <p:xfrm>
          <a:off x="3797300" y="1905001"/>
          <a:ext cx="1054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Equation" r:id="rId9" imgW="1054080" imgH="393480" progId="Equation.3">
                  <p:embed/>
                </p:oleObj>
              </mc:Choice>
              <mc:Fallback>
                <p:oleObj name="Equation" r:id="rId9" imgW="105408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1905001"/>
                        <a:ext cx="1054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133752"/>
              </p:ext>
            </p:extLst>
          </p:nvPr>
        </p:nvGraphicFramePr>
        <p:xfrm>
          <a:off x="5117307" y="2898681"/>
          <a:ext cx="2006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" name="Equation" r:id="rId11" imgW="2006280" imgH="482400" progId="Equation.3">
                  <p:embed/>
                </p:oleObj>
              </mc:Choice>
              <mc:Fallback>
                <p:oleObj name="Equation" r:id="rId11" imgW="200628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307" y="2898681"/>
                        <a:ext cx="2006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Line 15"/>
          <p:cNvSpPr>
            <a:spLocks noChangeShapeType="1"/>
          </p:cNvSpPr>
          <p:nvPr/>
        </p:nvSpPr>
        <p:spPr bwMode="auto">
          <a:xfrm>
            <a:off x="4572000" y="33528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2288" name="Object 16"/>
          <p:cNvGraphicFramePr>
            <a:graphicFrameLocks noChangeAspect="1"/>
          </p:cNvGraphicFramePr>
          <p:nvPr/>
        </p:nvGraphicFramePr>
        <p:xfrm>
          <a:off x="3251200" y="4622801"/>
          <a:ext cx="5321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" name="Equation" r:id="rId13" imgW="5321160" imgH="533160" progId="Equation.3">
                  <p:embed/>
                </p:oleObj>
              </mc:Choice>
              <mc:Fallback>
                <p:oleObj name="Equation" r:id="rId13" imgW="5321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622801"/>
                        <a:ext cx="5321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9" name="Object 17"/>
          <p:cNvGraphicFramePr>
            <a:graphicFrameLocks noChangeAspect="1"/>
          </p:cNvGraphicFramePr>
          <p:nvPr/>
        </p:nvGraphicFramePr>
        <p:xfrm>
          <a:off x="3276600" y="5943601"/>
          <a:ext cx="3416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" name="Equation" r:id="rId15" imgW="3416040" imgH="533160" progId="Equation.3">
                  <p:embed/>
                </p:oleObj>
              </mc:Choice>
              <mc:Fallback>
                <p:oleObj name="Equation" r:id="rId15" imgW="34160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943601"/>
                        <a:ext cx="3416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843131BE-6571-47E5-956A-3D48F53B68B1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General</a:t>
            </a:r>
          </a:p>
        </p:txBody>
      </p:sp>
      <p:sp>
        <p:nvSpPr>
          <p:cNvPr id="379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Removing states:</a:t>
            </a:r>
          </a:p>
        </p:txBody>
      </p:sp>
      <p:sp>
        <p:nvSpPr>
          <p:cNvPr id="37907" name="Oval 4"/>
          <p:cNvSpPr>
            <a:spLocks noChangeArrowheads="1"/>
          </p:cNvSpPr>
          <p:nvPr/>
        </p:nvSpPr>
        <p:spPr bwMode="auto">
          <a:xfrm>
            <a:off x="44196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7908" name="Oval 5"/>
          <p:cNvSpPr>
            <a:spLocks noChangeArrowheads="1"/>
          </p:cNvSpPr>
          <p:nvPr/>
        </p:nvSpPr>
        <p:spPr bwMode="auto">
          <a:xfrm>
            <a:off x="67818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7909" name="Oval 6"/>
          <p:cNvSpPr>
            <a:spLocks noChangeArrowheads="1"/>
          </p:cNvSpPr>
          <p:nvPr/>
        </p:nvSpPr>
        <p:spPr bwMode="auto">
          <a:xfrm>
            <a:off x="90678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7910" name="Freeform 7"/>
          <p:cNvSpPr>
            <a:spLocks/>
          </p:cNvSpPr>
          <p:nvPr/>
        </p:nvSpPr>
        <p:spPr bwMode="auto">
          <a:xfrm>
            <a:off x="5029200" y="2667000"/>
            <a:ext cx="1905000" cy="546100"/>
          </a:xfrm>
          <a:custGeom>
            <a:avLst/>
            <a:gdLst>
              <a:gd name="T0" fmla="*/ 0 w 1248"/>
              <a:gd name="T1" fmla="*/ 0 h 344"/>
              <a:gd name="T2" fmla="*/ 1453936111 w 1248"/>
              <a:gd name="T3" fmla="*/ 846772596 h 344"/>
              <a:gd name="T4" fmla="*/ 2147483647 w 1248"/>
              <a:gd name="T5" fmla="*/ 120967507 h 344"/>
              <a:gd name="T6" fmla="*/ 0 60000 65536"/>
              <a:gd name="T7" fmla="*/ 0 60000 65536"/>
              <a:gd name="T8" fmla="*/ 0 60000 65536"/>
              <a:gd name="T9" fmla="*/ 0 w 1248"/>
              <a:gd name="T10" fmla="*/ 0 h 344"/>
              <a:gd name="T11" fmla="*/ 1248 w 1248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7911" name="Freeform 9"/>
          <p:cNvSpPr>
            <a:spLocks/>
          </p:cNvSpPr>
          <p:nvPr/>
        </p:nvSpPr>
        <p:spPr bwMode="auto">
          <a:xfrm>
            <a:off x="5029200" y="1752600"/>
            <a:ext cx="1828800" cy="457200"/>
          </a:xfrm>
          <a:custGeom>
            <a:avLst/>
            <a:gdLst>
              <a:gd name="T0" fmla="*/ 2147483647 w 1248"/>
              <a:gd name="T1" fmla="*/ 725804891 h 288"/>
              <a:gd name="T2" fmla="*/ 1443019717 w 1248"/>
              <a:gd name="T3" fmla="*/ 0 h 288"/>
              <a:gd name="T4" fmla="*/ 0 w 1248"/>
              <a:gd name="T5" fmla="*/ 725804891 h 288"/>
              <a:gd name="T6" fmla="*/ 0 60000 65536"/>
              <a:gd name="T7" fmla="*/ 0 60000 65536"/>
              <a:gd name="T8" fmla="*/ 0 60000 65536"/>
              <a:gd name="T9" fmla="*/ 0 w 1248"/>
              <a:gd name="T10" fmla="*/ 0 h 288"/>
              <a:gd name="T11" fmla="*/ 1248 w 124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7912" name="Freeform 10"/>
          <p:cNvSpPr>
            <a:spLocks/>
          </p:cNvSpPr>
          <p:nvPr/>
        </p:nvSpPr>
        <p:spPr bwMode="auto">
          <a:xfrm>
            <a:off x="7315200" y="2743200"/>
            <a:ext cx="1981200" cy="546100"/>
          </a:xfrm>
          <a:custGeom>
            <a:avLst/>
            <a:gdLst>
              <a:gd name="T0" fmla="*/ 0 w 1248"/>
              <a:gd name="T1" fmla="*/ 0 h 344"/>
              <a:gd name="T2" fmla="*/ 1572577282 w 1248"/>
              <a:gd name="T3" fmla="*/ 846772596 h 344"/>
              <a:gd name="T4" fmla="*/ 2147483647 w 1248"/>
              <a:gd name="T5" fmla="*/ 120967507 h 344"/>
              <a:gd name="T6" fmla="*/ 0 60000 65536"/>
              <a:gd name="T7" fmla="*/ 0 60000 65536"/>
              <a:gd name="T8" fmla="*/ 0 60000 65536"/>
              <a:gd name="T9" fmla="*/ 0 w 1248"/>
              <a:gd name="T10" fmla="*/ 0 h 344"/>
              <a:gd name="T11" fmla="*/ 1248 w 1248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7913" name="Freeform 11"/>
          <p:cNvSpPr>
            <a:spLocks/>
          </p:cNvSpPr>
          <p:nvPr/>
        </p:nvSpPr>
        <p:spPr bwMode="auto">
          <a:xfrm>
            <a:off x="7391400" y="1752600"/>
            <a:ext cx="1828800" cy="457200"/>
          </a:xfrm>
          <a:custGeom>
            <a:avLst/>
            <a:gdLst>
              <a:gd name="T0" fmla="*/ 2147483647 w 1248"/>
              <a:gd name="T1" fmla="*/ 725804891 h 288"/>
              <a:gd name="T2" fmla="*/ 1443019717 w 1248"/>
              <a:gd name="T3" fmla="*/ 0 h 288"/>
              <a:gd name="T4" fmla="*/ 0 w 1248"/>
              <a:gd name="T5" fmla="*/ 725804891 h 288"/>
              <a:gd name="T6" fmla="*/ 0 60000 65536"/>
              <a:gd name="T7" fmla="*/ 0 60000 65536"/>
              <a:gd name="T8" fmla="*/ 0 60000 65536"/>
              <a:gd name="T9" fmla="*/ 0 w 1248"/>
              <a:gd name="T10" fmla="*/ 0 h 288"/>
              <a:gd name="T11" fmla="*/ 1248 w 124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7914" name="Freeform 12"/>
          <p:cNvSpPr>
            <a:spLocks/>
          </p:cNvSpPr>
          <p:nvPr/>
        </p:nvSpPr>
        <p:spPr bwMode="auto">
          <a:xfrm>
            <a:off x="6692900" y="1193800"/>
            <a:ext cx="787400" cy="939800"/>
          </a:xfrm>
          <a:custGeom>
            <a:avLst/>
            <a:gdLst>
              <a:gd name="T0" fmla="*/ 745966265 w 496"/>
              <a:gd name="T1" fmla="*/ 1491932282 h 592"/>
              <a:gd name="T2" fmla="*/ 1229836344 w 496"/>
              <a:gd name="T3" fmla="*/ 645159932 h 592"/>
              <a:gd name="T4" fmla="*/ 624998795 w 496"/>
              <a:gd name="T5" fmla="*/ 40322496 h 592"/>
              <a:gd name="T6" fmla="*/ 20161251 w 496"/>
              <a:gd name="T7" fmla="*/ 403224933 h 592"/>
              <a:gd name="T8" fmla="*/ 504031324 w 496"/>
              <a:gd name="T9" fmla="*/ 149193228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"/>
              <a:gd name="T16" fmla="*/ 0 h 592"/>
              <a:gd name="T17" fmla="*/ 496 w 496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7890" name="Object 13"/>
          <p:cNvGraphicFramePr>
            <a:graphicFrameLocks noChangeAspect="1"/>
          </p:cNvGraphicFramePr>
          <p:nvPr/>
        </p:nvGraphicFramePr>
        <p:xfrm>
          <a:off x="4572001" y="2133601"/>
          <a:ext cx="3540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6" name="Equation" r:id="rId3" imgW="355320" imgH="533160" progId="Equation.3">
                  <p:embed/>
                </p:oleObj>
              </mc:Choice>
              <mc:Fallback>
                <p:oleObj name="Equation" r:id="rId3" imgW="35532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2133601"/>
                        <a:ext cx="3540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14"/>
          <p:cNvGraphicFramePr>
            <a:graphicFrameLocks noChangeAspect="1"/>
          </p:cNvGraphicFramePr>
          <p:nvPr/>
        </p:nvGraphicFramePr>
        <p:xfrm>
          <a:off x="7010401" y="22860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7" name="Equation" r:id="rId5" imgW="266400" imgH="368280" progId="Equation.3">
                  <p:embed/>
                </p:oleObj>
              </mc:Choice>
              <mc:Fallback>
                <p:oleObj name="Equation" r:id="rId5" imgW="266400" imgH="3682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22860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15"/>
          <p:cNvGraphicFramePr>
            <a:graphicFrameLocks noChangeAspect="1"/>
          </p:cNvGraphicFramePr>
          <p:nvPr/>
        </p:nvGraphicFramePr>
        <p:xfrm>
          <a:off x="9220201" y="2133600"/>
          <a:ext cx="442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8" name="Equation" r:id="rId7" imgW="444240" imgH="609480" progId="Equation.3">
                  <p:embed/>
                </p:oleObj>
              </mc:Choice>
              <mc:Fallback>
                <p:oleObj name="Equation" r:id="rId7" imgW="444240" imgH="609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2133600"/>
                        <a:ext cx="4429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16"/>
          <p:cNvGraphicFramePr>
            <a:graphicFrameLocks noChangeAspect="1"/>
          </p:cNvGraphicFramePr>
          <p:nvPr/>
        </p:nvGraphicFramePr>
        <p:xfrm>
          <a:off x="5867401" y="2819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9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819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7"/>
          <p:cNvGraphicFramePr>
            <a:graphicFrameLocks noChangeAspect="1"/>
          </p:cNvGraphicFramePr>
          <p:nvPr/>
        </p:nvGraphicFramePr>
        <p:xfrm>
          <a:off x="8229601" y="28194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0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1" y="28194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8"/>
          <p:cNvGraphicFramePr>
            <a:graphicFrameLocks noChangeAspect="1"/>
          </p:cNvGraphicFramePr>
          <p:nvPr/>
        </p:nvGraphicFramePr>
        <p:xfrm>
          <a:off x="8229601" y="1447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1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1" y="1447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9"/>
          <p:cNvGraphicFramePr>
            <a:graphicFrameLocks noChangeAspect="1"/>
          </p:cNvGraphicFramePr>
          <p:nvPr/>
        </p:nvGraphicFramePr>
        <p:xfrm>
          <a:off x="5867401" y="1371601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2" name="Equation" r:id="rId15" imgW="304560" imgH="393480" progId="Equation.3">
                  <p:embed/>
                </p:oleObj>
              </mc:Choice>
              <mc:Fallback>
                <p:oleObj name="Equation" r:id="rId15" imgW="30456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1371601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20"/>
          <p:cNvGraphicFramePr>
            <a:graphicFrameLocks noChangeAspect="1"/>
          </p:cNvGraphicFramePr>
          <p:nvPr/>
        </p:nvGraphicFramePr>
        <p:xfrm>
          <a:off x="7086600" y="9144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3" name="Equation" r:id="rId17" imgW="228600" imgH="279360" progId="Equation.3">
                  <p:embed/>
                </p:oleObj>
              </mc:Choice>
              <mc:Fallback>
                <p:oleObj name="Equation" r:id="rId17" imgW="2286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9144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Oval 21"/>
          <p:cNvSpPr>
            <a:spLocks noChangeArrowheads="1"/>
          </p:cNvSpPr>
          <p:nvPr/>
        </p:nvSpPr>
        <p:spPr bwMode="auto">
          <a:xfrm>
            <a:off x="44196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7916" name="Oval 23"/>
          <p:cNvSpPr>
            <a:spLocks noChangeArrowheads="1"/>
          </p:cNvSpPr>
          <p:nvPr/>
        </p:nvSpPr>
        <p:spPr bwMode="auto">
          <a:xfrm>
            <a:off x="9067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7917" name="Freeform 26"/>
          <p:cNvSpPr>
            <a:spLocks/>
          </p:cNvSpPr>
          <p:nvPr/>
        </p:nvSpPr>
        <p:spPr bwMode="auto">
          <a:xfrm>
            <a:off x="5029200" y="6019800"/>
            <a:ext cx="4114800" cy="546100"/>
          </a:xfrm>
          <a:custGeom>
            <a:avLst/>
            <a:gdLst>
              <a:gd name="T0" fmla="*/ 0 w 1248"/>
              <a:gd name="T1" fmla="*/ 0 h 344"/>
              <a:gd name="T2" fmla="*/ 2147483647 w 1248"/>
              <a:gd name="T3" fmla="*/ 846772596 h 344"/>
              <a:gd name="T4" fmla="*/ 2147483647 w 1248"/>
              <a:gd name="T5" fmla="*/ 120967507 h 344"/>
              <a:gd name="T6" fmla="*/ 0 60000 65536"/>
              <a:gd name="T7" fmla="*/ 0 60000 65536"/>
              <a:gd name="T8" fmla="*/ 0 60000 65536"/>
              <a:gd name="T9" fmla="*/ 0 w 1248"/>
              <a:gd name="T10" fmla="*/ 0 h 344"/>
              <a:gd name="T11" fmla="*/ 1248 w 1248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7918" name="Freeform 27"/>
          <p:cNvSpPr>
            <a:spLocks/>
          </p:cNvSpPr>
          <p:nvPr/>
        </p:nvSpPr>
        <p:spPr bwMode="auto">
          <a:xfrm>
            <a:off x="5105400" y="5181600"/>
            <a:ext cx="4038600" cy="457200"/>
          </a:xfrm>
          <a:custGeom>
            <a:avLst/>
            <a:gdLst>
              <a:gd name="T0" fmla="*/ 2147483647 w 1248"/>
              <a:gd name="T1" fmla="*/ 725804891 h 288"/>
              <a:gd name="T2" fmla="*/ 2147483647 w 1248"/>
              <a:gd name="T3" fmla="*/ 0 h 288"/>
              <a:gd name="T4" fmla="*/ 0 w 1248"/>
              <a:gd name="T5" fmla="*/ 725804891 h 288"/>
              <a:gd name="T6" fmla="*/ 0 60000 65536"/>
              <a:gd name="T7" fmla="*/ 0 60000 65536"/>
              <a:gd name="T8" fmla="*/ 0 60000 65536"/>
              <a:gd name="T9" fmla="*/ 0 w 1248"/>
              <a:gd name="T10" fmla="*/ 0 h 288"/>
              <a:gd name="T11" fmla="*/ 1248 w 124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7898" name="Object 29"/>
          <p:cNvGraphicFramePr>
            <a:graphicFrameLocks noChangeAspect="1"/>
          </p:cNvGraphicFramePr>
          <p:nvPr/>
        </p:nvGraphicFramePr>
        <p:xfrm>
          <a:off x="4572001" y="5486401"/>
          <a:ext cx="3540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4" name="Equation" r:id="rId19" imgW="355320" imgH="533160" progId="Equation.3">
                  <p:embed/>
                </p:oleObj>
              </mc:Choice>
              <mc:Fallback>
                <p:oleObj name="Equation" r:id="rId19" imgW="35532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5486401"/>
                        <a:ext cx="3540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31"/>
          <p:cNvGraphicFramePr>
            <a:graphicFrameLocks noChangeAspect="1"/>
          </p:cNvGraphicFramePr>
          <p:nvPr/>
        </p:nvGraphicFramePr>
        <p:xfrm>
          <a:off x="9220201" y="5486400"/>
          <a:ext cx="442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5" name="Equation" r:id="rId20" imgW="444240" imgH="609480" progId="Equation.3">
                  <p:embed/>
                </p:oleObj>
              </mc:Choice>
              <mc:Fallback>
                <p:oleObj name="Equation" r:id="rId20" imgW="444240" imgH="609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5486400"/>
                        <a:ext cx="4429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9" name="Freeform 37"/>
          <p:cNvSpPr>
            <a:spLocks/>
          </p:cNvSpPr>
          <p:nvPr/>
        </p:nvSpPr>
        <p:spPr bwMode="auto">
          <a:xfrm>
            <a:off x="4343400" y="4572000"/>
            <a:ext cx="787400" cy="939800"/>
          </a:xfrm>
          <a:custGeom>
            <a:avLst/>
            <a:gdLst>
              <a:gd name="T0" fmla="*/ 745966265 w 496"/>
              <a:gd name="T1" fmla="*/ 1491932282 h 592"/>
              <a:gd name="T2" fmla="*/ 1229836344 w 496"/>
              <a:gd name="T3" fmla="*/ 645159932 h 592"/>
              <a:gd name="T4" fmla="*/ 624998795 w 496"/>
              <a:gd name="T5" fmla="*/ 40322496 h 592"/>
              <a:gd name="T6" fmla="*/ 20161251 w 496"/>
              <a:gd name="T7" fmla="*/ 403224933 h 592"/>
              <a:gd name="T8" fmla="*/ 504031324 w 496"/>
              <a:gd name="T9" fmla="*/ 149193228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"/>
              <a:gd name="T16" fmla="*/ 0 h 592"/>
              <a:gd name="T17" fmla="*/ 496 w 496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7920" name="Freeform 38"/>
          <p:cNvSpPr>
            <a:spLocks/>
          </p:cNvSpPr>
          <p:nvPr/>
        </p:nvSpPr>
        <p:spPr bwMode="auto">
          <a:xfrm>
            <a:off x="8991600" y="4572000"/>
            <a:ext cx="787400" cy="939800"/>
          </a:xfrm>
          <a:custGeom>
            <a:avLst/>
            <a:gdLst>
              <a:gd name="T0" fmla="*/ 745966265 w 496"/>
              <a:gd name="T1" fmla="*/ 1491932282 h 592"/>
              <a:gd name="T2" fmla="*/ 1229836344 w 496"/>
              <a:gd name="T3" fmla="*/ 645159932 h 592"/>
              <a:gd name="T4" fmla="*/ 624998795 w 496"/>
              <a:gd name="T5" fmla="*/ 40322496 h 592"/>
              <a:gd name="T6" fmla="*/ 20161251 w 496"/>
              <a:gd name="T7" fmla="*/ 403224933 h 592"/>
              <a:gd name="T8" fmla="*/ 504031324 w 496"/>
              <a:gd name="T9" fmla="*/ 149193228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"/>
              <a:gd name="T16" fmla="*/ 0 h 592"/>
              <a:gd name="T17" fmla="*/ 496 w 496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7900" name="Object 39"/>
          <p:cNvGraphicFramePr>
            <a:graphicFrameLocks noChangeAspect="1"/>
          </p:cNvGraphicFramePr>
          <p:nvPr/>
        </p:nvGraphicFramePr>
        <p:xfrm>
          <a:off x="4267200" y="4191001"/>
          <a:ext cx="1079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6" name="Equation" r:id="rId21" imgW="1079280" imgH="393480" progId="Equation.3">
                  <p:embed/>
                </p:oleObj>
              </mc:Choice>
              <mc:Fallback>
                <p:oleObj name="Equation" r:id="rId21" imgW="1079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91001"/>
                        <a:ext cx="1079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40"/>
          <p:cNvGraphicFramePr>
            <a:graphicFrameLocks noChangeAspect="1"/>
          </p:cNvGraphicFramePr>
          <p:nvPr/>
        </p:nvGraphicFramePr>
        <p:xfrm>
          <a:off x="8991600" y="4191001"/>
          <a:ext cx="977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7" name="Equation" r:id="rId23" imgW="977760" imgH="393480" progId="Equation.3">
                  <p:embed/>
                </p:oleObj>
              </mc:Choice>
              <mc:Fallback>
                <p:oleObj name="Equation" r:id="rId23" imgW="97776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4191001"/>
                        <a:ext cx="977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41"/>
          <p:cNvGraphicFramePr>
            <a:graphicFrameLocks noChangeAspect="1"/>
          </p:cNvGraphicFramePr>
          <p:nvPr/>
        </p:nvGraphicFramePr>
        <p:xfrm>
          <a:off x="6629400" y="4724401"/>
          <a:ext cx="1041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8" name="Equation" r:id="rId25" imgW="1041120" imgH="393480" progId="Equation.3">
                  <p:embed/>
                </p:oleObj>
              </mc:Choice>
              <mc:Fallback>
                <p:oleObj name="Equation" r:id="rId25" imgW="104112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724401"/>
                        <a:ext cx="1041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42"/>
          <p:cNvGraphicFramePr>
            <a:graphicFrameLocks noChangeAspect="1"/>
          </p:cNvGraphicFramePr>
          <p:nvPr/>
        </p:nvGraphicFramePr>
        <p:xfrm>
          <a:off x="6629400" y="6096001"/>
          <a:ext cx="1016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9" name="Equation" r:id="rId27" imgW="1015920" imgH="393480" progId="Equation.3">
                  <p:embed/>
                </p:oleObj>
              </mc:Choice>
              <mc:Fallback>
                <p:oleObj name="Equation" r:id="rId27" imgW="101592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096001"/>
                        <a:ext cx="1016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1" name="AutoShape 44"/>
          <p:cNvSpPr>
            <a:spLocks noChangeArrowheads="1"/>
          </p:cNvSpPr>
          <p:nvPr/>
        </p:nvSpPr>
        <p:spPr bwMode="auto">
          <a:xfrm>
            <a:off x="6934201" y="3276601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100917B-8C85-44E7-995D-D58941F91D81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The final transition graph:</a:t>
            </a:r>
          </a:p>
        </p:txBody>
      </p:sp>
      <p:sp>
        <p:nvSpPr>
          <p:cNvPr id="38924" name="Oval 4"/>
          <p:cNvSpPr>
            <a:spLocks noChangeArrowheads="1"/>
          </p:cNvSpPr>
          <p:nvPr/>
        </p:nvSpPr>
        <p:spPr bwMode="auto">
          <a:xfrm>
            <a:off x="5410200" y="2743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8925" name="Oval 5"/>
          <p:cNvSpPr>
            <a:spLocks noChangeArrowheads="1"/>
          </p:cNvSpPr>
          <p:nvPr/>
        </p:nvSpPr>
        <p:spPr bwMode="auto">
          <a:xfrm>
            <a:off x="7620000" y="2743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8926" name="Oval 6"/>
          <p:cNvSpPr>
            <a:spLocks noChangeArrowheads="1"/>
          </p:cNvSpPr>
          <p:nvPr/>
        </p:nvSpPr>
        <p:spPr bwMode="auto">
          <a:xfrm>
            <a:off x="7543800" y="2667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8914" name="Object 7"/>
          <p:cNvGraphicFramePr>
            <a:graphicFrameLocks noChangeAspect="1"/>
          </p:cNvGraphicFramePr>
          <p:nvPr/>
        </p:nvGraphicFramePr>
        <p:xfrm>
          <a:off x="5486401" y="27432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8" name="Equation" r:id="rId3" imgW="431640" imgH="533160" progId="Equation.3">
                  <p:embed/>
                </p:oleObj>
              </mc:Choice>
              <mc:Fallback>
                <p:oleObj name="Equation" r:id="rId3" imgW="4316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27432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8"/>
          <p:cNvGraphicFramePr>
            <a:graphicFrameLocks noChangeAspect="1"/>
          </p:cNvGraphicFramePr>
          <p:nvPr/>
        </p:nvGraphicFramePr>
        <p:xfrm>
          <a:off x="7696200" y="2743200"/>
          <a:ext cx="50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9" name="Equation" r:id="rId5" imgW="507960" imgH="609480" progId="Equation.3">
                  <p:embed/>
                </p:oleObj>
              </mc:Choice>
              <mc:Fallback>
                <p:oleObj name="Equation" r:id="rId5" imgW="507960" imgH="609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743200"/>
                        <a:ext cx="508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Freeform 9"/>
          <p:cNvSpPr>
            <a:spLocks/>
          </p:cNvSpPr>
          <p:nvPr/>
        </p:nvSpPr>
        <p:spPr bwMode="auto">
          <a:xfrm>
            <a:off x="5943600" y="3276600"/>
            <a:ext cx="1676400" cy="393700"/>
          </a:xfrm>
          <a:custGeom>
            <a:avLst/>
            <a:gdLst>
              <a:gd name="T0" fmla="*/ 0 w 1056"/>
              <a:gd name="T1" fmla="*/ 0 h 248"/>
              <a:gd name="T2" fmla="*/ 1330642282 w 1056"/>
              <a:gd name="T3" fmla="*/ 604837550 h 248"/>
              <a:gd name="T4" fmla="*/ 2147483647 w 1056"/>
              <a:gd name="T5" fmla="*/ 120967520 h 248"/>
              <a:gd name="T6" fmla="*/ 0 60000 65536"/>
              <a:gd name="T7" fmla="*/ 0 60000 65536"/>
              <a:gd name="T8" fmla="*/ 0 60000 65536"/>
              <a:gd name="T9" fmla="*/ 0 w 1056"/>
              <a:gd name="T10" fmla="*/ 0 h 248"/>
              <a:gd name="T11" fmla="*/ 1056 w 1056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248">
                <a:moveTo>
                  <a:pt x="0" y="0"/>
                </a:moveTo>
                <a:cubicBezTo>
                  <a:pt x="176" y="116"/>
                  <a:pt x="352" y="232"/>
                  <a:pt x="528" y="240"/>
                </a:cubicBezTo>
                <a:cubicBezTo>
                  <a:pt x="704" y="248"/>
                  <a:pt x="880" y="148"/>
                  <a:pt x="105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8928" name="Freeform 10"/>
          <p:cNvSpPr>
            <a:spLocks/>
          </p:cNvSpPr>
          <p:nvPr/>
        </p:nvSpPr>
        <p:spPr bwMode="auto">
          <a:xfrm>
            <a:off x="5943600" y="2438400"/>
            <a:ext cx="1676400" cy="381000"/>
          </a:xfrm>
          <a:custGeom>
            <a:avLst/>
            <a:gdLst>
              <a:gd name="T0" fmla="*/ 2147483647 w 1056"/>
              <a:gd name="T1" fmla="*/ 604837545 h 240"/>
              <a:gd name="T2" fmla="*/ 1451609726 w 1056"/>
              <a:gd name="T3" fmla="*/ 0 h 240"/>
              <a:gd name="T4" fmla="*/ 0 w 1056"/>
              <a:gd name="T5" fmla="*/ 604837545 h 240"/>
              <a:gd name="T6" fmla="*/ 0 60000 65536"/>
              <a:gd name="T7" fmla="*/ 0 60000 65536"/>
              <a:gd name="T8" fmla="*/ 0 60000 65536"/>
              <a:gd name="T9" fmla="*/ 0 w 1056"/>
              <a:gd name="T10" fmla="*/ 0 h 240"/>
              <a:gd name="T11" fmla="*/ 1056 w 105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240">
                <a:moveTo>
                  <a:pt x="1056" y="240"/>
                </a:moveTo>
                <a:cubicBezTo>
                  <a:pt x="904" y="120"/>
                  <a:pt x="752" y="0"/>
                  <a:pt x="576" y="0"/>
                </a:cubicBezTo>
                <a:cubicBezTo>
                  <a:pt x="400" y="0"/>
                  <a:pt x="200" y="12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8929" name="Freeform 11"/>
          <p:cNvSpPr>
            <a:spLocks/>
          </p:cNvSpPr>
          <p:nvPr/>
        </p:nvSpPr>
        <p:spPr bwMode="auto">
          <a:xfrm>
            <a:off x="5384800" y="1879600"/>
            <a:ext cx="647700" cy="863600"/>
          </a:xfrm>
          <a:custGeom>
            <a:avLst/>
            <a:gdLst>
              <a:gd name="T0" fmla="*/ 766127469 w 408"/>
              <a:gd name="T1" fmla="*/ 1370964782 h 544"/>
              <a:gd name="T2" fmla="*/ 1008062595 w 408"/>
              <a:gd name="T3" fmla="*/ 524192463 h 544"/>
              <a:gd name="T4" fmla="*/ 645160005 w 408"/>
              <a:gd name="T5" fmla="*/ 40322494 h 544"/>
              <a:gd name="T6" fmla="*/ 40322500 w 408"/>
              <a:gd name="T7" fmla="*/ 282257473 h 544"/>
              <a:gd name="T8" fmla="*/ 403224979 w 408"/>
              <a:gd name="T9" fmla="*/ 1370964782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8"/>
              <a:gd name="T16" fmla="*/ 0 h 544"/>
              <a:gd name="T17" fmla="*/ 408 w 408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8" h="544">
                <a:moveTo>
                  <a:pt x="304" y="544"/>
                </a:moveTo>
                <a:cubicBezTo>
                  <a:pt x="356" y="420"/>
                  <a:pt x="408" y="296"/>
                  <a:pt x="400" y="208"/>
                </a:cubicBezTo>
                <a:cubicBezTo>
                  <a:pt x="392" y="120"/>
                  <a:pt x="320" y="32"/>
                  <a:pt x="256" y="16"/>
                </a:cubicBezTo>
                <a:cubicBezTo>
                  <a:pt x="192" y="0"/>
                  <a:pt x="32" y="24"/>
                  <a:pt x="16" y="112"/>
                </a:cubicBezTo>
                <a:cubicBezTo>
                  <a:pt x="0" y="200"/>
                  <a:pt x="80" y="372"/>
                  <a:pt x="16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8930" name="Freeform 12"/>
          <p:cNvSpPr>
            <a:spLocks/>
          </p:cNvSpPr>
          <p:nvPr/>
        </p:nvSpPr>
        <p:spPr bwMode="auto">
          <a:xfrm>
            <a:off x="7620000" y="1828800"/>
            <a:ext cx="647700" cy="863600"/>
          </a:xfrm>
          <a:custGeom>
            <a:avLst/>
            <a:gdLst>
              <a:gd name="T0" fmla="*/ 766127469 w 408"/>
              <a:gd name="T1" fmla="*/ 1370964782 h 544"/>
              <a:gd name="T2" fmla="*/ 1008062595 w 408"/>
              <a:gd name="T3" fmla="*/ 524192463 h 544"/>
              <a:gd name="T4" fmla="*/ 645160005 w 408"/>
              <a:gd name="T5" fmla="*/ 40322494 h 544"/>
              <a:gd name="T6" fmla="*/ 40322500 w 408"/>
              <a:gd name="T7" fmla="*/ 282257473 h 544"/>
              <a:gd name="T8" fmla="*/ 403224979 w 408"/>
              <a:gd name="T9" fmla="*/ 1370964782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8"/>
              <a:gd name="T16" fmla="*/ 0 h 544"/>
              <a:gd name="T17" fmla="*/ 408 w 408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8" h="544">
                <a:moveTo>
                  <a:pt x="304" y="544"/>
                </a:moveTo>
                <a:cubicBezTo>
                  <a:pt x="356" y="420"/>
                  <a:pt x="408" y="296"/>
                  <a:pt x="400" y="208"/>
                </a:cubicBezTo>
                <a:cubicBezTo>
                  <a:pt x="392" y="120"/>
                  <a:pt x="320" y="32"/>
                  <a:pt x="256" y="16"/>
                </a:cubicBezTo>
                <a:cubicBezTo>
                  <a:pt x="192" y="0"/>
                  <a:pt x="32" y="24"/>
                  <a:pt x="16" y="112"/>
                </a:cubicBezTo>
                <a:cubicBezTo>
                  <a:pt x="0" y="200"/>
                  <a:pt x="80" y="372"/>
                  <a:pt x="16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38931" name="Line 13"/>
          <p:cNvSpPr>
            <a:spLocks noChangeShapeType="1"/>
          </p:cNvSpPr>
          <p:nvPr/>
        </p:nvSpPr>
        <p:spPr bwMode="auto">
          <a:xfrm>
            <a:off x="48768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6" name="Object 14"/>
          <p:cNvGraphicFramePr>
            <a:graphicFrameLocks noChangeAspect="1"/>
          </p:cNvGraphicFramePr>
          <p:nvPr/>
        </p:nvGraphicFramePr>
        <p:xfrm>
          <a:off x="5562600" y="1371600"/>
          <a:ext cx="279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" name="Equation" r:id="rId7" imgW="279360" imgH="520560" progId="Equation.3">
                  <p:embed/>
                </p:oleObj>
              </mc:Choice>
              <mc:Fallback>
                <p:oleObj name="Equation" r:id="rId7" imgW="27936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371600"/>
                        <a:ext cx="279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5"/>
          <p:cNvGraphicFramePr>
            <a:graphicFrameLocks noChangeAspect="1"/>
          </p:cNvGraphicFramePr>
          <p:nvPr/>
        </p:nvGraphicFramePr>
        <p:xfrm>
          <a:off x="6629401" y="31242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1" name="Equation" r:id="rId9" imgW="342720" imgH="520560" progId="Equation.3">
                  <p:embed/>
                </p:oleObj>
              </mc:Choice>
              <mc:Fallback>
                <p:oleObj name="Equation" r:id="rId9" imgW="34272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31242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6"/>
          <p:cNvGraphicFramePr>
            <a:graphicFrameLocks noChangeAspect="1"/>
          </p:cNvGraphicFramePr>
          <p:nvPr/>
        </p:nvGraphicFramePr>
        <p:xfrm>
          <a:off x="6629401" y="1905001"/>
          <a:ext cx="315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2" name="Equation" r:id="rId11" imgW="317160" imgH="533160" progId="Equation.3">
                  <p:embed/>
                </p:oleObj>
              </mc:Choice>
              <mc:Fallback>
                <p:oleObj name="Equation" r:id="rId11" imgW="31716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1905001"/>
                        <a:ext cx="315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17"/>
          <p:cNvGraphicFramePr>
            <a:graphicFrameLocks noChangeAspect="1"/>
          </p:cNvGraphicFramePr>
          <p:nvPr/>
        </p:nvGraphicFramePr>
        <p:xfrm>
          <a:off x="7696201" y="12954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3" name="Equation" r:id="rId13" imgW="342720" imgH="520560" progId="Equation.3">
                  <p:embed/>
                </p:oleObj>
              </mc:Choice>
              <mc:Fallback>
                <p:oleObj name="Equation" r:id="rId13" imgW="34272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12954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8" name="Object 18"/>
          <p:cNvGraphicFramePr>
            <a:graphicFrameLocks noChangeAspect="1"/>
          </p:cNvGraphicFramePr>
          <p:nvPr/>
        </p:nvGraphicFramePr>
        <p:xfrm>
          <a:off x="4800600" y="4876801"/>
          <a:ext cx="4775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4" name="Equation" r:id="rId15" imgW="4775040" imgH="583920" progId="Equation.3">
                  <p:embed/>
                </p:oleObj>
              </mc:Choice>
              <mc:Fallback>
                <p:oleObj name="Equation" r:id="rId15" imgW="47750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76801"/>
                        <a:ext cx="4775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9" name="Object 19"/>
          <p:cNvGraphicFramePr>
            <a:graphicFrameLocks noChangeAspect="1"/>
          </p:cNvGraphicFramePr>
          <p:nvPr/>
        </p:nvGraphicFramePr>
        <p:xfrm>
          <a:off x="4724400" y="5943601"/>
          <a:ext cx="3416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5" name="Equation" r:id="rId17" imgW="3416040" imgH="533160" progId="Equation.3">
                  <p:embed/>
                </p:oleObj>
              </mc:Choice>
              <mc:Fallback>
                <p:oleObj name="Equation" r:id="rId17" imgW="34160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943601"/>
                        <a:ext cx="3416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1736726" y="3987800"/>
            <a:ext cx="647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The resulting regular expression:</a:t>
            </a:r>
          </a:p>
        </p:txBody>
      </p:sp>
    </p:spTree>
    <p:extLst>
      <p:ext uri="{BB962C8B-B14F-4D97-AF65-F5344CB8AC3E}">
        <p14:creationId xmlns:p14="http://schemas.microsoft.com/office/powerpoint/2010/main" val="36819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E4313E7D-2ACF-47FA-8C01-AC18A6BCF3D3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Representations </a:t>
            </a:r>
            <a:br>
              <a:rPr lang="en-US" smtClean="0"/>
            </a:br>
            <a:r>
              <a:rPr lang="en-US" smtClean="0"/>
              <a:t>of Regular Languages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4343401" y="1447800"/>
            <a:ext cx="3762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Regular Languages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3124201" y="3505200"/>
            <a:ext cx="925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FAs</a:t>
            </a:r>
            <a:endParaRPr lang="en-US" b="1"/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4953001" y="4800600"/>
            <a:ext cx="1249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NFAs</a:t>
            </a:r>
            <a:endParaRPr lang="en-US" b="1"/>
          </a:p>
        </p:txBody>
      </p:sp>
      <p:sp>
        <p:nvSpPr>
          <p:cNvPr id="64519" name="Text Box 6"/>
          <p:cNvSpPr txBox="1">
            <a:spLocks noChangeArrowheads="1"/>
          </p:cNvSpPr>
          <p:nvPr/>
        </p:nvSpPr>
        <p:spPr bwMode="auto">
          <a:xfrm>
            <a:off x="7620000" y="4419600"/>
            <a:ext cx="247215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Regular</a:t>
            </a:r>
          </a:p>
          <a:p>
            <a:r>
              <a:rPr lang="en-US"/>
              <a:t>Expressions</a:t>
            </a:r>
            <a:endParaRPr lang="en-US" b="1"/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>
            <a:off x="4267201" y="1451729"/>
            <a:ext cx="204383" cy="60174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4521" name="AutoShape 9"/>
          <p:cNvSpPr>
            <a:spLocks noChangeArrowheads="1"/>
          </p:cNvSpPr>
          <p:nvPr/>
        </p:nvSpPr>
        <p:spPr bwMode="auto">
          <a:xfrm>
            <a:off x="3048000" y="3410307"/>
            <a:ext cx="1447800" cy="64698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4522" name="AutoShape 10"/>
          <p:cNvSpPr>
            <a:spLocks noChangeArrowheads="1"/>
          </p:cNvSpPr>
          <p:nvPr/>
        </p:nvSpPr>
        <p:spPr bwMode="auto">
          <a:xfrm>
            <a:off x="4724400" y="4781907"/>
            <a:ext cx="1600200" cy="64698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4523" name="AutoShape 11"/>
          <p:cNvSpPr>
            <a:spLocks noChangeArrowheads="1"/>
          </p:cNvSpPr>
          <p:nvPr/>
        </p:nvSpPr>
        <p:spPr bwMode="auto">
          <a:xfrm>
            <a:off x="7467600" y="4667607"/>
            <a:ext cx="2743200" cy="64698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64524" name="Line 13"/>
          <p:cNvSpPr>
            <a:spLocks noChangeShapeType="1"/>
          </p:cNvSpPr>
          <p:nvPr/>
        </p:nvSpPr>
        <p:spPr bwMode="auto">
          <a:xfrm flipH="1">
            <a:off x="3810000" y="22098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25" name="Line 14"/>
          <p:cNvSpPr>
            <a:spLocks noChangeShapeType="1"/>
          </p:cNvSpPr>
          <p:nvPr/>
        </p:nvSpPr>
        <p:spPr bwMode="auto">
          <a:xfrm flipH="1">
            <a:off x="5486400" y="2209800"/>
            <a:ext cx="381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26" name="Line 15"/>
          <p:cNvSpPr>
            <a:spLocks noChangeShapeType="1"/>
          </p:cNvSpPr>
          <p:nvPr/>
        </p:nvSpPr>
        <p:spPr bwMode="auto">
          <a:xfrm>
            <a:off x="7620000" y="2209800"/>
            <a:ext cx="1143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952062D-1E91-4E2A-9603-FC785646F293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1524001" y="381000"/>
            <a:ext cx="2760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When we say:</a:t>
            </a:r>
          </a:p>
        </p:txBody>
      </p:sp>
      <p:sp>
        <p:nvSpPr>
          <p:cNvPr id="39942" name="Text Box 3"/>
          <p:cNvSpPr txBox="1">
            <a:spLocks noChangeArrowheads="1"/>
          </p:cNvSpPr>
          <p:nvPr/>
        </p:nvSpPr>
        <p:spPr bwMode="auto">
          <a:xfrm>
            <a:off x="4648201" y="457200"/>
            <a:ext cx="454964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We are given </a:t>
            </a:r>
          </a:p>
          <a:p>
            <a:r>
              <a:rPr lang="en-US"/>
              <a:t>a Regular Language</a:t>
            </a:r>
            <a:r>
              <a:rPr lang="en-US">
                <a:solidFill>
                  <a:schemeClr val="accent1"/>
                </a:solidFill>
              </a:rPr>
              <a:t>      </a:t>
            </a:r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1524000" y="3352800"/>
            <a:ext cx="203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We mean:</a:t>
            </a:r>
          </a:p>
        </p:txBody>
      </p:sp>
      <p:graphicFrame>
        <p:nvGraphicFramePr>
          <p:cNvPr id="39938" name="Object 5"/>
          <p:cNvGraphicFramePr>
            <a:graphicFrameLocks noChangeAspect="1"/>
          </p:cNvGraphicFramePr>
          <p:nvPr/>
        </p:nvGraphicFramePr>
        <p:xfrm>
          <a:off x="8597901" y="11303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7901" y="11303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3962400" y="3352800"/>
            <a:ext cx="584006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Language       is in a standard </a:t>
            </a:r>
          </a:p>
          <a:p>
            <a:r>
              <a:rPr lang="en-US"/>
              <a:t>representation</a:t>
            </a:r>
          </a:p>
        </p:txBody>
      </p:sp>
      <p:graphicFrame>
        <p:nvGraphicFramePr>
          <p:cNvPr id="39939" name="Object 7"/>
          <p:cNvGraphicFramePr>
            <a:graphicFrameLocks noChangeAspect="1"/>
          </p:cNvGraphicFramePr>
          <p:nvPr/>
        </p:nvGraphicFramePr>
        <p:xfrm>
          <a:off x="6019801" y="34290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34290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7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08D5439-0D41-44B2-879D-CEE2AAB72C4A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400"/>
              <a:t>Elementary Questions</a:t>
            </a:r>
            <a:br>
              <a:rPr lang="en-US" sz="4400"/>
            </a:br>
            <a:r>
              <a:rPr lang="en-US" sz="4400"/>
              <a:t/>
            </a:r>
            <a:br>
              <a:rPr lang="en-US" sz="4400"/>
            </a:br>
            <a:r>
              <a:rPr lang="en-US" sz="4400"/>
              <a:t>about</a:t>
            </a:r>
            <a:br>
              <a:rPr lang="en-US" sz="4400"/>
            </a:br>
            <a:r>
              <a:rPr lang="en-US" sz="4400"/>
              <a:t/>
            </a:r>
            <a:br>
              <a:rPr lang="en-US" sz="4400"/>
            </a:br>
            <a:r>
              <a:rPr lang="en-US" sz="4400"/>
              <a:t>Regular Languages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63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B949BD6-013B-4911-86BC-A3FAAD0F82B5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38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7" name="Text Box 3"/>
          <p:cNvSpPr txBox="1">
            <a:spLocks noChangeArrowheads="1"/>
          </p:cNvSpPr>
          <p:nvPr/>
        </p:nvSpPr>
        <p:spPr bwMode="auto">
          <a:xfrm>
            <a:off x="1524001" y="1066800"/>
            <a:ext cx="2085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Question:</a:t>
            </a:r>
          </a:p>
        </p:txBody>
      </p:sp>
      <p:sp>
        <p:nvSpPr>
          <p:cNvPr id="40968" name="Text Box 4"/>
          <p:cNvSpPr txBox="1">
            <a:spLocks noChangeArrowheads="1"/>
          </p:cNvSpPr>
          <p:nvPr/>
        </p:nvSpPr>
        <p:spPr bwMode="auto">
          <a:xfrm>
            <a:off x="3886201" y="1066800"/>
            <a:ext cx="642355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Given regular language</a:t>
            </a:r>
          </a:p>
          <a:p>
            <a:r>
              <a:rPr lang="en-US"/>
              <a:t>and string </a:t>
            </a:r>
          </a:p>
          <a:p>
            <a:r>
              <a:rPr lang="en-US"/>
              <a:t>how can we check if               </a:t>
            </a:r>
            <a:r>
              <a:rPr lang="en-US" b="1"/>
              <a:t>?  </a:t>
            </a:r>
          </a:p>
        </p:txBody>
      </p:sp>
      <p:graphicFrame>
        <p:nvGraphicFramePr>
          <p:cNvPr id="40962" name="Object 5"/>
          <p:cNvGraphicFramePr>
            <a:graphicFrameLocks noChangeAspect="1"/>
          </p:cNvGraphicFramePr>
          <p:nvPr/>
        </p:nvGraphicFramePr>
        <p:xfrm>
          <a:off x="8382001" y="11430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1" y="11430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6"/>
          <p:cNvGraphicFramePr>
            <a:graphicFrameLocks noChangeAspect="1"/>
          </p:cNvGraphicFramePr>
          <p:nvPr/>
        </p:nvGraphicFramePr>
        <p:xfrm>
          <a:off x="8077200" y="2286001"/>
          <a:ext cx="1422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5" imgW="1422360" imgH="520560" progId="Equation.3">
                  <p:embed/>
                </p:oleObj>
              </mc:Choice>
              <mc:Fallback>
                <p:oleObj name="Equation" r:id="rId5" imgW="14223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286001"/>
                        <a:ext cx="1422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7"/>
          <p:cNvGraphicFramePr>
            <a:graphicFrameLocks noChangeAspect="1"/>
          </p:cNvGraphicFramePr>
          <p:nvPr/>
        </p:nvGraphicFramePr>
        <p:xfrm>
          <a:off x="6096000" y="1828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7" imgW="368280" imgH="304560" progId="Equation.3">
                  <p:embed/>
                </p:oleObj>
              </mc:Choice>
              <mc:Fallback>
                <p:oleObj name="Equation" r:id="rId7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288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8B369A1D-3E3C-4227-AD60-5CFCB04007C0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39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3" name="Text Box 3"/>
          <p:cNvSpPr txBox="1">
            <a:spLocks noChangeArrowheads="1"/>
          </p:cNvSpPr>
          <p:nvPr/>
        </p:nvSpPr>
        <p:spPr bwMode="auto">
          <a:xfrm>
            <a:off x="1524001" y="1066800"/>
            <a:ext cx="2085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Question:</a:t>
            </a:r>
          </a:p>
        </p:txBody>
      </p:sp>
      <p:sp>
        <p:nvSpPr>
          <p:cNvPr id="41994" name="Text Box 4"/>
          <p:cNvSpPr txBox="1">
            <a:spLocks noChangeArrowheads="1"/>
          </p:cNvSpPr>
          <p:nvPr/>
        </p:nvSpPr>
        <p:spPr bwMode="auto">
          <a:xfrm>
            <a:off x="3886201" y="1066800"/>
            <a:ext cx="642355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Given regular language</a:t>
            </a:r>
          </a:p>
          <a:p>
            <a:r>
              <a:rPr lang="en-US"/>
              <a:t>and string </a:t>
            </a:r>
          </a:p>
          <a:p>
            <a:r>
              <a:rPr lang="en-US"/>
              <a:t>how can we check if               </a:t>
            </a:r>
            <a:r>
              <a:rPr lang="en-US" b="1"/>
              <a:t>?  </a:t>
            </a:r>
          </a:p>
        </p:txBody>
      </p:sp>
      <p:graphicFrame>
        <p:nvGraphicFramePr>
          <p:cNvPr id="41986" name="Object 5"/>
          <p:cNvGraphicFramePr>
            <a:graphicFrameLocks noChangeAspect="1"/>
          </p:cNvGraphicFramePr>
          <p:nvPr/>
        </p:nvGraphicFramePr>
        <p:xfrm>
          <a:off x="8382001" y="11430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1" y="11430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6"/>
          <p:cNvGraphicFramePr>
            <a:graphicFrameLocks noChangeAspect="1"/>
          </p:cNvGraphicFramePr>
          <p:nvPr/>
        </p:nvGraphicFramePr>
        <p:xfrm>
          <a:off x="8077200" y="2286001"/>
          <a:ext cx="1422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5" name="Equation" r:id="rId5" imgW="1422360" imgH="520560" progId="Equation.3">
                  <p:embed/>
                </p:oleObj>
              </mc:Choice>
              <mc:Fallback>
                <p:oleObj name="Equation" r:id="rId5" imgW="14223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286001"/>
                        <a:ext cx="1422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7"/>
          <p:cNvGraphicFramePr>
            <a:graphicFrameLocks noChangeAspect="1"/>
          </p:cNvGraphicFramePr>
          <p:nvPr/>
        </p:nvGraphicFramePr>
        <p:xfrm>
          <a:off x="6096000" y="1828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Equation" r:id="rId7" imgW="368280" imgH="304560" progId="Equation.3">
                  <p:embed/>
                </p:oleObj>
              </mc:Choice>
              <mc:Fallback>
                <p:oleObj name="Equation" r:id="rId7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288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1" y="4572001"/>
            <a:ext cx="8088313" cy="1077913"/>
            <a:chOff x="0" y="2880"/>
            <a:chExt cx="5095" cy="679"/>
          </a:xfrm>
        </p:grpSpPr>
        <p:sp>
          <p:nvSpPr>
            <p:cNvPr id="41996" name="Text Box 9"/>
            <p:cNvSpPr txBox="1">
              <a:spLocks noChangeArrowheads="1"/>
            </p:cNvSpPr>
            <p:nvPr/>
          </p:nvSpPr>
          <p:spPr bwMode="auto">
            <a:xfrm>
              <a:off x="0" y="2880"/>
              <a:ext cx="12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b="1">
                  <a:solidFill>
                    <a:srgbClr val="FF3300"/>
                  </a:solidFill>
                </a:rPr>
                <a:t>Answer:</a:t>
              </a:r>
              <a:r>
                <a:rPr lang="en-US" b="1"/>
                <a:t> </a:t>
              </a:r>
            </a:p>
          </p:txBody>
        </p:sp>
        <p:sp>
          <p:nvSpPr>
            <p:cNvPr id="41997" name="Text Box 10"/>
            <p:cNvSpPr txBox="1">
              <a:spLocks noChangeArrowheads="1"/>
            </p:cNvSpPr>
            <p:nvPr/>
          </p:nvSpPr>
          <p:spPr bwMode="auto">
            <a:xfrm>
              <a:off x="1440" y="2880"/>
              <a:ext cx="3584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/>
                <a:t>Take the DFA that accepts</a:t>
              </a:r>
            </a:p>
            <a:p>
              <a:r>
                <a:rPr lang="en-US"/>
                <a:t>and check if       is accepted </a:t>
              </a:r>
            </a:p>
          </p:txBody>
        </p:sp>
        <p:graphicFrame>
          <p:nvGraphicFramePr>
            <p:cNvPr id="41989" name="Object 11"/>
            <p:cNvGraphicFramePr>
              <a:graphicFrameLocks noChangeAspect="1"/>
            </p:cNvGraphicFramePr>
            <p:nvPr/>
          </p:nvGraphicFramePr>
          <p:xfrm>
            <a:off x="4888" y="2920"/>
            <a:ext cx="20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7" name="Equation" r:id="rId9" imgW="330120" imgH="393480" progId="Equation.3">
                    <p:embed/>
                  </p:oleObj>
                </mc:Choice>
                <mc:Fallback>
                  <p:oleObj name="Equation" r:id="rId9" imgW="3301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8" y="2920"/>
                          <a:ext cx="20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0" name="Object 12"/>
            <p:cNvGraphicFramePr>
              <a:graphicFrameLocks noChangeAspect="1"/>
            </p:cNvGraphicFramePr>
            <p:nvPr/>
          </p:nvGraphicFramePr>
          <p:xfrm>
            <a:off x="3108" y="3352"/>
            <a:ext cx="23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8" name="Equation" r:id="rId11" imgW="368280" imgH="304560" progId="Equation.3">
                    <p:embed/>
                  </p:oleObj>
                </mc:Choice>
                <mc:Fallback>
                  <p:oleObj name="Equation" r:id="rId11" imgW="3682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" y="3352"/>
                          <a:ext cx="23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8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632"/>
            <a:ext cx="10515600" cy="253440"/>
          </a:xfrm>
        </p:spPr>
        <p:txBody>
          <a:bodyPr>
            <a:noAutofit/>
          </a:bodyPr>
          <a:lstStyle/>
          <a:p>
            <a:r>
              <a:rPr lang="en-US" sz="3200" b="1" u="sng" dirty="0"/>
              <a:t>Languages Associated with Regular Expressions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591671"/>
            <a:ext cx="11819964" cy="6078070"/>
          </a:xfrm>
        </p:spPr>
        <p:txBody>
          <a:bodyPr/>
          <a:lstStyle/>
          <a:p>
            <a:r>
              <a:rPr lang="en-US" dirty="0"/>
              <a:t>The language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denoted by any regular expression </a:t>
            </a:r>
            <a:r>
              <a:rPr lang="en-US" i="1" dirty="0"/>
              <a:t>r </a:t>
            </a:r>
            <a:r>
              <a:rPr lang="en-US" dirty="0"/>
              <a:t>is defined by the following rules.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Ø is a regular expression denoting the empty set,</a:t>
            </a:r>
          </a:p>
          <a:p>
            <a:pPr marL="0" indent="0">
              <a:buNone/>
            </a:pPr>
            <a:r>
              <a:rPr lang="en-US" dirty="0"/>
              <a:t>2. λ is a regular expression denoting {λ}.</a:t>
            </a:r>
          </a:p>
          <a:p>
            <a:pPr marL="0" indent="0">
              <a:buNone/>
            </a:pPr>
            <a:r>
              <a:rPr lang="en-US" dirty="0"/>
              <a:t>3. For every </a:t>
            </a:r>
            <a:r>
              <a:rPr lang="en-US" i="1" dirty="0"/>
              <a:t>a </a:t>
            </a:r>
            <a:r>
              <a:rPr lang="en-US" dirty="0"/>
              <a:t>∈ Σ, </a:t>
            </a:r>
            <a:r>
              <a:rPr lang="en-US" i="1" dirty="0"/>
              <a:t>a </a:t>
            </a:r>
            <a:r>
              <a:rPr lang="en-US" dirty="0"/>
              <a:t>is a regular expression denoting {</a:t>
            </a:r>
            <a:r>
              <a:rPr lang="en-US" i="1" dirty="0"/>
              <a:t>a</a:t>
            </a:r>
            <a:r>
              <a:rPr lang="en-US" dirty="0"/>
              <a:t>}.</a:t>
            </a:r>
          </a:p>
          <a:p>
            <a:pPr marL="0" indent="0">
              <a:buNone/>
            </a:pPr>
            <a:r>
              <a:rPr lang="en-US" dirty="0" smtClean="0"/>
              <a:t>     If </a:t>
            </a:r>
            <a:r>
              <a:rPr lang="en-US" i="1" dirty="0"/>
              <a:t>r</a:t>
            </a:r>
            <a:r>
              <a:rPr lang="en-US" dirty="0"/>
              <a:t>1 and </a:t>
            </a:r>
            <a:r>
              <a:rPr lang="en-US" i="1" dirty="0"/>
              <a:t>r</a:t>
            </a:r>
            <a:r>
              <a:rPr lang="en-US" dirty="0"/>
              <a:t>2are regular expressions, then</a:t>
            </a:r>
          </a:p>
          <a:p>
            <a:pPr marL="0" indent="0">
              <a:buNone/>
            </a:pPr>
            <a:r>
              <a:rPr lang="pt-BR" dirty="0"/>
              <a:t>4. </a:t>
            </a:r>
            <a:r>
              <a:rPr lang="pt-BR" dirty="0" smtClean="0"/>
              <a:t> </a:t>
            </a:r>
            <a:r>
              <a:rPr lang="pt-BR" i="1" dirty="0" smtClean="0"/>
              <a:t>L </a:t>
            </a:r>
            <a:r>
              <a:rPr lang="pt-BR" dirty="0"/>
              <a:t>(</a:t>
            </a:r>
            <a:r>
              <a:rPr lang="pt-BR" i="1" dirty="0"/>
              <a:t>r</a:t>
            </a:r>
            <a:r>
              <a:rPr lang="pt-BR" dirty="0"/>
              <a:t>1 + </a:t>
            </a:r>
            <a:r>
              <a:rPr lang="pt-BR" i="1" dirty="0"/>
              <a:t>r</a:t>
            </a:r>
            <a:r>
              <a:rPr lang="pt-BR" dirty="0"/>
              <a:t>2) = </a:t>
            </a:r>
            <a:r>
              <a:rPr lang="pt-BR" i="1" dirty="0"/>
              <a:t>L </a:t>
            </a:r>
            <a:r>
              <a:rPr lang="pt-BR" dirty="0"/>
              <a:t>(</a:t>
            </a:r>
            <a:r>
              <a:rPr lang="pt-BR" i="1" dirty="0"/>
              <a:t>r</a:t>
            </a:r>
            <a:r>
              <a:rPr lang="pt-BR" dirty="0"/>
              <a:t>1)∪ </a:t>
            </a:r>
            <a:r>
              <a:rPr lang="pt-BR" i="1" dirty="0"/>
              <a:t>L </a:t>
            </a:r>
            <a:r>
              <a:rPr lang="pt-BR" dirty="0"/>
              <a:t>(</a:t>
            </a:r>
            <a:r>
              <a:rPr lang="pt-BR" i="1" dirty="0"/>
              <a:t>r</a:t>
            </a:r>
            <a:r>
              <a:rPr lang="pt-BR" dirty="0"/>
              <a:t>2),</a:t>
            </a:r>
          </a:p>
          <a:p>
            <a:pPr marL="0" indent="0">
              <a:buNone/>
            </a:pPr>
            <a:r>
              <a:rPr lang="pt-BR" dirty="0"/>
              <a:t>5</a:t>
            </a:r>
            <a:r>
              <a:rPr lang="pt-BR" dirty="0" smtClean="0"/>
              <a:t>.  </a:t>
            </a:r>
            <a:r>
              <a:rPr lang="pt-BR" i="1" dirty="0" smtClean="0"/>
              <a:t>L </a:t>
            </a:r>
            <a:r>
              <a:rPr lang="pt-BR" dirty="0"/>
              <a:t>(</a:t>
            </a:r>
            <a:r>
              <a:rPr lang="pt-BR" i="1" dirty="0"/>
              <a:t>r</a:t>
            </a:r>
            <a:r>
              <a:rPr lang="pt-BR" dirty="0"/>
              <a:t>1 · </a:t>
            </a:r>
            <a:r>
              <a:rPr lang="pt-BR" i="1" dirty="0"/>
              <a:t>r</a:t>
            </a:r>
            <a:r>
              <a:rPr lang="pt-BR" dirty="0"/>
              <a:t>2) = </a:t>
            </a:r>
            <a:r>
              <a:rPr lang="pt-BR" i="1" dirty="0"/>
              <a:t>L </a:t>
            </a:r>
            <a:r>
              <a:rPr lang="pt-BR" dirty="0"/>
              <a:t>(</a:t>
            </a:r>
            <a:r>
              <a:rPr lang="pt-BR" i="1" dirty="0"/>
              <a:t>r</a:t>
            </a:r>
            <a:r>
              <a:rPr lang="pt-BR" dirty="0"/>
              <a:t>1) </a:t>
            </a:r>
            <a:r>
              <a:rPr lang="pt-BR" i="1" dirty="0" smtClean="0"/>
              <a:t>L </a:t>
            </a:r>
            <a:r>
              <a:rPr lang="pt-BR" dirty="0"/>
              <a:t>(</a:t>
            </a:r>
            <a:r>
              <a:rPr lang="pt-BR" i="1" dirty="0"/>
              <a:t>r</a:t>
            </a:r>
            <a:r>
              <a:rPr lang="pt-BR" dirty="0"/>
              <a:t>2</a:t>
            </a:r>
            <a:r>
              <a:rPr lang="pt-BR" dirty="0" smtClean="0"/>
              <a:t>),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6.  </a:t>
            </a:r>
            <a:r>
              <a:rPr lang="pt-BR" i="1" dirty="0"/>
              <a:t>L </a:t>
            </a:r>
            <a:r>
              <a:rPr lang="pt-BR" dirty="0"/>
              <a:t>((</a:t>
            </a:r>
            <a:r>
              <a:rPr lang="pt-BR" i="1" dirty="0"/>
              <a:t>r</a:t>
            </a:r>
            <a:r>
              <a:rPr lang="pt-BR" dirty="0"/>
              <a:t>1)) = </a:t>
            </a:r>
            <a:r>
              <a:rPr lang="pt-BR" i="1" dirty="0"/>
              <a:t>L </a:t>
            </a:r>
            <a:r>
              <a:rPr lang="pt-BR" dirty="0"/>
              <a:t>(</a:t>
            </a:r>
            <a:r>
              <a:rPr lang="pt-BR" i="1" dirty="0"/>
              <a:t>r</a:t>
            </a:r>
            <a:r>
              <a:rPr lang="pt-BR" dirty="0"/>
              <a:t>1),</a:t>
            </a:r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 </a:t>
            </a:r>
            <a:r>
              <a:rPr lang="en-US" i="1" dirty="0" smtClean="0"/>
              <a:t>L </a:t>
            </a:r>
            <a:r>
              <a:rPr lang="en-US" dirty="0" smtClean="0"/>
              <a:t>(r1* </a:t>
            </a:r>
            <a:r>
              <a:rPr lang="en-US" dirty="0"/>
              <a:t>) = (</a:t>
            </a:r>
            <a:r>
              <a:rPr lang="en-US" i="1" dirty="0"/>
              <a:t>L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1))*.</a:t>
            </a:r>
          </a:p>
        </p:txBody>
      </p:sp>
    </p:spTree>
    <p:extLst>
      <p:ext uri="{BB962C8B-B14F-4D97-AF65-F5344CB8AC3E}">
        <p14:creationId xmlns:p14="http://schemas.microsoft.com/office/powerpoint/2010/main" val="231738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CB40187-0670-4B10-9B41-48DD6ADEF73C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40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5" name="Rectangle 2"/>
          <p:cNvSpPr>
            <a:spLocks noChangeArrowheads="1"/>
          </p:cNvSpPr>
          <p:nvPr/>
        </p:nvSpPr>
        <p:spPr bwMode="auto">
          <a:xfrm>
            <a:off x="3810000" y="10668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3016" name="Oval 3"/>
          <p:cNvSpPr>
            <a:spLocks noChangeArrowheads="1"/>
          </p:cNvSpPr>
          <p:nvPr/>
        </p:nvSpPr>
        <p:spPr bwMode="auto">
          <a:xfrm>
            <a:off x="4038600" y="160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3017" name="Oval 4"/>
          <p:cNvSpPr>
            <a:spLocks noChangeArrowheads="1"/>
          </p:cNvSpPr>
          <p:nvPr/>
        </p:nvSpPr>
        <p:spPr bwMode="auto">
          <a:xfrm>
            <a:off x="5715000" y="160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3018" name="Oval 5"/>
          <p:cNvSpPr>
            <a:spLocks noChangeArrowheads="1"/>
          </p:cNvSpPr>
          <p:nvPr/>
        </p:nvSpPr>
        <p:spPr bwMode="auto">
          <a:xfrm>
            <a:off x="5638800" y="152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3019" name="Line 6"/>
          <p:cNvSpPr>
            <a:spLocks noChangeShapeType="1"/>
          </p:cNvSpPr>
          <p:nvPr/>
        </p:nvSpPr>
        <p:spPr bwMode="auto">
          <a:xfrm>
            <a:off x="34290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Freeform 7"/>
          <p:cNvSpPr>
            <a:spLocks/>
          </p:cNvSpPr>
          <p:nvPr/>
        </p:nvSpPr>
        <p:spPr bwMode="auto">
          <a:xfrm>
            <a:off x="4419600" y="1384300"/>
            <a:ext cx="1295400" cy="596900"/>
          </a:xfrm>
          <a:custGeom>
            <a:avLst/>
            <a:gdLst>
              <a:gd name="T0" fmla="*/ 0 w 816"/>
              <a:gd name="T1" fmla="*/ 584676259 h 376"/>
              <a:gd name="T2" fmla="*/ 241935027 w 816"/>
              <a:gd name="T3" fmla="*/ 221773777 h 376"/>
              <a:gd name="T4" fmla="*/ 483870054 w 816"/>
              <a:gd name="T5" fmla="*/ 826611180 h 376"/>
              <a:gd name="T6" fmla="*/ 967740107 w 816"/>
              <a:gd name="T7" fmla="*/ 100806242 h 376"/>
              <a:gd name="T8" fmla="*/ 1209675035 w 816"/>
              <a:gd name="T9" fmla="*/ 947578839 h 376"/>
              <a:gd name="T10" fmla="*/ 1693545287 w 816"/>
              <a:gd name="T11" fmla="*/ 100806242 h 376"/>
              <a:gd name="T12" fmla="*/ 2056447678 w 816"/>
              <a:gd name="T13" fmla="*/ 342741238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3021" name="Text Box 8"/>
          <p:cNvSpPr txBox="1">
            <a:spLocks noChangeArrowheads="1"/>
          </p:cNvSpPr>
          <p:nvPr/>
        </p:nvSpPr>
        <p:spPr bwMode="auto">
          <a:xfrm>
            <a:off x="4572001" y="457200"/>
            <a:ext cx="1020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DFA</a:t>
            </a:r>
          </a:p>
        </p:txBody>
      </p:sp>
      <p:graphicFrame>
        <p:nvGraphicFramePr>
          <p:cNvPr id="43010" name="Object 9"/>
          <p:cNvGraphicFramePr>
            <a:graphicFrameLocks noChangeAspect="1"/>
          </p:cNvGraphicFramePr>
          <p:nvPr/>
        </p:nvGraphicFramePr>
        <p:xfrm>
          <a:off x="7137400" y="168275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" name="Equation" r:id="rId3" imgW="1155600" imgH="406080" progId="Equation.3">
                  <p:embed/>
                </p:oleObj>
              </mc:Choice>
              <mc:Fallback>
                <p:oleObj name="Equation" r:id="rId3" imgW="1155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168275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Rectangle 10"/>
          <p:cNvSpPr>
            <a:spLocks noChangeArrowheads="1"/>
          </p:cNvSpPr>
          <p:nvPr/>
        </p:nvSpPr>
        <p:spPr bwMode="auto">
          <a:xfrm>
            <a:off x="3886200" y="4419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3023" name="Oval 11"/>
          <p:cNvSpPr>
            <a:spLocks noChangeArrowheads="1"/>
          </p:cNvSpPr>
          <p:nvPr/>
        </p:nvSpPr>
        <p:spPr bwMode="auto">
          <a:xfrm>
            <a:off x="41148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3024" name="Oval 12"/>
          <p:cNvSpPr>
            <a:spLocks noChangeArrowheads="1"/>
          </p:cNvSpPr>
          <p:nvPr/>
        </p:nvSpPr>
        <p:spPr bwMode="auto">
          <a:xfrm>
            <a:off x="57912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3025" name="Oval 13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3026" name="Line 14"/>
          <p:cNvSpPr>
            <a:spLocks noChangeShapeType="1"/>
          </p:cNvSpPr>
          <p:nvPr/>
        </p:nvSpPr>
        <p:spPr bwMode="auto">
          <a:xfrm>
            <a:off x="35052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Freeform 15"/>
          <p:cNvSpPr>
            <a:spLocks/>
          </p:cNvSpPr>
          <p:nvPr/>
        </p:nvSpPr>
        <p:spPr bwMode="auto">
          <a:xfrm>
            <a:off x="4495800" y="4737100"/>
            <a:ext cx="1295400" cy="596900"/>
          </a:xfrm>
          <a:custGeom>
            <a:avLst/>
            <a:gdLst>
              <a:gd name="T0" fmla="*/ 0 w 816"/>
              <a:gd name="T1" fmla="*/ 584676259 h 376"/>
              <a:gd name="T2" fmla="*/ 241935027 w 816"/>
              <a:gd name="T3" fmla="*/ 221773777 h 376"/>
              <a:gd name="T4" fmla="*/ 483870054 w 816"/>
              <a:gd name="T5" fmla="*/ 826611180 h 376"/>
              <a:gd name="T6" fmla="*/ 967740107 w 816"/>
              <a:gd name="T7" fmla="*/ 100806242 h 376"/>
              <a:gd name="T8" fmla="*/ 1209675035 w 816"/>
              <a:gd name="T9" fmla="*/ 947578839 h 376"/>
              <a:gd name="T10" fmla="*/ 1693545287 w 816"/>
              <a:gd name="T11" fmla="*/ 100806242 h 376"/>
              <a:gd name="T12" fmla="*/ 2056447678 w 816"/>
              <a:gd name="T13" fmla="*/ 342741238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3028" name="Text Box 16"/>
          <p:cNvSpPr txBox="1">
            <a:spLocks noChangeArrowheads="1"/>
          </p:cNvSpPr>
          <p:nvPr/>
        </p:nvSpPr>
        <p:spPr bwMode="auto">
          <a:xfrm>
            <a:off x="4648201" y="3810000"/>
            <a:ext cx="1020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DFA</a:t>
            </a:r>
          </a:p>
        </p:txBody>
      </p:sp>
      <p:sp>
        <p:nvSpPr>
          <p:cNvPr id="43029" name="Line 17"/>
          <p:cNvSpPr>
            <a:spLocks noChangeShapeType="1"/>
          </p:cNvSpPr>
          <p:nvPr/>
        </p:nvSpPr>
        <p:spPr bwMode="auto">
          <a:xfrm>
            <a:off x="4724400" y="4572000"/>
            <a:ext cx="762000" cy="990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30" name="Line 18"/>
          <p:cNvSpPr>
            <a:spLocks noChangeShapeType="1"/>
          </p:cNvSpPr>
          <p:nvPr/>
        </p:nvSpPr>
        <p:spPr bwMode="auto">
          <a:xfrm flipH="1">
            <a:off x="4724400" y="4572000"/>
            <a:ext cx="762000" cy="990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3011" name="Object 19"/>
          <p:cNvGraphicFramePr>
            <a:graphicFrameLocks noChangeAspect="1"/>
          </p:cNvGraphicFramePr>
          <p:nvPr/>
        </p:nvGraphicFramePr>
        <p:xfrm>
          <a:off x="7162800" y="4933950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name="Equation" r:id="rId5" imgW="1155600" imgH="444240" progId="Equation.3">
                  <p:embed/>
                </p:oleObj>
              </mc:Choice>
              <mc:Fallback>
                <p:oleObj name="Equation" r:id="rId5" imgW="1155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933950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20"/>
          <p:cNvGraphicFramePr>
            <a:graphicFrameLocks noChangeAspect="1"/>
          </p:cNvGraphicFramePr>
          <p:nvPr/>
        </p:nvGraphicFramePr>
        <p:xfrm>
          <a:off x="4876800" y="11430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Equation" r:id="rId7" imgW="368280" imgH="304560" progId="Equation.3">
                  <p:embed/>
                </p:oleObj>
              </mc:Choice>
              <mc:Fallback>
                <p:oleObj name="Equation" r:id="rId7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1430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21"/>
          <p:cNvGraphicFramePr>
            <a:graphicFrameLocks noChangeAspect="1"/>
          </p:cNvGraphicFramePr>
          <p:nvPr/>
        </p:nvGraphicFramePr>
        <p:xfrm>
          <a:off x="4876800" y="4495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" name="Equation" r:id="rId9" imgW="368280" imgH="304560" progId="Equation.3">
                  <p:embed/>
                </p:oleObj>
              </mc:Choice>
              <mc:Fallback>
                <p:oleObj name="Equation" r:id="rId9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958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1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E940BA67-0643-404A-8C36-DE8269558C31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41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8" name="Text Box 2"/>
          <p:cNvSpPr txBox="1">
            <a:spLocks noChangeArrowheads="1"/>
          </p:cNvSpPr>
          <p:nvPr/>
        </p:nvSpPr>
        <p:spPr bwMode="auto">
          <a:xfrm>
            <a:off x="3962400" y="457200"/>
            <a:ext cx="57743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Given regular language</a:t>
            </a:r>
          </a:p>
          <a:p>
            <a:r>
              <a:rPr lang="en-US"/>
              <a:t>how can we check</a:t>
            </a:r>
          </a:p>
          <a:p>
            <a:r>
              <a:rPr lang="en-US"/>
              <a:t>if      is empty:                  ?</a:t>
            </a:r>
            <a:r>
              <a:rPr lang="en-US" b="1"/>
              <a:t>  </a:t>
            </a:r>
          </a:p>
        </p:txBody>
      </p:sp>
      <p:graphicFrame>
        <p:nvGraphicFramePr>
          <p:cNvPr id="44034" name="Object 3"/>
          <p:cNvGraphicFramePr>
            <a:graphicFrameLocks noChangeAspect="1"/>
          </p:cNvGraphicFramePr>
          <p:nvPr/>
        </p:nvGraphicFramePr>
        <p:xfrm>
          <a:off x="8613776" y="571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3776" y="571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4"/>
          <p:cNvGraphicFramePr>
            <a:graphicFrameLocks noChangeAspect="1"/>
          </p:cNvGraphicFramePr>
          <p:nvPr/>
        </p:nvGraphicFramePr>
        <p:xfrm>
          <a:off x="4651376" y="1714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6" y="1714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7"/>
          <p:cNvGraphicFramePr>
            <a:graphicFrameLocks noChangeAspect="1"/>
          </p:cNvGraphicFramePr>
          <p:nvPr/>
        </p:nvGraphicFramePr>
        <p:xfrm>
          <a:off x="7254875" y="1701801"/>
          <a:ext cx="1600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6" imgW="1600200" imgH="533160" progId="Equation.3">
                  <p:embed/>
                </p:oleObj>
              </mc:Choice>
              <mc:Fallback>
                <p:oleObj name="Equation" r:id="rId6" imgW="16002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1701801"/>
                        <a:ext cx="1600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1524001" y="457200"/>
            <a:ext cx="2085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Question:</a:t>
            </a:r>
          </a:p>
        </p:txBody>
      </p:sp>
    </p:spTree>
    <p:extLst>
      <p:ext uri="{BB962C8B-B14F-4D97-AF65-F5344CB8AC3E}">
        <p14:creationId xmlns:p14="http://schemas.microsoft.com/office/powerpoint/2010/main" val="12838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A6EAB72-16F2-47BA-967F-6159B93B70DD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42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Text Box 2"/>
          <p:cNvSpPr txBox="1">
            <a:spLocks noChangeArrowheads="1"/>
          </p:cNvSpPr>
          <p:nvPr/>
        </p:nvSpPr>
        <p:spPr bwMode="auto">
          <a:xfrm>
            <a:off x="3962400" y="457200"/>
            <a:ext cx="57743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Given regular language</a:t>
            </a:r>
          </a:p>
          <a:p>
            <a:r>
              <a:rPr lang="en-US"/>
              <a:t>how can we check</a:t>
            </a:r>
          </a:p>
          <a:p>
            <a:r>
              <a:rPr lang="en-US"/>
              <a:t>if      is empty:                  ?</a:t>
            </a:r>
            <a:r>
              <a:rPr lang="en-US" b="1"/>
              <a:t>  </a:t>
            </a:r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8613776" y="571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3776" y="571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4"/>
          <p:cNvGraphicFramePr>
            <a:graphicFrameLocks noChangeAspect="1"/>
          </p:cNvGraphicFramePr>
          <p:nvPr/>
        </p:nvGraphicFramePr>
        <p:xfrm>
          <a:off x="4651376" y="1714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6" y="1714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5"/>
          <p:cNvSpPr txBox="1">
            <a:spLocks noChangeArrowheads="1"/>
          </p:cNvSpPr>
          <p:nvPr/>
        </p:nvSpPr>
        <p:spPr bwMode="auto">
          <a:xfrm>
            <a:off x="3657601" y="3962401"/>
            <a:ext cx="634660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Take the DFA that accepts      </a:t>
            </a:r>
          </a:p>
          <a:p>
            <a:endParaRPr lang="en-US"/>
          </a:p>
          <a:p>
            <a:r>
              <a:rPr lang="en-US"/>
              <a:t>Check if there is any path from </a:t>
            </a:r>
          </a:p>
          <a:p>
            <a:r>
              <a:rPr lang="en-US"/>
              <a:t>the initial state to a final state</a:t>
            </a:r>
          </a:p>
        </p:txBody>
      </p:sp>
      <p:graphicFrame>
        <p:nvGraphicFramePr>
          <p:cNvPr id="45060" name="Object 6"/>
          <p:cNvGraphicFramePr>
            <a:graphicFrameLocks noChangeAspect="1"/>
          </p:cNvGraphicFramePr>
          <p:nvPr/>
        </p:nvGraphicFramePr>
        <p:xfrm>
          <a:off x="9144001" y="4038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6" name="Equation" r:id="rId6" imgW="330120" imgH="393480" progId="Equation.3">
                  <p:embed/>
                </p:oleObj>
              </mc:Choice>
              <mc:Fallback>
                <p:oleObj name="Equation" r:id="rId6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40386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7"/>
          <p:cNvGraphicFramePr>
            <a:graphicFrameLocks noChangeAspect="1"/>
          </p:cNvGraphicFramePr>
          <p:nvPr/>
        </p:nvGraphicFramePr>
        <p:xfrm>
          <a:off x="7254875" y="1701801"/>
          <a:ext cx="1600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7" name="Equation" r:id="rId8" imgW="1600200" imgH="533160" progId="Equation.3">
                  <p:embed/>
                </p:oleObj>
              </mc:Choice>
              <mc:Fallback>
                <p:oleObj name="Equation" r:id="rId8" imgW="16002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1701801"/>
                        <a:ext cx="1600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1524001" y="457200"/>
            <a:ext cx="2085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Question:</a:t>
            </a:r>
          </a:p>
        </p:txBody>
      </p:sp>
      <p:sp>
        <p:nvSpPr>
          <p:cNvPr id="45066" name="Text Box 9"/>
          <p:cNvSpPr txBox="1">
            <a:spLocks noChangeArrowheads="1"/>
          </p:cNvSpPr>
          <p:nvPr/>
        </p:nvSpPr>
        <p:spPr bwMode="auto">
          <a:xfrm>
            <a:off x="1524001" y="3886200"/>
            <a:ext cx="176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5957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A23940A-0C39-4E89-83DD-A46838825A1B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43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3810000" y="10668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6086" name="Oval 3"/>
          <p:cNvSpPr>
            <a:spLocks noChangeArrowheads="1"/>
          </p:cNvSpPr>
          <p:nvPr/>
        </p:nvSpPr>
        <p:spPr bwMode="auto">
          <a:xfrm>
            <a:off x="4038600" y="160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6087" name="Oval 4"/>
          <p:cNvSpPr>
            <a:spLocks noChangeArrowheads="1"/>
          </p:cNvSpPr>
          <p:nvPr/>
        </p:nvSpPr>
        <p:spPr bwMode="auto">
          <a:xfrm>
            <a:off x="5715000" y="160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6088" name="Oval 5"/>
          <p:cNvSpPr>
            <a:spLocks noChangeArrowheads="1"/>
          </p:cNvSpPr>
          <p:nvPr/>
        </p:nvSpPr>
        <p:spPr bwMode="auto">
          <a:xfrm>
            <a:off x="5638800" y="152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6089" name="Line 6"/>
          <p:cNvSpPr>
            <a:spLocks noChangeShapeType="1"/>
          </p:cNvSpPr>
          <p:nvPr/>
        </p:nvSpPr>
        <p:spPr bwMode="auto">
          <a:xfrm>
            <a:off x="34290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Freeform 7"/>
          <p:cNvSpPr>
            <a:spLocks/>
          </p:cNvSpPr>
          <p:nvPr/>
        </p:nvSpPr>
        <p:spPr bwMode="auto">
          <a:xfrm>
            <a:off x="4419600" y="1384300"/>
            <a:ext cx="1295400" cy="596900"/>
          </a:xfrm>
          <a:custGeom>
            <a:avLst/>
            <a:gdLst>
              <a:gd name="T0" fmla="*/ 0 w 816"/>
              <a:gd name="T1" fmla="*/ 584676259 h 376"/>
              <a:gd name="T2" fmla="*/ 241935027 w 816"/>
              <a:gd name="T3" fmla="*/ 221773777 h 376"/>
              <a:gd name="T4" fmla="*/ 483870054 w 816"/>
              <a:gd name="T5" fmla="*/ 826611180 h 376"/>
              <a:gd name="T6" fmla="*/ 967740107 w 816"/>
              <a:gd name="T7" fmla="*/ 100806242 h 376"/>
              <a:gd name="T8" fmla="*/ 1209675035 w 816"/>
              <a:gd name="T9" fmla="*/ 947578839 h 376"/>
              <a:gd name="T10" fmla="*/ 1693545287 w 816"/>
              <a:gd name="T11" fmla="*/ 100806242 h 376"/>
              <a:gd name="T12" fmla="*/ 2056447678 w 816"/>
              <a:gd name="T13" fmla="*/ 342741238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6091" name="Text Box 8"/>
          <p:cNvSpPr txBox="1">
            <a:spLocks noChangeArrowheads="1"/>
          </p:cNvSpPr>
          <p:nvPr/>
        </p:nvSpPr>
        <p:spPr bwMode="auto">
          <a:xfrm>
            <a:off x="4572001" y="457200"/>
            <a:ext cx="1020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DFA</a:t>
            </a:r>
          </a:p>
        </p:txBody>
      </p:sp>
      <p:graphicFrame>
        <p:nvGraphicFramePr>
          <p:cNvPr id="46082" name="Object 9"/>
          <p:cNvGraphicFramePr>
            <a:graphicFrameLocks noChangeAspect="1"/>
          </p:cNvGraphicFramePr>
          <p:nvPr/>
        </p:nvGraphicFramePr>
        <p:xfrm>
          <a:off x="7086600" y="1676400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3" imgW="1257120" imgH="419040" progId="Equation.3">
                  <p:embed/>
                </p:oleObj>
              </mc:Choice>
              <mc:Fallback>
                <p:oleObj name="Equation" r:id="rId3" imgW="1257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676400"/>
                        <a:ext cx="125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Rectangle 10"/>
          <p:cNvSpPr>
            <a:spLocks noChangeArrowheads="1"/>
          </p:cNvSpPr>
          <p:nvPr/>
        </p:nvSpPr>
        <p:spPr bwMode="auto">
          <a:xfrm>
            <a:off x="3886200" y="4419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41148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6094" name="Oval 12"/>
          <p:cNvSpPr>
            <a:spLocks noChangeArrowheads="1"/>
          </p:cNvSpPr>
          <p:nvPr/>
        </p:nvSpPr>
        <p:spPr bwMode="auto">
          <a:xfrm>
            <a:off x="57912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6095" name="Oval 13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35052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Freeform 15"/>
          <p:cNvSpPr>
            <a:spLocks/>
          </p:cNvSpPr>
          <p:nvPr/>
        </p:nvSpPr>
        <p:spPr bwMode="auto">
          <a:xfrm>
            <a:off x="4495800" y="4737100"/>
            <a:ext cx="1295400" cy="596900"/>
          </a:xfrm>
          <a:custGeom>
            <a:avLst/>
            <a:gdLst>
              <a:gd name="T0" fmla="*/ 0 w 816"/>
              <a:gd name="T1" fmla="*/ 584676259 h 376"/>
              <a:gd name="T2" fmla="*/ 241935027 w 816"/>
              <a:gd name="T3" fmla="*/ 221773777 h 376"/>
              <a:gd name="T4" fmla="*/ 483870054 w 816"/>
              <a:gd name="T5" fmla="*/ 826611180 h 376"/>
              <a:gd name="T6" fmla="*/ 967740107 w 816"/>
              <a:gd name="T7" fmla="*/ 100806242 h 376"/>
              <a:gd name="T8" fmla="*/ 1209675035 w 816"/>
              <a:gd name="T9" fmla="*/ 947578839 h 376"/>
              <a:gd name="T10" fmla="*/ 1693545287 w 816"/>
              <a:gd name="T11" fmla="*/ 100806242 h 376"/>
              <a:gd name="T12" fmla="*/ 2056447678 w 816"/>
              <a:gd name="T13" fmla="*/ 342741238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sp>
        <p:nvSpPr>
          <p:cNvPr id="46098" name="Text Box 16"/>
          <p:cNvSpPr txBox="1">
            <a:spLocks noChangeArrowheads="1"/>
          </p:cNvSpPr>
          <p:nvPr/>
        </p:nvSpPr>
        <p:spPr bwMode="auto">
          <a:xfrm>
            <a:off x="4648201" y="3810000"/>
            <a:ext cx="1020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DFA</a:t>
            </a:r>
          </a:p>
        </p:txBody>
      </p:sp>
      <p:graphicFrame>
        <p:nvGraphicFramePr>
          <p:cNvPr id="46083" name="Object 17"/>
          <p:cNvGraphicFramePr>
            <a:graphicFrameLocks noChangeAspect="1"/>
          </p:cNvGraphicFramePr>
          <p:nvPr/>
        </p:nvGraphicFramePr>
        <p:xfrm>
          <a:off x="7169150" y="5029200"/>
          <a:ext cx="124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5" imgW="1244520" imgH="419040" progId="Equation.3">
                  <p:embed/>
                </p:oleObj>
              </mc:Choice>
              <mc:Fallback>
                <p:oleObj name="Equation" r:id="rId5" imgW="1244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5029200"/>
                        <a:ext cx="124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9" name="Line 18"/>
          <p:cNvSpPr>
            <a:spLocks noChangeShapeType="1"/>
          </p:cNvSpPr>
          <p:nvPr/>
        </p:nvSpPr>
        <p:spPr bwMode="auto">
          <a:xfrm>
            <a:off x="4724400" y="4572000"/>
            <a:ext cx="762000" cy="990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 flipH="1">
            <a:off x="4724400" y="4572000"/>
            <a:ext cx="762000" cy="990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8DB84CA1-E474-4913-9642-8A49BA5FAB0D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44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9" name="Text Box 2"/>
          <p:cNvSpPr txBox="1">
            <a:spLocks noChangeArrowheads="1"/>
          </p:cNvSpPr>
          <p:nvPr/>
        </p:nvSpPr>
        <p:spPr bwMode="auto">
          <a:xfrm>
            <a:off x="3962400" y="457200"/>
            <a:ext cx="44582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Given regular language</a:t>
            </a:r>
          </a:p>
          <a:p>
            <a:r>
              <a:rPr lang="en-US"/>
              <a:t>how can we check</a:t>
            </a:r>
          </a:p>
          <a:p>
            <a:r>
              <a:rPr lang="en-US"/>
              <a:t>if      is finite?</a:t>
            </a:r>
            <a:r>
              <a:rPr lang="en-US" b="1"/>
              <a:t>  </a:t>
            </a:r>
          </a:p>
        </p:txBody>
      </p:sp>
      <p:graphicFrame>
        <p:nvGraphicFramePr>
          <p:cNvPr id="47106" name="Object 3"/>
          <p:cNvGraphicFramePr>
            <a:graphicFrameLocks noChangeAspect="1"/>
          </p:cNvGraphicFramePr>
          <p:nvPr/>
        </p:nvGraphicFramePr>
        <p:xfrm>
          <a:off x="8613776" y="571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3776" y="571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4651376" y="1714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6" y="1714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1524001" y="457200"/>
            <a:ext cx="2085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Question:</a:t>
            </a:r>
          </a:p>
        </p:txBody>
      </p:sp>
    </p:spTree>
    <p:extLst>
      <p:ext uri="{BB962C8B-B14F-4D97-AF65-F5344CB8AC3E}">
        <p14:creationId xmlns:p14="http://schemas.microsoft.com/office/powerpoint/2010/main" val="29957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E18EA077-0799-45C4-809D-646EE3F03822}" type="slidenum"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45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4" name="Text Box 2"/>
          <p:cNvSpPr txBox="1">
            <a:spLocks noChangeArrowheads="1"/>
          </p:cNvSpPr>
          <p:nvPr/>
        </p:nvSpPr>
        <p:spPr bwMode="auto">
          <a:xfrm>
            <a:off x="3962400" y="457200"/>
            <a:ext cx="44582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Given regular language</a:t>
            </a:r>
          </a:p>
          <a:p>
            <a:r>
              <a:rPr lang="en-US"/>
              <a:t>how can we check</a:t>
            </a:r>
          </a:p>
          <a:p>
            <a:r>
              <a:rPr lang="en-US"/>
              <a:t>if      is finite?</a:t>
            </a:r>
            <a:r>
              <a:rPr lang="en-US" b="1"/>
              <a:t>  </a:t>
            </a:r>
          </a:p>
        </p:txBody>
      </p:sp>
      <p:graphicFrame>
        <p:nvGraphicFramePr>
          <p:cNvPr id="48130" name="Object 3"/>
          <p:cNvGraphicFramePr>
            <a:graphicFrameLocks noChangeAspect="1"/>
          </p:cNvGraphicFramePr>
          <p:nvPr/>
        </p:nvGraphicFramePr>
        <p:xfrm>
          <a:off x="8613776" y="571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3776" y="571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4651376" y="1714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6" y="1714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3276600" y="3962401"/>
            <a:ext cx="72491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/>
              <a:t>Take the DFA that accepts      </a:t>
            </a:r>
          </a:p>
          <a:p>
            <a:endParaRPr lang="en-US"/>
          </a:p>
          <a:p>
            <a:r>
              <a:rPr lang="en-US"/>
              <a:t>Check if there is a walk with cycle</a:t>
            </a:r>
          </a:p>
          <a:p>
            <a:r>
              <a:rPr lang="en-US"/>
              <a:t>from the initial state to a final state</a:t>
            </a:r>
          </a:p>
        </p:txBody>
      </p:sp>
      <p:graphicFrame>
        <p:nvGraphicFramePr>
          <p:cNvPr id="48132" name="Object 6"/>
          <p:cNvGraphicFramePr>
            <a:graphicFrameLocks noChangeAspect="1"/>
          </p:cNvGraphicFramePr>
          <p:nvPr/>
        </p:nvGraphicFramePr>
        <p:xfrm>
          <a:off x="9144001" y="4038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6" imgW="330120" imgH="393480" progId="Equation.3">
                  <p:embed/>
                </p:oleObj>
              </mc:Choice>
              <mc:Fallback>
                <p:oleObj name="Equation" r:id="rId6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40386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1524001" y="457200"/>
            <a:ext cx="2085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Question:</a:t>
            </a:r>
          </a:p>
        </p:txBody>
      </p:sp>
      <p:sp>
        <p:nvSpPr>
          <p:cNvPr id="48137" name="Text Box 8"/>
          <p:cNvSpPr txBox="1">
            <a:spLocks noChangeArrowheads="1"/>
          </p:cNvSpPr>
          <p:nvPr/>
        </p:nvSpPr>
        <p:spPr bwMode="auto">
          <a:xfrm>
            <a:off x="1524001" y="3886200"/>
            <a:ext cx="176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18242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30" y="914787"/>
            <a:ext cx="6873408" cy="511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" y="1178018"/>
            <a:ext cx="4543145" cy="38898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0953" y="524435"/>
            <a:ext cx="263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GTG for the following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490" y="2870667"/>
            <a:ext cx="65341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269940" y="5106799"/>
            <a:ext cx="2891117" cy="779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69940" y="3416442"/>
            <a:ext cx="3550023" cy="779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148918" y="721887"/>
            <a:ext cx="3550023" cy="779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8529" y="75997"/>
            <a:ext cx="263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GTG for the following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8529" y="941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8529" y="3621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529" y="541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8918" y="941294"/>
            <a:ext cx="37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a*(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r>
              <a:rPr lang="en-US" dirty="0" err="1" smtClean="0"/>
              <a:t>ab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(bb + </a:t>
            </a:r>
            <a:r>
              <a:rPr lang="en-US" dirty="0" err="1" smtClean="0"/>
              <a:t>ab</a:t>
            </a:r>
            <a:r>
              <a:rPr lang="en-US" dirty="0" smtClean="0"/>
              <a:t>) + </a:t>
            </a:r>
            <a:r>
              <a:rPr lang="en-US" dirty="0" err="1" smtClean="0"/>
              <a:t>aa</a:t>
            </a:r>
            <a:r>
              <a:rPr lang="en-US" dirty="0" smtClean="0"/>
              <a:t>* (</a:t>
            </a:r>
            <a:r>
              <a:rPr lang="en-US" dirty="0" err="1" smtClean="0"/>
              <a:t>a+b</a:t>
            </a:r>
            <a:r>
              <a:rPr lang="en-US" dirty="0" smtClean="0"/>
              <a:t>) </a:t>
            </a:r>
            <a:r>
              <a:rPr lang="en-US" dirty="0" err="1" smtClean="0"/>
              <a:t>ab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53718" y="3621741"/>
            <a:ext cx="37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* a b* </a:t>
            </a:r>
            <a:r>
              <a:rPr lang="en-US" dirty="0" err="1" smtClean="0"/>
              <a:t>ab</a:t>
            </a:r>
            <a:r>
              <a:rPr lang="en-US" dirty="0" smtClean="0"/>
              <a:t>* a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l-GR" dirty="0" smtClean="0"/>
              <a:t>Φ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69940" y="5312098"/>
            <a:ext cx="37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 + </a:t>
            </a:r>
            <a:r>
              <a:rPr lang="en-US" dirty="0" err="1" smtClean="0"/>
              <a:t>ab</a:t>
            </a:r>
            <a:r>
              <a:rPr lang="en-US" dirty="0" smtClean="0"/>
              <a:t>* a) * </a:t>
            </a:r>
            <a:r>
              <a:rPr lang="en-US" dirty="0" err="1" smtClean="0"/>
              <a:t>ab</a:t>
            </a:r>
            <a:r>
              <a:rPr lang="en-US" dirty="0" smtClean="0"/>
              <a:t>* (a + b)*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93" y="590648"/>
            <a:ext cx="6124593" cy="40945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13" y="4331363"/>
            <a:ext cx="5651687" cy="25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988" y="779929"/>
            <a:ext cx="775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 = { w | even number of </a:t>
            </a:r>
            <a:r>
              <a:rPr lang="en-US" sz="2800" b="1" dirty="0" smtClean="0"/>
              <a:t>a’s</a:t>
            </a:r>
            <a:r>
              <a:rPr lang="en-US" sz="2800" dirty="0" smtClean="0"/>
              <a:t> and odd number of </a:t>
            </a:r>
            <a:r>
              <a:rPr lang="en-US" sz="2800" b="1" dirty="0" smtClean="0"/>
              <a:t>b’s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08529" y="941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9929" y="2649071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 = </a:t>
            </a:r>
            <a:r>
              <a:rPr lang="en-US" dirty="0" err="1"/>
              <a:t>aa</a:t>
            </a:r>
            <a:r>
              <a:rPr lang="en-US" dirty="0"/>
              <a:t> + </a:t>
            </a:r>
            <a:r>
              <a:rPr lang="en-US" dirty="0" err="1"/>
              <a:t>ab</a:t>
            </a:r>
            <a:r>
              <a:rPr lang="en-US" dirty="0"/>
              <a:t>(bb)* </a:t>
            </a:r>
            <a:r>
              <a:rPr lang="en-US" dirty="0" err="1"/>
              <a:t>b</a:t>
            </a:r>
            <a:r>
              <a:rPr lang="en-US" dirty="0" err="1" smtClean="0"/>
              <a:t>a</a:t>
            </a:r>
            <a:endParaRPr lang="en-US" dirty="0"/>
          </a:p>
          <a:p>
            <a:r>
              <a:rPr lang="en-US" dirty="0" smtClean="0"/>
              <a:t>R2 = </a:t>
            </a:r>
            <a:r>
              <a:rPr lang="en-US" dirty="0"/>
              <a:t>b </a:t>
            </a:r>
            <a:r>
              <a:rPr lang="en-US" dirty="0" smtClean="0"/>
              <a:t>+ </a:t>
            </a:r>
            <a:r>
              <a:rPr lang="en-US" dirty="0" err="1" smtClean="0"/>
              <a:t>ab</a:t>
            </a:r>
            <a:r>
              <a:rPr lang="en-US" dirty="0" smtClean="0"/>
              <a:t>(bb)*a</a:t>
            </a:r>
          </a:p>
          <a:p>
            <a:r>
              <a:rPr lang="en-US" dirty="0" smtClean="0"/>
              <a:t>R3 = b + a(bb)*</a:t>
            </a:r>
            <a:r>
              <a:rPr lang="en-US" dirty="0" err="1" smtClean="0"/>
              <a:t>ba</a:t>
            </a:r>
            <a:endParaRPr lang="en-US" dirty="0" smtClean="0"/>
          </a:p>
          <a:p>
            <a:r>
              <a:rPr lang="en-US" dirty="0" smtClean="0"/>
              <a:t>R4 = </a:t>
            </a:r>
            <a:r>
              <a:rPr lang="en-US" dirty="0"/>
              <a:t>a (bb)* 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824037"/>
            <a:ext cx="3886200" cy="3209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8529" y="5499847"/>
            <a:ext cx="3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Substitute in  R = r1* r2(r4 + r3r1*r2)*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51" y="1775012"/>
            <a:ext cx="7725556" cy="1975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070" y="981635"/>
            <a:ext cx="505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1   - Exhibit the Language in set notation….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32" y="4033246"/>
            <a:ext cx="9207337" cy="20582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5232" y="6004936"/>
            <a:ext cx="808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u="none" strike="noStrike" baseline="0" dirty="0" smtClean="0">
                <a:latin typeface="TimesNewRomanPS-ItalicMT"/>
              </a:rPr>
              <a:t>L</a:t>
            </a:r>
            <a:r>
              <a:rPr lang="en-US" b="0" i="0" u="none" strike="noStrike" baseline="0" dirty="0" smtClean="0">
                <a:latin typeface="TimesNewRomanPSMT"/>
              </a:rPr>
              <a:t>(</a:t>
            </a:r>
            <a:r>
              <a:rPr lang="en-US" b="0" i="1" u="none" strike="noStrike" baseline="0" dirty="0" smtClean="0">
                <a:latin typeface="TimesNewRomanPS-ItalicMT"/>
              </a:rPr>
              <a:t>r</a:t>
            </a:r>
            <a:r>
              <a:rPr lang="en-US" b="0" i="0" u="none" strike="noStrike" baseline="0" dirty="0" smtClean="0">
                <a:latin typeface="TimesNewRomanPSMT"/>
              </a:rPr>
              <a:t>) is the set of all strings on {</a:t>
            </a:r>
            <a:r>
              <a:rPr lang="en-US" b="0" i="1" u="none" strike="noStrike" baseline="0" dirty="0" smtClean="0">
                <a:latin typeface="TimesNewRomanPS-ItalicMT"/>
              </a:rPr>
              <a:t>a</a:t>
            </a:r>
            <a:r>
              <a:rPr lang="en-US" b="0" i="0" u="none" strike="noStrike" baseline="0" dirty="0" smtClean="0">
                <a:latin typeface="TimesNewRomanPSMT"/>
              </a:rPr>
              <a:t>, </a:t>
            </a:r>
            <a:r>
              <a:rPr lang="en-US" b="0" i="1" u="none" strike="noStrike" baseline="0" dirty="0" smtClean="0">
                <a:latin typeface="TimesNewRomanPS-ItalicMT"/>
              </a:rPr>
              <a:t>b</a:t>
            </a:r>
            <a:r>
              <a:rPr lang="en-US" b="0" i="0" u="none" strike="noStrike" baseline="0" dirty="0" smtClean="0">
                <a:latin typeface="TimesNewRomanPSMT"/>
              </a:rPr>
              <a:t>}, terminated by either an </a:t>
            </a:r>
            <a:r>
              <a:rPr lang="en-US" b="0" i="1" u="none" strike="noStrike" baseline="0" dirty="0" smtClean="0">
                <a:latin typeface="TimesNewRomanPS-ItalicMT"/>
              </a:rPr>
              <a:t>a </a:t>
            </a:r>
            <a:r>
              <a:rPr lang="en-US" b="0" i="0" u="none" strike="noStrike" baseline="0" dirty="0" smtClean="0">
                <a:latin typeface="TimesNewRomanPSMT"/>
              </a:rPr>
              <a:t>or </a:t>
            </a:r>
            <a:r>
              <a:rPr lang="en-US" b="0" i="1" u="none" strike="noStrike" baseline="0" dirty="0" smtClean="0">
                <a:latin typeface="TimesNewRomanPS-ItalicMT"/>
              </a:rPr>
              <a:t>a bb</a:t>
            </a:r>
            <a:r>
              <a:rPr lang="en-US" b="0" i="0" u="none" strike="noStrike" baseline="0" dirty="0" smtClean="0">
                <a:latin typeface="TimesNewRomanPSMT"/>
              </a:rPr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3070" y="3750496"/>
            <a:ext cx="1165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59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110" y="164957"/>
            <a:ext cx="3533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sng" strike="noStrike" baseline="0" dirty="0" smtClean="0">
                <a:solidFill>
                  <a:srgbClr val="00AFF0"/>
                </a:solidFill>
                <a:latin typeface="TimesNewRomanPS-BoldMT"/>
              </a:rPr>
              <a:t>Regular Grammars</a:t>
            </a:r>
            <a:endParaRPr lang="en-US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0" y="626622"/>
            <a:ext cx="4198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strike="noStrike" baseline="0" dirty="0" smtClean="0">
                <a:solidFill>
                  <a:srgbClr val="00AFF0"/>
                </a:solidFill>
                <a:latin typeface="TimesNewRomanPS-BoldMT"/>
              </a:rPr>
              <a:t>Right- and Left-Linear Grammars</a:t>
            </a:r>
            <a:endParaRPr lang="en-US" sz="2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3" y="1088287"/>
            <a:ext cx="9558058" cy="4172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339406"/>
            <a:ext cx="11779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I</a:t>
            </a:r>
            <a:r>
              <a:rPr lang="en-US" b="0" i="0" u="none" strike="noStrike" baseline="0" dirty="0" smtClean="0">
                <a:latin typeface="TimesNewRomanPSMT"/>
              </a:rPr>
              <a:t>n a </a:t>
            </a:r>
            <a:r>
              <a:rPr lang="en-US" b="1" i="0" u="none" strike="noStrike" baseline="0" dirty="0" smtClean="0">
                <a:latin typeface="TimesNewRomanPSMT"/>
              </a:rPr>
              <a:t>regular grammar</a:t>
            </a:r>
            <a:r>
              <a:rPr lang="en-US" b="0" i="0" u="none" strike="noStrike" baseline="0" dirty="0" smtClean="0">
                <a:latin typeface="TimesNewRomanPSMT"/>
              </a:rPr>
              <a:t>, </a:t>
            </a:r>
            <a:r>
              <a:rPr lang="en-US" b="1" i="0" u="none" strike="noStrike" baseline="0" dirty="0" smtClean="0">
                <a:latin typeface="TimesNewRomanPSMT"/>
              </a:rPr>
              <a:t>at most one variable appears on the right side of any production</a:t>
            </a:r>
            <a:r>
              <a:rPr lang="en-US" b="0" i="0" u="none" strike="noStrike" baseline="0" dirty="0" smtClean="0">
                <a:latin typeface="TimesNewRomanPSMT"/>
              </a:rPr>
              <a:t>. Furthermore, that variable must consistently be either the rightmost or leftmost symbol of the right side of any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709" y="510988"/>
            <a:ext cx="9507256" cy="43165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9952" y="5222413"/>
            <a:ext cx="11111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u="none" strike="noStrike" baseline="0" dirty="0" smtClean="0">
                <a:latin typeface="TimesNewRomanPS-ItalicMT"/>
              </a:rPr>
              <a:t>L </a:t>
            </a:r>
            <a:r>
              <a:rPr lang="en-US" b="0" i="0" u="none" strike="noStrike" baseline="0" dirty="0" smtClean="0">
                <a:latin typeface="TimesNewRomanPSMT"/>
              </a:rPr>
              <a:t>(</a:t>
            </a:r>
            <a:r>
              <a:rPr lang="en-US" b="0" i="1" u="none" strike="noStrike" baseline="0" dirty="0" smtClean="0">
                <a:latin typeface="TimesNewRomanPS-ItalicMT"/>
              </a:rPr>
              <a:t>G</a:t>
            </a:r>
            <a:r>
              <a:rPr lang="en-US" sz="1200" b="0" i="0" u="none" strike="noStrike" baseline="0" dirty="0" smtClean="0">
                <a:latin typeface="TimesNewRomanPSMT"/>
              </a:rPr>
              <a:t>1</a:t>
            </a:r>
            <a:r>
              <a:rPr lang="en-US" b="0" i="0" u="none" strike="noStrike" baseline="0" dirty="0" smtClean="0">
                <a:latin typeface="TimesNewRomanPSMT"/>
              </a:rPr>
              <a:t>) is the language denoted by the regular expression </a:t>
            </a:r>
            <a:r>
              <a:rPr lang="en-US" b="0" i="1" u="none" strike="noStrike" baseline="0" dirty="0" smtClean="0">
                <a:latin typeface="TimesNewRomanPS-ItalicMT"/>
              </a:rPr>
              <a:t>r </a:t>
            </a:r>
            <a:r>
              <a:rPr lang="en-US" b="0" i="0" u="none" strike="noStrike" baseline="0" dirty="0" smtClean="0">
                <a:latin typeface="TimesNewRomanPSMT"/>
              </a:rPr>
              <a:t>= (</a:t>
            </a:r>
            <a:r>
              <a:rPr lang="en-US" b="0" i="1" u="none" strike="noStrike" baseline="0" dirty="0" err="1" smtClean="0">
                <a:latin typeface="TimesNewRomanPS-ItalicMT"/>
              </a:rPr>
              <a:t>ab</a:t>
            </a:r>
            <a:r>
              <a:rPr lang="en-US" b="0" i="0" u="none" strike="noStrike" baseline="0" dirty="0" smtClean="0">
                <a:latin typeface="TimesNewRomanPSMT"/>
              </a:rPr>
              <a:t>)* </a:t>
            </a:r>
            <a:r>
              <a:rPr lang="en-US" b="0" i="1" u="none" strike="noStrike" baseline="0" dirty="0" smtClean="0">
                <a:latin typeface="TimesNewRomanPS-ItalicMT"/>
              </a:rPr>
              <a:t>a</a:t>
            </a:r>
            <a:r>
              <a:rPr lang="en-US" b="0" i="0" u="none" strike="noStrike" baseline="0" dirty="0" smtClean="0">
                <a:latin typeface="TimesNewRomanPSMT"/>
              </a:rPr>
              <a:t>. </a:t>
            </a:r>
          </a:p>
          <a:p>
            <a:r>
              <a:rPr lang="en-US" b="0" i="0" u="none" strike="noStrike" baseline="0" dirty="0" smtClean="0">
                <a:latin typeface="TimesNewRomanPSMT"/>
              </a:rPr>
              <a:t>In a similar way, we can see that </a:t>
            </a:r>
            <a:r>
              <a:rPr lang="en-US" b="0" i="1" u="none" strike="noStrike" baseline="0" dirty="0" smtClean="0">
                <a:latin typeface="TimesNewRomanPS-ItalicMT"/>
              </a:rPr>
              <a:t>L</a:t>
            </a:r>
            <a:r>
              <a:rPr lang="en-US" b="0" i="0" u="none" strike="noStrike" baseline="0" dirty="0" smtClean="0">
                <a:latin typeface="TimesNewRomanPSMT"/>
              </a:rPr>
              <a:t>(</a:t>
            </a:r>
            <a:r>
              <a:rPr lang="en-US" b="0" i="1" u="none" strike="noStrike" baseline="0" dirty="0" smtClean="0">
                <a:latin typeface="TimesNewRomanPS-ItalicMT"/>
              </a:rPr>
              <a:t>G</a:t>
            </a:r>
            <a:r>
              <a:rPr lang="en-US" sz="1200" b="0" i="0" u="none" strike="noStrike" baseline="0" dirty="0" smtClean="0">
                <a:latin typeface="TimesNewRomanPSMT"/>
              </a:rPr>
              <a:t>2</a:t>
            </a:r>
            <a:r>
              <a:rPr lang="en-US" b="0" i="0" u="none" strike="noStrike" baseline="0" dirty="0" smtClean="0">
                <a:latin typeface="TimesNewRomanPSMT"/>
              </a:rPr>
              <a:t>) is the regular language </a:t>
            </a:r>
            <a:r>
              <a:rPr lang="en-US" b="0" i="1" u="none" strike="noStrike" baseline="0" dirty="0" smtClean="0">
                <a:latin typeface="TimesNewRomanPS-ItalicMT"/>
              </a:rPr>
              <a:t>L</a:t>
            </a:r>
            <a:r>
              <a:rPr lang="en-US" b="0" i="0" u="none" strike="noStrike" baseline="0" dirty="0" smtClean="0">
                <a:latin typeface="TimesNewRomanPSMT"/>
              </a:rPr>
              <a:t>(</a:t>
            </a:r>
            <a:r>
              <a:rPr lang="en-US" b="0" i="1" u="none" strike="noStrike" baseline="0" dirty="0" err="1" smtClean="0">
                <a:latin typeface="TimesNewRomanPS-ItalicMT"/>
              </a:rPr>
              <a:t>aab</a:t>
            </a:r>
            <a:r>
              <a:rPr lang="en-US" b="0" i="0" u="none" strike="noStrike" baseline="0" dirty="0" smtClean="0">
                <a:latin typeface="TimesNewRomanPSMT"/>
              </a:rPr>
              <a:t>(</a:t>
            </a:r>
            <a:r>
              <a:rPr lang="en-US" b="0" i="1" u="none" strike="noStrike" baseline="0" dirty="0" err="1" smtClean="0">
                <a:latin typeface="TimesNewRomanPS-ItalicMT"/>
              </a:rPr>
              <a:t>ab</a:t>
            </a:r>
            <a:r>
              <a:rPr lang="en-US" b="0" i="0" u="none" strike="noStrike" baseline="0" dirty="0" smtClean="0">
                <a:latin typeface="TimesNewRomanPSMT"/>
              </a:rPr>
              <a:t>)*).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23" y="1304365"/>
            <a:ext cx="9469201" cy="29104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0498" y="50113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sng" strike="noStrike" baseline="0" dirty="0" smtClean="0">
                <a:solidFill>
                  <a:srgbClr val="00AFF0"/>
                </a:solidFill>
                <a:latin typeface="TimesNewRomanPS-BoldMT"/>
              </a:rPr>
              <a:t>Linear  Grammars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500497" y="4859342"/>
            <a:ext cx="10795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A linear grammar is a grammar in which </a:t>
            </a:r>
            <a:r>
              <a:rPr lang="en-US" b="1" i="0" u="none" strike="noStrike" baseline="0" dirty="0" smtClean="0">
                <a:latin typeface="TimesNewRomanPSMT"/>
              </a:rPr>
              <a:t>at most one variable can occur on the right side </a:t>
            </a:r>
            <a:r>
              <a:rPr lang="en-US" b="0" i="0" u="none" strike="noStrike" baseline="0" dirty="0" smtClean="0">
                <a:latin typeface="TimesNewRomanPSMT"/>
              </a:rPr>
              <a:t>of any</a:t>
            </a:r>
          </a:p>
          <a:p>
            <a:r>
              <a:rPr lang="en-US" b="0" i="0" u="none" strike="noStrike" baseline="0" dirty="0" smtClean="0">
                <a:latin typeface="TimesNewRomanPSMT"/>
              </a:rPr>
              <a:t>production, </a:t>
            </a:r>
            <a:r>
              <a:rPr lang="en-US" b="1" i="0" u="none" strike="noStrike" baseline="0" dirty="0" smtClean="0">
                <a:latin typeface="TimesNewRomanPSMT"/>
              </a:rPr>
              <a:t>without restriction on the position of this variable</a:t>
            </a:r>
            <a:r>
              <a:rPr lang="en-US" b="0" i="0" u="none" strike="noStrike" baseline="0" dirty="0" smtClean="0">
                <a:latin typeface="TimesNewRomanPS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66" y="218746"/>
            <a:ext cx="6032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AFF0"/>
                </a:solidFill>
                <a:latin typeface="TimesNewRomanPS-BoldMT"/>
              </a:rPr>
              <a:t>Right-Linear Grammars Generate Regular Languages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74" y="816678"/>
            <a:ext cx="9468912" cy="5301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1611" y="2164977"/>
            <a:ext cx="1990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3200" baseline="-25000" dirty="0" smtClean="0"/>
              <a:t>0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i="1" dirty="0" smtClean="0">
                <a:sym typeface="Wingdings" panose="05000000000000000000" pitchFamily="2" charset="2"/>
              </a:rPr>
              <a:t>v</a:t>
            </a:r>
            <a:r>
              <a:rPr lang="en-US" sz="2400" i="1" baseline="-25000" dirty="0" smtClean="0">
                <a:sym typeface="Wingdings" panose="05000000000000000000" pitchFamily="2" charset="2"/>
              </a:rPr>
              <a:t>1</a:t>
            </a:r>
            <a:r>
              <a:rPr lang="en-US" sz="2400" dirty="0" smtClean="0">
                <a:sym typeface="Wingdings" panose="05000000000000000000" pitchFamily="2" charset="2"/>
              </a:rPr>
              <a:t> V</a:t>
            </a:r>
            <a:r>
              <a:rPr lang="en-US" sz="2400" baseline="-25000" dirty="0" smtClean="0">
                <a:sym typeface="Wingdings" panose="05000000000000000000" pitchFamily="2" charset="2"/>
              </a:rPr>
              <a:t>i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</a:t>
            </a:r>
            <a:r>
              <a:rPr lang="en-US" sz="3600" baseline="-25000" dirty="0" smtClean="0">
                <a:sym typeface="Wingdings" panose="05000000000000000000" pitchFamily="2" charset="2"/>
              </a:rPr>
              <a:t>i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i="1" dirty="0" smtClean="0">
                <a:sym typeface="Wingdings" panose="05000000000000000000" pitchFamily="2" charset="2"/>
              </a:rPr>
              <a:t>v</a:t>
            </a:r>
            <a:r>
              <a:rPr lang="en-US" sz="2400" i="1" baseline="-25000" dirty="0" smtClean="0">
                <a:sym typeface="Wingdings" panose="05000000000000000000" pitchFamily="2" charset="2"/>
              </a:rPr>
              <a:t>2</a:t>
            </a:r>
            <a:r>
              <a:rPr lang="en-US" sz="2400" dirty="0" smtClean="0">
                <a:sym typeface="Wingdings" panose="05000000000000000000" pitchFamily="2" charset="2"/>
              </a:rPr>
              <a:t>V</a:t>
            </a:r>
            <a:r>
              <a:rPr lang="en-US" sz="2400" baseline="-25000" dirty="0" smtClean="0">
                <a:sym typeface="Wingdings" panose="05000000000000000000" pitchFamily="2" charset="2"/>
              </a:rPr>
              <a:t>j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…</a:t>
            </a:r>
          </a:p>
          <a:p>
            <a:r>
              <a:rPr lang="en-US" sz="2400" dirty="0" err="1" smtClean="0">
                <a:sym typeface="Wingdings" panose="05000000000000000000" pitchFamily="2" charset="2"/>
              </a:rPr>
              <a:t>V</a:t>
            </a:r>
            <a:r>
              <a:rPr lang="en-US" sz="3200" baseline="-25000" dirty="0" err="1" smtClean="0">
                <a:sym typeface="Wingdings" panose="05000000000000000000" pitchFamily="2" charset="2"/>
              </a:rPr>
              <a:t>n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i="1" dirty="0" err="1" smtClean="0">
                <a:sym typeface="Wingdings" panose="05000000000000000000" pitchFamily="2" charset="2"/>
              </a:rPr>
              <a:t>v</a:t>
            </a:r>
            <a:r>
              <a:rPr lang="en-US" sz="2400" i="1" baseline="-25000" dirty="0" err="1">
                <a:sym typeface="Wingdings" panose="05000000000000000000" pitchFamily="2" charset="2"/>
              </a:rPr>
              <a:t>l</a:t>
            </a:r>
            <a:endParaRPr lang="en-US" sz="2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6288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88" y="0"/>
            <a:ext cx="9974882" cy="61990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5094" y="562446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where </a:t>
            </a:r>
            <a:r>
              <a:rPr lang="en-US" b="0" i="1" u="none" strike="noStrike" baseline="0" dirty="0" smtClean="0">
                <a:latin typeface="TimesNewRomanPS-ItalicMT"/>
              </a:rPr>
              <a:t>V</a:t>
            </a:r>
            <a:r>
              <a:rPr lang="en-US" sz="1200" b="0" i="1" u="none" strike="noStrike" baseline="0" dirty="0" smtClean="0">
                <a:latin typeface="TimesNewRomanPS-ItalicMT"/>
              </a:rPr>
              <a:t>f </a:t>
            </a:r>
            <a:r>
              <a:rPr lang="en-US" b="0" i="0" u="none" strike="noStrike" baseline="0" dirty="0" smtClean="0">
                <a:latin typeface="TimesNewRomanPSMT"/>
              </a:rPr>
              <a:t>is a final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7" y="685801"/>
            <a:ext cx="10950047" cy="29765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4386" y="3801053"/>
            <a:ext cx="10950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The language generated by the grammar and accepted by the automaton is the regular language </a:t>
            </a:r>
          </a:p>
          <a:p>
            <a:r>
              <a:rPr lang="en-US" b="1" dirty="0">
                <a:latin typeface="TimesNewRomanPSMT"/>
              </a:rPr>
              <a:t> </a:t>
            </a:r>
            <a:r>
              <a:rPr lang="en-US" b="1" i="1" u="none" strike="noStrike" baseline="0" dirty="0" smtClean="0">
                <a:latin typeface="TimesNewRomanPS-ItalicMT"/>
              </a:rPr>
              <a:t>L </a:t>
            </a:r>
            <a:r>
              <a:rPr lang="en-US" b="1" i="0" u="none" strike="noStrike" baseline="0" dirty="0" smtClean="0">
                <a:latin typeface="TimesNewRomanPSMT"/>
              </a:rPr>
              <a:t>((</a:t>
            </a:r>
            <a:r>
              <a:rPr lang="en-US" b="1" i="1" u="none" strike="noStrike" baseline="0" dirty="0" err="1" smtClean="0">
                <a:latin typeface="TimesNewRomanPS-ItalicMT"/>
              </a:rPr>
              <a:t>aab</a:t>
            </a:r>
            <a:r>
              <a:rPr lang="en-US" b="1" i="0" u="none" strike="noStrike" baseline="0" dirty="0" smtClean="0">
                <a:latin typeface="TimesNewRomanPSMT"/>
              </a:rPr>
              <a:t>) * </a:t>
            </a:r>
            <a:r>
              <a:rPr lang="en-US" b="1" i="1" u="none" strike="noStrike" baseline="0" dirty="0" smtClean="0">
                <a:latin typeface="TimesNewRomanPS-ItalicMT"/>
              </a:rPr>
              <a:t>ab</a:t>
            </a:r>
            <a:r>
              <a:rPr lang="en-US" b="1" i="0" u="none" strike="noStrike" baseline="0" dirty="0" smtClean="0">
                <a:latin typeface="TimesNewRomanPSMT"/>
              </a:rPr>
              <a:t>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18" y="4447384"/>
            <a:ext cx="4982976" cy="22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65776" y="2837329"/>
            <a:ext cx="221876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5" y="826103"/>
            <a:ext cx="11295529" cy="56590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18746"/>
            <a:ext cx="533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sng" strike="noStrike" baseline="0" dirty="0" smtClean="0">
                <a:solidFill>
                  <a:srgbClr val="00AFF0"/>
                </a:solidFill>
                <a:latin typeface="TimesNewRomanPS-BoldMT"/>
              </a:rPr>
              <a:t>Right-Linear Grammars for Regular Languages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565776" y="2837329"/>
            <a:ext cx="2111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Take example </a:t>
            </a:r>
            <a:r>
              <a:rPr lang="en-US" b="1" dirty="0" err="1" smtClean="0"/>
              <a:t>aab</a:t>
            </a:r>
            <a:r>
              <a:rPr lang="en-US" b="1" dirty="0" smtClean="0"/>
              <a:t>*a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75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90" y="591671"/>
            <a:ext cx="10716816" cy="59383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9669" y="483066"/>
            <a:ext cx="236668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dirty="0"/>
              <a:t>(q0, </a:t>
            </a:r>
            <a:r>
              <a:rPr lang="en-US" sz="2000" dirty="0" err="1" smtClean="0"/>
              <a:t>ai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err="1" smtClean="0"/>
              <a:t>qp</a:t>
            </a:r>
            <a:endParaRPr lang="en-US" sz="2000" dirty="0" smtClean="0"/>
          </a:p>
          <a:p>
            <a:r>
              <a:rPr lang="el-GR" sz="2000" dirty="0"/>
              <a:t>δ</a:t>
            </a:r>
            <a:r>
              <a:rPr lang="en-US" sz="2000" dirty="0" smtClean="0"/>
              <a:t>(</a:t>
            </a:r>
            <a:r>
              <a:rPr lang="en-US" sz="2000" dirty="0" err="1" smtClean="0"/>
              <a:t>qp</a:t>
            </a:r>
            <a:r>
              <a:rPr lang="en-US" sz="2000" dirty="0" smtClean="0"/>
              <a:t>, </a:t>
            </a:r>
            <a:r>
              <a:rPr lang="en-US" sz="2000" dirty="0" err="1" smtClean="0"/>
              <a:t>aj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err="1" smtClean="0"/>
              <a:t>qr</a:t>
            </a:r>
            <a:endParaRPr lang="en-US" sz="2000" dirty="0" smtClean="0"/>
          </a:p>
          <a:p>
            <a:r>
              <a:rPr lang="en-US" sz="2000" dirty="0" smtClean="0"/>
              <a:t>:</a:t>
            </a:r>
          </a:p>
          <a:p>
            <a:r>
              <a:rPr lang="en-US" sz="2000" dirty="0"/>
              <a:t>:</a:t>
            </a:r>
          </a:p>
          <a:p>
            <a:r>
              <a:rPr lang="el-GR" sz="2000" dirty="0"/>
              <a:t>δ</a:t>
            </a:r>
            <a:r>
              <a:rPr lang="en-US" sz="2000" dirty="0" smtClean="0"/>
              <a:t>(</a:t>
            </a:r>
            <a:r>
              <a:rPr lang="en-US" sz="2000" dirty="0" err="1" smtClean="0"/>
              <a:t>qs</a:t>
            </a:r>
            <a:r>
              <a:rPr lang="en-US" sz="2000" dirty="0" smtClean="0"/>
              <a:t>, </a:t>
            </a:r>
            <a:r>
              <a:rPr lang="en-US" sz="2000" dirty="0" err="1" smtClean="0"/>
              <a:t>ak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err="1" smtClean="0"/>
              <a:t>qt</a:t>
            </a:r>
            <a:endParaRPr lang="en-US" sz="2000" dirty="0" smtClean="0"/>
          </a:p>
          <a:p>
            <a:r>
              <a:rPr lang="el-GR" sz="2000" dirty="0"/>
              <a:t>δ</a:t>
            </a:r>
            <a:r>
              <a:rPr lang="en-US" sz="2000" dirty="0" smtClean="0"/>
              <a:t>(</a:t>
            </a:r>
            <a:r>
              <a:rPr lang="en-US" sz="2000" dirty="0" err="1" smtClean="0"/>
              <a:t>qt</a:t>
            </a:r>
            <a:r>
              <a:rPr lang="en-US" sz="2000" dirty="0" smtClean="0"/>
              <a:t>, al) </a:t>
            </a:r>
            <a:r>
              <a:rPr lang="en-US" sz="2000" dirty="0"/>
              <a:t>= </a:t>
            </a:r>
            <a:r>
              <a:rPr lang="en-US" sz="2000" dirty="0" err="1" smtClean="0"/>
              <a:t>qf</a:t>
            </a:r>
            <a:endParaRPr lang="en-US" sz="2000" dirty="0" smtClean="0"/>
          </a:p>
          <a:p>
            <a:r>
              <a:rPr lang="en-US" sz="2000" dirty="0" err="1"/>
              <a:t>qf</a:t>
            </a:r>
            <a:r>
              <a:rPr lang="en-US" sz="2000" dirty="0"/>
              <a:t> </a:t>
            </a:r>
            <a:r>
              <a:rPr lang="el-GR" sz="2000" dirty="0"/>
              <a:t>ϵ</a:t>
            </a:r>
            <a:r>
              <a:rPr lang="en-US" sz="2000" dirty="0"/>
              <a:t> 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906" y="685799"/>
            <a:ext cx="107173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TimesNewRomanPSMT"/>
              </a:rPr>
              <a:t>Construct a right-linear grammar for </a:t>
            </a:r>
            <a:r>
              <a:rPr lang="en-US" b="0" i="1" u="none" strike="noStrike" baseline="0" dirty="0" smtClean="0">
                <a:solidFill>
                  <a:srgbClr val="000000"/>
                </a:solidFill>
                <a:latin typeface="TimesNewRomanPS-ItalicMT"/>
              </a:rPr>
              <a:t>L (</a:t>
            </a:r>
            <a:r>
              <a:rPr lang="en-US" b="0" i="1" u="none" strike="noStrike" baseline="0" dirty="0" err="1" smtClean="0">
                <a:solidFill>
                  <a:srgbClr val="000000"/>
                </a:solidFill>
                <a:latin typeface="TimesNewRomanPS-ItalicMT"/>
              </a:rPr>
              <a:t>aab</a:t>
            </a:r>
            <a:r>
              <a:rPr lang="en-US" b="0" i="1" u="none" strike="noStrike" baseline="0" dirty="0" smtClean="0">
                <a:solidFill>
                  <a:srgbClr val="000000"/>
                </a:solidFill>
                <a:latin typeface="TimesNewRomanPS-ItalicMT"/>
              </a:rPr>
              <a:t>*a)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TimesNewRomanPSMT"/>
              </a:rPr>
              <a:t>.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TimesNewRomanPSMT"/>
              </a:rPr>
              <a:t>The string </a:t>
            </a:r>
            <a:r>
              <a:rPr lang="en-US" b="0" i="1" u="none" strike="noStrike" baseline="0" dirty="0" err="1" smtClean="0">
                <a:solidFill>
                  <a:srgbClr val="000000"/>
                </a:solidFill>
                <a:latin typeface="TimesNewRomanPS-ItalicMT"/>
              </a:rPr>
              <a:t>aaba</a:t>
            </a:r>
            <a:r>
              <a:rPr lang="en-US" b="0" i="1" u="none" strike="noStrike" baseline="0" dirty="0" smtClean="0">
                <a:solidFill>
                  <a:srgbClr val="000000"/>
                </a:solidFill>
                <a:latin typeface="TimesNewRomanPS-ItalicMT"/>
              </a:rPr>
              <a:t>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TimesNewRomanPSMT"/>
              </a:rPr>
              <a:t>can be derived with the constructed grammar by</a:t>
            </a:r>
          </a:p>
          <a:p>
            <a:endParaRPr lang="en-US" b="0" i="0" u="none" strike="noStrike" baseline="0" dirty="0" smtClean="0">
              <a:solidFill>
                <a:srgbClr val="000000"/>
              </a:solidFill>
              <a:latin typeface="TimesNewRomanPSMT"/>
            </a:endParaRPr>
          </a:p>
          <a:p>
            <a:r>
              <a:rPr lang="en-US" b="0" i="1" u="none" strike="noStrike" baseline="0" dirty="0" smtClean="0">
                <a:solidFill>
                  <a:srgbClr val="000000"/>
                </a:solidFill>
                <a:latin typeface="TimesNewRomanPS-ItalicMT"/>
              </a:rPr>
              <a:t>q</a:t>
            </a:r>
            <a:r>
              <a:rPr lang="en-US" sz="1200" b="0" i="1" u="none" strike="noStrike" baseline="0" dirty="0" smtClean="0">
                <a:solidFill>
                  <a:srgbClr val="000000"/>
                </a:solidFill>
                <a:latin typeface="TimesNewRomanPS-ItalicMT"/>
              </a:rPr>
              <a:t>0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ArialUnicodeMS"/>
              </a:rPr>
              <a:t>⇒ </a:t>
            </a:r>
            <a:r>
              <a:rPr lang="en-US" b="0" i="1" u="none" strike="noStrike" baseline="0" dirty="0" smtClean="0">
                <a:solidFill>
                  <a:srgbClr val="000000"/>
                </a:solidFill>
                <a:latin typeface="TimesNewRomanPS-ItalicMT"/>
              </a:rPr>
              <a:t>aq</a:t>
            </a:r>
            <a:r>
              <a:rPr lang="en-US" sz="1200" b="0" i="1" u="none" strike="noStrike" baseline="0" dirty="0" smtClean="0">
                <a:solidFill>
                  <a:srgbClr val="000000"/>
                </a:solidFill>
                <a:latin typeface="TimesNewRomanPS-ItalicMT"/>
              </a:rPr>
              <a:t>1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ArialUnicodeMS"/>
              </a:rPr>
              <a:t>⇒ </a:t>
            </a:r>
            <a:r>
              <a:rPr lang="en-US" b="0" i="1" u="none" strike="noStrike" baseline="0" dirty="0" smtClean="0">
                <a:solidFill>
                  <a:srgbClr val="000000"/>
                </a:solidFill>
                <a:latin typeface="TimesNewRomanPS-ItalicMT"/>
              </a:rPr>
              <a:t>aaq</a:t>
            </a:r>
            <a:r>
              <a:rPr lang="en-US" sz="1200" b="0" i="1" u="none" strike="noStrike" baseline="0" dirty="0" smtClean="0">
                <a:solidFill>
                  <a:srgbClr val="000000"/>
                </a:solidFill>
                <a:latin typeface="TimesNewRomanPS-ItalicMT"/>
              </a:rPr>
              <a:t>2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ArialUnicodeMS"/>
              </a:rPr>
              <a:t>⇒ </a:t>
            </a:r>
            <a:r>
              <a:rPr lang="en-US" b="0" i="1" u="none" strike="noStrike" baseline="0" dirty="0" smtClean="0">
                <a:solidFill>
                  <a:srgbClr val="000000"/>
                </a:solidFill>
                <a:latin typeface="TimesNewRomanPS-ItalicMT"/>
              </a:rPr>
              <a:t>aabq</a:t>
            </a:r>
            <a:r>
              <a:rPr lang="en-US" sz="1200" b="0" i="1" u="none" strike="noStrike" baseline="0" dirty="0" smtClean="0">
                <a:solidFill>
                  <a:srgbClr val="000000"/>
                </a:solidFill>
                <a:latin typeface="TimesNewRomanPS-ItalicMT"/>
              </a:rPr>
              <a:t>2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ArialUnicodeMS"/>
              </a:rPr>
              <a:t>⇒ </a:t>
            </a:r>
            <a:r>
              <a:rPr lang="en-US" b="0" i="1" u="none" strike="noStrike" baseline="0" dirty="0" err="1" smtClean="0">
                <a:solidFill>
                  <a:srgbClr val="000000"/>
                </a:solidFill>
                <a:latin typeface="TimesNewRomanPS-ItalicMT"/>
              </a:rPr>
              <a:t>aabaq</a:t>
            </a:r>
            <a:r>
              <a:rPr lang="en-US" sz="1200" b="0" i="1" u="none" strike="noStrike" baseline="0" dirty="0" err="1" smtClean="0">
                <a:solidFill>
                  <a:srgbClr val="000000"/>
                </a:solidFill>
                <a:latin typeface="TimesNewRomanPS-ItalicMT"/>
              </a:rPr>
              <a:t>f</a:t>
            </a:r>
            <a:r>
              <a:rPr lang="en-US" sz="1200" b="0" i="1" u="none" strike="noStrike" baseline="0" dirty="0" smtClean="0">
                <a:solidFill>
                  <a:srgbClr val="000000"/>
                </a:solidFill>
                <a:latin typeface="TimesNewRomanPS-ItalicMT"/>
              </a:rPr>
              <a:t>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ArialUnicodeMS"/>
              </a:rPr>
              <a:t>⇒ </a:t>
            </a:r>
            <a:r>
              <a:rPr lang="en-US" b="0" i="1" u="none" strike="noStrike" baseline="0" dirty="0" err="1" smtClean="0">
                <a:solidFill>
                  <a:srgbClr val="000000"/>
                </a:solidFill>
                <a:latin typeface="TimesNewRomanPS-ItalicMT"/>
              </a:rPr>
              <a:t>aaba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TimesNewRomanPSMT"/>
              </a:rPr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21" y="2157412"/>
            <a:ext cx="4935631" cy="37474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73152" y="1926469"/>
            <a:ext cx="17668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r>
              <a:rPr lang="en-US" sz="2400" dirty="0"/>
              <a:t>(q0, a) = </a:t>
            </a:r>
            <a:r>
              <a:rPr lang="en-US" sz="2400" dirty="0" smtClean="0"/>
              <a:t>q1</a:t>
            </a:r>
          </a:p>
          <a:p>
            <a:endParaRPr lang="en-US" sz="2400" dirty="0"/>
          </a:p>
          <a:p>
            <a:r>
              <a:rPr lang="el-GR" sz="2400" dirty="0"/>
              <a:t>δ</a:t>
            </a:r>
            <a:r>
              <a:rPr lang="en-US" sz="2400" dirty="0" smtClean="0"/>
              <a:t>(q1, </a:t>
            </a:r>
            <a:r>
              <a:rPr lang="en-US" sz="2400" dirty="0"/>
              <a:t>a) = </a:t>
            </a:r>
            <a:r>
              <a:rPr lang="en-US" sz="2400" dirty="0" smtClean="0"/>
              <a:t>q2</a:t>
            </a:r>
          </a:p>
          <a:p>
            <a:endParaRPr lang="en-US" sz="2400" dirty="0" smtClean="0"/>
          </a:p>
          <a:p>
            <a:r>
              <a:rPr lang="el-GR" sz="2400" dirty="0"/>
              <a:t>δ</a:t>
            </a:r>
            <a:r>
              <a:rPr lang="en-US" sz="2400" dirty="0" smtClean="0"/>
              <a:t>(q2, b) </a:t>
            </a:r>
            <a:r>
              <a:rPr lang="en-US" sz="2400" dirty="0"/>
              <a:t>= </a:t>
            </a:r>
            <a:r>
              <a:rPr lang="en-US" sz="2400" dirty="0" smtClean="0"/>
              <a:t>q2</a:t>
            </a:r>
          </a:p>
          <a:p>
            <a:endParaRPr lang="en-US" sz="2400" dirty="0" smtClean="0"/>
          </a:p>
          <a:p>
            <a:r>
              <a:rPr lang="el-GR" sz="2400" dirty="0"/>
              <a:t>δ</a:t>
            </a:r>
            <a:r>
              <a:rPr lang="en-US" sz="2400" dirty="0" smtClean="0"/>
              <a:t>(q2, </a:t>
            </a:r>
            <a:r>
              <a:rPr lang="en-US" sz="2400" dirty="0"/>
              <a:t>a) = </a:t>
            </a:r>
            <a:r>
              <a:rPr lang="en-US" sz="2400" dirty="0" err="1" smtClean="0"/>
              <a:t>qf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/>
              <a:t>q</a:t>
            </a:r>
            <a:r>
              <a:rPr lang="en-US" sz="2400" dirty="0" err="1" smtClean="0"/>
              <a:t>f</a:t>
            </a:r>
            <a:r>
              <a:rPr lang="en-US" sz="2400" dirty="0" smtClean="0"/>
              <a:t> </a:t>
            </a:r>
            <a:r>
              <a:rPr lang="el-GR" sz="2400" dirty="0" smtClean="0"/>
              <a:t>ϵ</a:t>
            </a:r>
            <a:r>
              <a:rPr lang="en-US" sz="2400" dirty="0" smtClean="0"/>
              <a:t> F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84658" y="1886128"/>
            <a:ext cx="14061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dirty="0" smtClean="0"/>
              <a:t>0 </a:t>
            </a:r>
            <a:r>
              <a:rPr lang="en-US" sz="2400" dirty="0" smtClean="0">
                <a:sym typeface="Wingdings" panose="05000000000000000000" pitchFamily="2" charset="2"/>
              </a:rPr>
              <a:t> a</a:t>
            </a:r>
            <a:r>
              <a:rPr lang="en-US" sz="2400" dirty="0" smtClean="0"/>
              <a:t>q1</a:t>
            </a:r>
          </a:p>
          <a:p>
            <a:endParaRPr lang="en-US" sz="2400" dirty="0"/>
          </a:p>
          <a:p>
            <a:r>
              <a:rPr lang="en-US" sz="2400" dirty="0"/>
              <a:t>q</a:t>
            </a:r>
            <a:r>
              <a:rPr lang="en-US" sz="2400" dirty="0" smtClean="0"/>
              <a:t>1</a:t>
            </a:r>
            <a:r>
              <a:rPr lang="en-US" sz="2400" dirty="0" smtClean="0">
                <a:sym typeface="Wingdings" panose="05000000000000000000" pitchFamily="2" charset="2"/>
              </a:rPr>
              <a:t> a</a:t>
            </a:r>
            <a:r>
              <a:rPr lang="en-US" sz="2400" dirty="0" smtClean="0"/>
              <a:t>q2</a:t>
            </a:r>
          </a:p>
          <a:p>
            <a:endParaRPr lang="en-US" sz="2400" dirty="0" smtClean="0"/>
          </a:p>
          <a:p>
            <a:r>
              <a:rPr lang="en-US" sz="2400" dirty="0"/>
              <a:t>q</a:t>
            </a:r>
            <a:r>
              <a:rPr lang="en-US" sz="2400" dirty="0" smtClean="0"/>
              <a:t>2</a:t>
            </a:r>
            <a:r>
              <a:rPr lang="en-US" sz="2400" dirty="0" smtClean="0">
                <a:sym typeface="Wingdings" panose="05000000000000000000" pitchFamily="2" charset="2"/>
              </a:rPr>
              <a:t> b</a:t>
            </a:r>
            <a:r>
              <a:rPr lang="en-US" sz="2400" dirty="0" smtClean="0"/>
              <a:t>q2</a:t>
            </a:r>
          </a:p>
          <a:p>
            <a:endParaRPr lang="en-US" sz="2400" dirty="0" smtClean="0"/>
          </a:p>
          <a:p>
            <a:r>
              <a:rPr lang="en-US" sz="2400" dirty="0" smtClean="0"/>
              <a:t>q2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a</a:t>
            </a:r>
            <a:r>
              <a:rPr lang="en-US" sz="2400" dirty="0" err="1" smtClean="0"/>
              <a:t>qf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/>
              <a:t>q</a:t>
            </a:r>
            <a:r>
              <a:rPr lang="en-US" sz="2400" dirty="0" err="1" smtClean="0"/>
              <a:t>f</a:t>
            </a:r>
            <a:r>
              <a:rPr lang="en-US" sz="2400" dirty="0" smtClean="0"/>
              <a:t> </a:t>
            </a:r>
            <a:r>
              <a:rPr lang="el-GR" sz="2400" dirty="0" smtClean="0"/>
              <a:t>ϵ</a:t>
            </a:r>
            <a:r>
              <a:rPr lang="en-US" sz="2400" dirty="0" smtClean="0"/>
              <a:t> F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5298141" y="5741894"/>
            <a:ext cx="806824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2318" y="672353"/>
            <a:ext cx="68891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Construct DFA that accepts the language generated by the grammar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	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abA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A  </a:t>
            </a:r>
            <a:r>
              <a:rPr lang="en-US" dirty="0" err="1" smtClean="0">
                <a:sym typeface="Wingdings" panose="05000000000000000000" pitchFamily="2" charset="2"/>
              </a:rPr>
              <a:t>baB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	B  </a:t>
            </a:r>
            <a:r>
              <a:rPr lang="en-US" dirty="0" err="1" smtClean="0">
                <a:sym typeface="Wingdings" panose="05000000000000000000" pitchFamily="2" charset="2"/>
              </a:rPr>
              <a:t>aA</a:t>
            </a:r>
            <a:r>
              <a:rPr lang="en-US" dirty="0" smtClean="0">
                <a:sym typeface="Wingdings" panose="05000000000000000000" pitchFamily="2" charset="2"/>
              </a:rPr>
              <a:t> | bb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                           a		b                 </a:t>
            </a:r>
            <a:r>
              <a:rPr lang="en-US" dirty="0" err="1" smtClean="0">
                <a:sym typeface="Wingdings" panose="05000000000000000000" pitchFamily="2" charset="2"/>
              </a:rPr>
              <a:t>b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                 b              a          </a:t>
            </a:r>
            <a:r>
              <a:rPr lang="en-US" dirty="0" err="1" smtClean="0">
                <a:sym typeface="Wingdings" panose="05000000000000000000" pitchFamily="2" charset="2"/>
              </a:rPr>
              <a:t>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                                                                a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92624" y="289111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949824" y="2608729"/>
            <a:ext cx="551330" cy="5647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6"/>
          </p:cNvCxnSpPr>
          <p:nvPr/>
        </p:nvCxnSpPr>
        <p:spPr>
          <a:xfrm>
            <a:off x="2501154" y="2891118"/>
            <a:ext cx="5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092824" y="2608728"/>
            <a:ext cx="551330" cy="5647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sz="2400" baseline="-25000" dirty="0" smtClean="0"/>
              <a:t>i</a:t>
            </a:r>
            <a:endParaRPr lang="en-US" sz="2400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44154" y="2891116"/>
            <a:ext cx="510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63982" y="2608727"/>
            <a:ext cx="551330" cy="5647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15312" y="2891116"/>
            <a:ext cx="67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92271" y="2608727"/>
            <a:ext cx="551330" cy="5647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sz="2400" baseline="-25000" dirty="0" smtClean="0"/>
              <a:t>j</a:t>
            </a:r>
            <a:endParaRPr lang="en-US" sz="2400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74660" y="3173504"/>
            <a:ext cx="0" cy="63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98995" y="3805518"/>
            <a:ext cx="551330" cy="5647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06883" y="3207122"/>
            <a:ext cx="885388" cy="91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98140" y="4840938"/>
            <a:ext cx="775343" cy="6178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k</a:t>
            </a:r>
            <a:endParaRPr lang="en-US" baseline="-25000" dirty="0"/>
          </a:p>
        </p:txBody>
      </p:sp>
      <p:sp>
        <p:nvSpPr>
          <p:cNvPr id="21" name="Oval 20"/>
          <p:cNvSpPr/>
          <p:nvPr/>
        </p:nvSpPr>
        <p:spPr>
          <a:xfrm>
            <a:off x="5398995" y="5841973"/>
            <a:ext cx="551330" cy="5647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sz="2800" baseline="-25000" dirty="0" smtClean="0"/>
              <a:t>f</a:t>
            </a:r>
            <a:endParaRPr lang="en-US" sz="2800" baseline="-25000" dirty="0"/>
          </a:p>
        </p:txBody>
      </p:sp>
      <p:cxnSp>
        <p:nvCxnSpPr>
          <p:cNvPr id="23" name="Straight Arrow Connector 22"/>
          <p:cNvCxnSpPr>
            <a:stCxn id="17" idx="4"/>
            <a:endCxn id="20" idx="0"/>
          </p:cNvCxnSpPr>
          <p:nvPr/>
        </p:nvCxnSpPr>
        <p:spPr>
          <a:xfrm>
            <a:off x="5674660" y="4370295"/>
            <a:ext cx="11152" cy="47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671298" y="5405715"/>
            <a:ext cx="6724" cy="47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99326" y="44716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20237" y="53650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78210" y="32942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44706" y="460561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= { abba (aba)* bb }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949824" y="3690447"/>
            <a:ext cx="551330" cy="5647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25489" y="3173504"/>
            <a:ext cx="0" cy="51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501154" y="3199625"/>
            <a:ext cx="867335" cy="70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3"/>
          </p:cNvCxnSpPr>
          <p:nvPr/>
        </p:nvCxnSpPr>
        <p:spPr>
          <a:xfrm flipH="1">
            <a:off x="2501154" y="3090794"/>
            <a:ext cx="1743568" cy="9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6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61" y="914401"/>
            <a:ext cx="9676932" cy="21030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3071" y="3239810"/>
            <a:ext cx="114165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 4</a:t>
            </a:r>
          </a:p>
          <a:p>
            <a:endParaRPr lang="en-US" b="0" i="0" u="none" strike="noStrike" baseline="0" dirty="0" smtClean="0">
              <a:latin typeface="TimesNewRomanPSMT"/>
            </a:endParaRPr>
          </a:p>
          <a:p>
            <a:r>
              <a:rPr lang="en-US" b="0" i="0" u="none" strike="noStrike" baseline="0" dirty="0" smtClean="0">
                <a:latin typeface="TimesNewRomanPSMT"/>
              </a:rPr>
              <a:t>For Σ = {0, 1}, give a regular expression </a:t>
            </a:r>
            <a:r>
              <a:rPr lang="en-US" b="0" i="1" u="none" strike="noStrike" baseline="0" dirty="0" smtClean="0">
                <a:latin typeface="TimesNewRomanPS-ItalicMT"/>
              </a:rPr>
              <a:t>r </a:t>
            </a:r>
            <a:r>
              <a:rPr lang="en-US" b="0" i="0" u="none" strike="noStrike" baseline="0" dirty="0" smtClean="0">
                <a:latin typeface="TimesNewRomanPSMT"/>
              </a:rPr>
              <a:t>such that </a:t>
            </a:r>
          </a:p>
          <a:p>
            <a:endParaRPr lang="en-US" b="0" i="0" u="none" strike="noStrike" baseline="0" dirty="0" smtClean="0">
              <a:latin typeface="TimesNewRomanPSMT"/>
            </a:endParaRPr>
          </a:p>
          <a:p>
            <a:r>
              <a:rPr lang="en-US" b="0" i="1" u="none" strike="noStrike" baseline="0" dirty="0" smtClean="0">
                <a:latin typeface="TimesNewRomanPS-ItalicMT"/>
              </a:rPr>
              <a:t>L</a:t>
            </a:r>
            <a:r>
              <a:rPr lang="en-US" b="0" i="0" u="none" strike="noStrike" baseline="0" dirty="0" smtClean="0">
                <a:latin typeface="TimesNewRomanPSMT"/>
              </a:rPr>
              <a:t>(</a:t>
            </a:r>
            <a:r>
              <a:rPr lang="en-US" b="0" i="1" u="none" strike="noStrike" baseline="0" dirty="0" smtClean="0">
                <a:latin typeface="TimesNewRomanPS-ItalicMT"/>
              </a:rPr>
              <a:t>r</a:t>
            </a:r>
            <a:r>
              <a:rPr lang="en-US" b="0" i="0" u="none" strike="noStrike" baseline="0" dirty="0" smtClean="0">
                <a:latin typeface="TimesNewRomanPSMT"/>
              </a:rPr>
              <a:t>) = {</a:t>
            </a:r>
            <a:r>
              <a:rPr lang="en-US" b="0" i="1" u="none" strike="noStrike" baseline="0" dirty="0" smtClean="0">
                <a:latin typeface="TimesNewRomanPS-ItalicMT"/>
              </a:rPr>
              <a:t>w </a:t>
            </a:r>
            <a:r>
              <a:rPr lang="en-US" b="0" i="0" u="none" strike="noStrike" baseline="0" dirty="0" smtClean="0">
                <a:latin typeface="ArialUnicodeMS"/>
              </a:rPr>
              <a:t>∈ </a:t>
            </a:r>
            <a:r>
              <a:rPr lang="en-US" b="0" i="0" u="none" strike="noStrike" baseline="0" dirty="0" smtClean="0">
                <a:latin typeface="TimesNewRomanPSMT"/>
              </a:rPr>
              <a:t>Σ*: </a:t>
            </a:r>
            <a:r>
              <a:rPr lang="en-US" b="0" i="1" u="none" strike="noStrike" baseline="0" dirty="0" smtClean="0">
                <a:latin typeface="TimesNewRomanPS-ItalicMT"/>
              </a:rPr>
              <a:t>w </a:t>
            </a:r>
            <a:r>
              <a:rPr lang="en-US" b="0" i="0" u="none" strike="noStrike" baseline="0" dirty="0" smtClean="0">
                <a:latin typeface="TimesNewRomanPSMT"/>
              </a:rPr>
              <a:t>has at least one pair of consecutive zeros}</a:t>
            </a:r>
            <a:r>
              <a:rPr lang="en-US" b="0" i="0" u="none" strike="noStrike" dirty="0" smtClean="0">
                <a:latin typeface="TimesNewRomanPSMT"/>
              </a:rPr>
              <a:t>    </a:t>
            </a:r>
            <a:r>
              <a:rPr lang="en-US" b="0" i="0" u="none" strike="noStrike" dirty="0" smtClean="0">
                <a:latin typeface="TimesNewRomanPSMT"/>
                <a:sym typeface="Wingdings" panose="05000000000000000000" pitchFamily="2" charset="2"/>
              </a:rPr>
              <a:t>    </a:t>
            </a:r>
            <a:r>
              <a:rPr lang="pt-BR" i="1" dirty="0" smtClean="0">
                <a:solidFill>
                  <a:srgbClr val="FF0000"/>
                </a:solidFill>
              </a:rPr>
              <a:t>r</a:t>
            </a:r>
            <a:r>
              <a:rPr lang="pt-BR" dirty="0">
                <a:solidFill>
                  <a:srgbClr val="FF0000"/>
                </a:solidFill>
              </a:rPr>
              <a:t>= (0 + 1)* 00(0 + 1</a:t>
            </a:r>
            <a:r>
              <a:rPr lang="pt-BR" dirty="0" smtClean="0">
                <a:solidFill>
                  <a:srgbClr val="FF0000"/>
                </a:solidFill>
              </a:rPr>
              <a:t>)*.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en-US" b="0" i="1" u="none" strike="noStrike" baseline="0" dirty="0" smtClean="0">
                <a:latin typeface="TimesNewRomanPS-ItalicMT"/>
              </a:rPr>
              <a:t>L</a:t>
            </a:r>
            <a:r>
              <a:rPr lang="en-US" b="0" i="0" u="none" strike="noStrike" baseline="0" dirty="0" smtClean="0">
                <a:latin typeface="TimesNewRomanPSMT"/>
              </a:rPr>
              <a:t>(</a:t>
            </a:r>
            <a:r>
              <a:rPr lang="en-US" b="0" i="1" u="none" strike="noStrike" baseline="0" dirty="0" smtClean="0">
                <a:latin typeface="TimesNewRomanPS-ItalicMT"/>
              </a:rPr>
              <a:t>r</a:t>
            </a:r>
            <a:r>
              <a:rPr lang="en-US" b="0" i="0" u="none" strike="noStrike" baseline="0" dirty="0" smtClean="0">
                <a:latin typeface="TimesNewRomanPSMT"/>
              </a:rPr>
              <a:t>) = {</a:t>
            </a:r>
            <a:r>
              <a:rPr lang="en-US" b="0" i="1" u="none" strike="noStrike" baseline="0" dirty="0" smtClean="0">
                <a:latin typeface="TimesNewRomanPS-ItalicMT"/>
              </a:rPr>
              <a:t>w </a:t>
            </a:r>
            <a:r>
              <a:rPr lang="en-US" b="0" i="0" u="none" strike="noStrike" baseline="0" dirty="0" smtClean="0">
                <a:latin typeface="ArialUnicodeMS"/>
              </a:rPr>
              <a:t>∈ </a:t>
            </a:r>
            <a:r>
              <a:rPr lang="en-US" b="0" i="0" u="none" strike="noStrike" baseline="0" dirty="0" smtClean="0">
                <a:latin typeface="TimesNewRomanPSMT"/>
              </a:rPr>
              <a:t>Σ*: </a:t>
            </a:r>
            <a:r>
              <a:rPr lang="en-US" b="0" i="1" u="none" strike="noStrike" baseline="0" dirty="0" smtClean="0">
                <a:latin typeface="TimesNewRomanPS-ItalicMT"/>
              </a:rPr>
              <a:t>w </a:t>
            </a:r>
            <a:r>
              <a:rPr lang="en-US" b="0" i="0" u="none" strike="noStrike" baseline="0" dirty="0" smtClean="0">
                <a:latin typeface="TimesNewRomanPSMT"/>
              </a:rPr>
              <a:t>has no pair of consecutive zeros}</a:t>
            </a:r>
            <a:r>
              <a:rPr lang="en-US" b="0" i="0" u="none" strike="noStrike" dirty="0" smtClean="0">
                <a:latin typeface="TimesNewRomanPSMT"/>
              </a:rPr>
              <a:t>    </a:t>
            </a:r>
            <a:r>
              <a:rPr lang="en-US" b="0" i="0" u="none" strike="noStrike" dirty="0" smtClean="0">
                <a:latin typeface="TimesNewRomanPSMT"/>
                <a:sym typeface="Wingdings" panose="05000000000000000000" pitchFamily="2" charset="2"/>
              </a:rPr>
              <a:t>    </a:t>
            </a:r>
            <a:r>
              <a:rPr lang="pt-BR" i="1" dirty="0" smtClean="0">
                <a:solidFill>
                  <a:srgbClr val="FF0000"/>
                </a:solidFill>
              </a:rPr>
              <a:t>r</a:t>
            </a:r>
            <a:r>
              <a:rPr lang="pt-BR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( 1 + 01)*</a:t>
            </a:r>
            <a:r>
              <a:rPr lang="pt-BR" dirty="0" smtClean="0">
                <a:solidFill>
                  <a:srgbClr val="FF0000"/>
                </a:solidFill>
              </a:rPr>
              <a:t> ( 0 + 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smtClean="0">
                <a:solidFill>
                  <a:srgbClr val="FF0000"/>
                </a:solidFill>
              </a:rPr>
              <a:t> ) 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						      </a:t>
            </a:r>
            <a:r>
              <a:rPr lang="pt-BR" i="1" dirty="0" smtClean="0">
                <a:solidFill>
                  <a:srgbClr val="FF0000"/>
                </a:solidFill>
              </a:rPr>
              <a:t>r</a:t>
            </a:r>
            <a:r>
              <a:rPr lang="pt-BR" dirty="0" smtClean="0">
                <a:solidFill>
                  <a:srgbClr val="FF0000"/>
                </a:solidFill>
              </a:rPr>
              <a:t>= ( 0 + 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smtClean="0">
                <a:solidFill>
                  <a:srgbClr val="FF0000"/>
                </a:solidFill>
              </a:rPr>
              <a:t> ) ( 1 + 10)*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461" y="322723"/>
            <a:ext cx="1165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59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953" y="618565"/>
            <a:ext cx="526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Find regular grammar that generate L (</a:t>
            </a:r>
            <a:r>
              <a:rPr lang="en-US" dirty="0" err="1" smtClean="0"/>
              <a:t>aa</a:t>
            </a:r>
            <a:r>
              <a:rPr lang="en-US" dirty="0" smtClean="0"/>
              <a:t>*(</a:t>
            </a:r>
            <a:r>
              <a:rPr lang="en-US" dirty="0" err="1" smtClean="0"/>
              <a:t>ab</a:t>
            </a:r>
            <a:r>
              <a:rPr lang="en-US" dirty="0" smtClean="0"/>
              <a:t> + a)*)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05" y="1371600"/>
            <a:ext cx="6740509" cy="24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4024" y="726141"/>
            <a:ext cx="625620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Construct right linear and left linear grammar for the language</a:t>
            </a:r>
          </a:p>
          <a:p>
            <a:endParaRPr lang="en-US" dirty="0"/>
          </a:p>
          <a:p>
            <a:r>
              <a:rPr lang="en-US" b="1" dirty="0" smtClean="0"/>
              <a:t>      L = {a</a:t>
            </a:r>
            <a:r>
              <a:rPr lang="en-US" sz="2400" b="1" baseline="30000" dirty="0" smtClean="0"/>
              <a:t>n</a:t>
            </a:r>
            <a:r>
              <a:rPr lang="en-US" b="1" dirty="0" smtClean="0"/>
              <a:t> </a:t>
            </a:r>
            <a:r>
              <a:rPr lang="en-US" b="1" dirty="0" err="1" smtClean="0"/>
              <a:t>b</a:t>
            </a:r>
            <a:r>
              <a:rPr lang="en-US" sz="2400" b="1" baseline="30000" dirty="0" err="1" smtClean="0"/>
              <a:t>m</a:t>
            </a:r>
            <a:r>
              <a:rPr lang="en-US" b="1" dirty="0" smtClean="0"/>
              <a:t> : n &gt;= 2, m &gt;=3}</a:t>
            </a:r>
          </a:p>
          <a:p>
            <a:endParaRPr lang="en-US" b="1" dirty="0" smtClean="0"/>
          </a:p>
          <a:p>
            <a:r>
              <a:rPr lang="en-US" b="1" u="sng" dirty="0" smtClean="0"/>
              <a:t>Right Linear:</a:t>
            </a:r>
          </a:p>
          <a:p>
            <a:endParaRPr lang="en-US" b="1" u="sng" dirty="0"/>
          </a:p>
          <a:p>
            <a:r>
              <a:rPr lang="en-US" b="1" dirty="0" smtClean="0"/>
              <a:t>S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aaA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A  </a:t>
            </a:r>
            <a:r>
              <a:rPr lang="en-US" b="1" dirty="0" err="1" smtClean="0">
                <a:sym typeface="Wingdings" panose="05000000000000000000" pitchFamily="2" charset="2"/>
              </a:rPr>
              <a:t>aA</a:t>
            </a:r>
            <a:r>
              <a:rPr lang="en-US" b="1" dirty="0" smtClean="0">
                <a:sym typeface="Wingdings" panose="05000000000000000000" pitchFamily="2" charset="2"/>
              </a:rPr>
              <a:t> | B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B  </a:t>
            </a:r>
            <a:r>
              <a:rPr lang="en-US" b="1" dirty="0" err="1" smtClean="0">
                <a:sym typeface="Wingdings" panose="05000000000000000000" pitchFamily="2" charset="2"/>
              </a:rPr>
              <a:t>bbbC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C  </a:t>
            </a:r>
            <a:r>
              <a:rPr lang="en-US" b="1" dirty="0" err="1" smtClean="0">
                <a:sym typeface="Wingdings" panose="05000000000000000000" pitchFamily="2" charset="2"/>
              </a:rPr>
              <a:t>bC</a:t>
            </a:r>
            <a:r>
              <a:rPr lang="en-US" b="1" dirty="0" smtClean="0">
                <a:sym typeface="Wingdings" panose="05000000000000000000" pitchFamily="2" charset="2"/>
              </a:rPr>
              <a:t> | </a:t>
            </a:r>
            <a:r>
              <a:rPr lang="el-GR" b="1" dirty="0" smtClean="0">
                <a:sym typeface="Wingdings" panose="05000000000000000000" pitchFamily="2" charset="2"/>
              </a:rPr>
              <a:t>λ</a:t>
            </a:r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u="sng" dirty="0" smtClean="0">
                <a:sym typeface="Wingdings" panose="05000000000000000000" pitchFamily="2" charset="2"/>
              </a:rPr>
              <a:t>Left Linear:</a:t>
            </a:r>
          </a:p>
          <a:p>
            <a:endParaRPr lang="en-US" b="1" u="sng" dirty="0" smtClean="0"/>
          </a:p>
          <a:p>
            <a:r>
              <a:rPr lang="en-US" b="1" dirty="0" smtClean="0"/>
              <a:t>S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Abbb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A  </a:t>
            </a:r>
            <a:r>
              <a:rPr lang="en-US" b="1" dirty="0" err="1" smtClean="0">
                <a:sym typeface="Wingdings" panose="05000000000000000000" pitchFamily="2" charset="2"/>
              </a:rPr>
              <a:t>Ab</a:t>
            </a:r>
            <a:r>
              <a:rPr lang="en-US" b="1" dirty="0" smtClean="0">
                <a:sym typeface="Wingdings" panose="05000000000000000000" pitchFamily="2" charset="2"/>
              </a:rPr>
              <a:t> | B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B  </a:t>
            </a:r>
            <a:r>
              <a:rPr lang="en-US" b="1" dirty="0" err="1" smtClean="0">
                <a:sym typeface="Wingdings" panose="05000000000000000000" pitchFamily="2" charset="2"/>
              </a:rPr>
              <a:t>Caa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C  </a:t>
            </a:r>
            <a:r>
              <a:rPr lang="en-US" b="1" dirty="0" err="1" smtClean="0">
                <a:sym typeface="Wingdings" panose="05000000000000000000" pitchFamily="2" charset="2"/>
              </a:rPr>
              <a:t>Ca</a:t>
            </a:r>
            <a:r>
              <a:rPr lang="en-US" b="1" dirty="0" smtClean="0">
                <a:sym typeface="Wingdings" panose="05000000000000000000" pitchFamily="2" charset="2"/>
              </a:rPr>
              <a:t> | </a:t>
            </a:r>
            <a:r>
              <a:rPr lang="el-GR" b="1" dirty="0">
                <a:sym typeface="Wingdings" panose="05000000000000000000" pitchFamily="2" charset="2"/>
              </a:rPr>
              <a:t>λ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2271" y="1398494"/>
            <a:ext cx="5728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Draw DFA for the following</a:t>
            </a:r>
          </a:p>
          <a:p>
            <a:endParaRPr lang="en-US" dirty="0"/>
          </a:p>
          <a:p>
            <a:r>
              <a:rPr lang="en-US" dirty="0" smtClean="0"/>
              <a:t>S </a:t>
            </a:r>
            <a:r>
              <a:rPr lang="en-US" dirty="0" smtClean="0">
                <a:sym typeface="Wingdings" panose="05000000000000000000" pitchFamily="2" charset="2"/>
              </a:rPr>
              <a:t> 01 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  10B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  0A | 11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rabicParenR" startAt="2"/>
            </a:pPr>
            <a:r>
              <a:rPr lang="en-US" dirty="0" smtClean="0">
                <a:sym typeface="Wingdings" panose="05000000000000000000" pitchFamily="2" charset="2"/>
              </a:rPr>
              <a:t>Draw DFA for the following</a:t>
            </a:r>
          </a:p>
          <a:p>
            <a:pPr marL="342900" indent="-342900">
              <a:buAutoNum type="arabicParenR" startAt="2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  </a:t>
            </a:r>
            <a:r>
              <a:rPr lang="en-US" dirty="0" err="1" smtClean="0">
                <a:sym typeface="Wingdings" panose="05000000000000000000" pitchFamily="2" charset="2"/>
              </a:rPr>
              <a:t>aA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l-GR" dirty="0" smtClean="0">
                <a:sym typeface="Wingdings" panose="05000000000000000000" pitchFamily="2" charset="2"/>
              </a:rPr>
              <a:t>λ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  </a:t>
            </a:r>
            <a:r>
              <a:rPr lang="en-US" dirty="0" err="1" smtClean="0">
                <a:sym typeface="Wingdings" panose="05000000000000000000" pitchFamily="2" charset="2"/>
              </a:rPr>
              <a:t>aA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n-US" dirty="0" err="1" smtClean="0">
                <a:sym typeface="Wingdings" panose="05000000000000000000" pitchFamily="2" charset="2"/>
              </a:rPr>
              <a:t>bB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l-GR" dirty="0" smtClean="0">
                <a:sym typeface="Wingdings" panose="05000000000000000000" pitchFamily="2" charset="2"/>
              </a:rPr>
              <a:t>λ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  </a:t>
            </a:r>
            <a:r>
              <a:rPr lang="en-US" dirty="0" err="1" smtClean="0">
                <a:sym typeface="Wingdings" panose="05000000000000000000" pitchFamily="2" charset="2"/>
              </a:rPr>
              <a:t>bB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l-GR" dirty="0">
                <a:sym typeface="Wingdings" panose="05000000000000000000" pitchFamily="2" charset="2"/>
              </a:rPr>
              <a:t>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1635" y="833718"/>
            <a:ext cx="46697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smtClean="0"/>
              <a:t>Construct regular grammar for the following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0" y="1394360"/>
            <a:ext cx="4664605" cy="30199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11789" y="578224"/>
            <a:ext cx="45687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 Construct regular grammar for the following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412" y="1455387"/>
            <a:ext cx="5816413" cy="302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976" y="820271"/>
            <a:ext cx="46697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smtClean="0"/>
              <a:t>Construct regular grammar for the following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41" y="1380913"/>
            <a:ext cx="4664605" cy="30199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2130" y="564777"/>
            <a:ext cx="45687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 Construct regular grammar for the following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53" y="1441940"/>
            <a:ext cx="5816413" cy="3022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976" y="4558553"/>
            <a:ext cx="2447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 </a:t>
            </a:r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err="1" smtClean="0">
                <a:sym typeface="Wingdings" panose="05000000000000000000" pitchFamily="2" charset="2"/>
              </a:rPr>
              <a:t>aA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n-US" sz="2400" b="1" dirty="0" err="1" smtClean="0">
                <a:sym typeface="Wingdings" panose="05000000000000000000" pitchFamily="2" charset="2"/>
              </a:rPr>
              <a:t>bC</a:t>
            </a:r>
            <a:endParaRPr lang="en-US" sz="2400" b="1" dirty="0" smtClean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A  </a:t>
            </a:r>
            <a:r>
              <a:rPr lang="en-US" sz="2400" b="1" dirty="0" err="1" smtClean="0">
                <a:sym typeface="Wingdings" panose="05000000000000000000" pitchFamily="2" charset="2"/>
              </a:rPr>
              <a:t>aC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n-US" sz="2400" b="1" dirty="0" err="1" smtClean="0">
                <a:sym typeface="Wingdings" panose="05000000000000000000" pitchFamily="2" charset="2"/>
              </a:rPr>
              <a:t>bB</a:t>
            </a:r>
            <a:endParaRPr lang="en-US" sz="2400" b="1" dirty="0" smtClean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B  </a:t>
            </a:r>
            <a:r>
              <a:rPr lang="en-US" sz="2400" b="1" dirty="0" err="1" smtClean="0"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n-US" sz="2400" b="1" dirty="0" err="1" smtClean="0">
                <a:sym typeface="Wingdings" panose="05000000000000000000" pitchFamily="2" charset="2"/>
              </a:rPr>
              <a:t>bB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l-GR" sz="2400" b="1" dirty="0" smtClean="0">
                <a:sym typeface="Wingdings" panose="05000000000000000000" pitchFamily="2" charset="2"/>
              </a:rPr>
              <a:t>λ</a:t>
            </a:r>
            <a:endParaRPr lang="en-US" sz="2400" b="1" dirty="0" smtClean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C  </a:t>
            </a:r>
            <a:r>
              <a:rPr lang="en-US" sz="2400" b="1" dirty="0" err="1" smtClean="0">
                <a:sym typeface="Wingdings" panose="05000000000000000000" pitchFamily="2" charset="2"/>
              </a:rPr>
              <a:t>aC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n-US" sz="2400" b="1" dirty="0" err="1" smtClean="0">
                <a:sym typeface="Wingdings" panose="05000000000000000000" pitchFamily="2" charset="2"/>
              </a:rPr>
              <a:t>bC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46576" y="4558553"/>
            <a:ext cx="2447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 </a:t>
            </a:r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err="1" smtClean="0">
                <a:sym typeface="Wingdings" panose="05000000000000000000" pitchFamily="2" charset="2"/>
              </a:rPr>
              <a:t>aA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n-US" sz="2400" b="1" dirty="0" err="1" smtClean="0">
                <a:sym typeface="Wingdings" panose="05000000000000000000" pitchFamily="2" charset="2"/>
              </a:rPr>
              <a:t>bS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l-GR" sz="2400" b="1" dirty="0">
                <a:sym typeface="Wingdings" panose="05000000000000000000" pitchFamily="2" charset="2"/>
              </a:rPr>
              <a:t>λ</a:t>
            </a:r>
            <a:endParaRPr lang="en-US" sz="2400" b="1" dirty="0" smtClean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A  </a:t>
            </a:r>
            <a:r>
              <a:rPr lang="en-US" sz="2400" b="1" dirty="0" err="1" smtClean="0">
                <a:sym typeface="Wingdings" panose="05000000000000000000" pitchFamily="2" charset="2"/>
              </a:rPr>
              <a:t>aA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n-US" sz="2400" b="1" dirty="0" err="1" smtClean="0">
                <a:sym typeface="Wingdings" panose="05000000000000000000" pitchFamily="2" charset="2"/>
              </a:rPr>
              <a:t>bB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l-GR" sz="2400" b="1" dirty="0">
                <a:sym typeface="Wingdings" panose="05000000000000000000" pitchFamily="2" charset="2"/>
              </a:rPr>
              <a:t>λ</a:t>
            </a:r>
            <a:endParaRPr lang="en-US" sz="2400" b="1" dirty="0" smtClean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B  </a:t>
            </a:r>
            <a:r>
              <a:rPr lang="en-US" sz="2400" b="1" dirty="0" err="1" smtClean="0">
                <a:sym typeface="Wingdings" panose="05000000000000000000" pitchFamily="2" charset="2"/>
              </a:rPr>
              <a:t>aA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n-US" sz="2400" b="1" dirty="0" err="1" smtClean="0"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l-GR" sz="2400" b="1" dirty="0">
                <a:sym typeface="Wingdings" panose="05000000000000000000" pitchFamily="2" charset="2"/>
              </a:rPr>
              <a:t>λ</a:t>
            </a:r>
            <a:endParaRPr lang="en-US" sz="2400" b="1" dirty="0" smtClean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C  </a:t>
            </a:r>
            <a:r>
              <a:rPr lang="en-US" sz="2400" b="1" dirty="0" err="1" smtClean="0">
                <a:sym typeface="Wingdings" panose="05000000000000000000" pitchFamily="2" charset="2"/>
              </a:rPr>
              <a:t>aC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n-US" sz="2400" b="1" dirty="0" err="1" smtClean="0">
                <a:sym typeface="Wingdings" panose="05000000000000000000" pitchFamily="2" charset="2"/>
              </a:rPr>
              <a:t>bC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8068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393576" y="1438835"/>
            <a:ext cx="779930" cy="8068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9929" y="753036"/>
            <a:ext cx="10098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smtClean="0"/>
              <a:t>Obtain Right Linear Grammar for the RE ((</a:t>
            </a:r>
            <a:r>
              <a:rPr lang="en-US" dirty="0" err="1" smtClean="0"/>
              <a:t>aab</a:t>
            </a:r>
            <a:r>
              <a:rPr lang="en-US" dirty="0" smtClean="0"/>
              <a:t>)* </a:t>
            </a:r>
            <a:r>
              <a:rPr lang="en-US" dirty="0" err="1" smtClean="0"/>
              <a:t>ab</a:t>
            </a:r>
            <a:r>
              <a:rPr lang="en-US" dirty="0" smtClean="0"/>
              <a:t>)*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07776" y="1775012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460812" y="1573306"/>
            <a:ext cx="632012" cy="5647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3506" y="1817124"/>
            <a:ext cx="1129553" cy="2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4"/>
          </p:cNvCxnSpPr>
          <p:nvPr/>
        </p:nvCxnSpPr>
        <p:spPr>
          <a:xfrm flipH="1">
            <a:off x="2776818" y="2245659"/>
            <a:ext cx="6723" cy="106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309782" y="1413712"/>
            <a:ext cx="779930" cy="8068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83741" y="1534736"/>
            <a:ext cx="632012" cy="5647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2312894" y="3307976"/>
            <a:ext cx="927848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61186" y="138864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95792" y="259215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aab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4935071" y="1260497"/>
            <a:ext cx="754231" cy="608644"/>
          </a:xfrm>
          <a:custGeom>
            <a:avLst/>
            <a:gdLst>
              <a:gd name="connsiteX0" fmla="*/ 0 w 754231"/>
              <a:gd name="connsiteY0" fmla="*/ 218679 h 608644"/>
              <a:gd name="connsiteX1" fmla="*/ 753035 w 754231"/>
              <a:gd name="connsiteY1" fmla="*/ 16974 h 608644"/>
              <a:gd name="connsiteX2" fmla="*/ 188258 w 754231"/>
              <a:gd name="connsiteY2" fmla="*/ 608644 h 608644"/>
              <a:gd name="connsiteX3" fmla="*/ 188258 w 754231"/>
              <a:gd name="connsiteY3" fmla="*/ 608644 h 60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231" h="608644">
                <a:moveTo>
                  <a:pt x="0" y="218679"/>
                </a:moveTo>
                <a:cubicBezTo>
                  <a:pt x="360829" y="85329"/>
                  <a:pt x="721659" y="-48020"/>
                  <a:pt x="753035" y="16974"/>
                </a:cubicBezTo>
                <a:cubicBezTo>
                  <a:pt x="784411" y="81968"/>
                  <a:pt x="188258" y="608644"/>
                  <a:pt x="188258" y="608644"/>
                </a:cubicBezTo>
                <a:lnTo>
                  <a:pt x="188258" y="60864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371064" y="3886200"/>
            <a:ext cx="452818" cy="538559"/>
          </a:xfrm>
          <a:custGeom>
            <a:avLst/>
            <a:gdLst>
              <a:gd name="connsiteX0" fmla="*/ 49407 w 452818"/>
              <a:gd name="connsiteY0" fmla="*/ 0 h 538559"/>
              <a:gd name="connsiteX1" fmla="*/ 35960 w 452818"/>
              <a:gd name="connsiteY1" fmla="*/ 537882 h 538559"/>
              <a:gd name="connsiteX2" fmla="*/ 452818 w 452818"/>
              <a:gd name="connsiteY2" fmla="*/ 121024 h 538559"/>
              <a:gd name="connsiteX3" fmla="*/ 452818 w 452818"/>
              <a:gd name="connsiteY3" fmla="*/ 121024 h 53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818" h="538559">
                <a:moveTo>
                  <a:pt x="49407" y="0"/>
                </a:moveTo>
                <a:cubicBezTo>
                  <a:pt x="9066" y="258855"/>
                  <a:pt x="-31275" y="517711"/>
                  <a:pt x="35960" y="537882"/>
                </a:cubicBezTo>
                <a:cubicBezTo>
                  <a:pt x="103195" y="558053"/>
                  <a:pt x="452818" y="121024"/>
                  <a:pt x="452818" y="121024"/>
                </a:cubicBezTo>
                <a:lnTo>
                  <a:pt x="452818" y="1210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2"/>
          </p:cNvCxnSpPr>
          <p:nvPr/>
        </p:nvCxnSpPr>
        <p:spPr>
          <a:xfrm flipV="1">
            <a:off x="5123329" y="1573306"/>
            <a:ext cx="40342" cy="295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43500" y="1868870"/>
            <a:ext cx="1961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2"/>
          </p:cNvCxnSpPr>
          <p:nvPr/>
        </p:nvCxnSpPr>
        <p:spPr>
          <a:xfrm flipH="1">
            <a:off x="2597473" y="4007224"/>
            <a:ext cx="226409" cy="14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2"/>
          </p:cNvCxnSpPr>
          <p:nvPr/>
        </p:nvCxnSpPr>
        <p:spPr>
          <a:xfrm flipH="1">
            <a:off x="2783541" y="4007224"/>
            <a:ext cx="40341" cy="33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7083" y="144867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23501" y="431609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aab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052482" y="2084294"/>
            <a:ext cx="1331259" cy="1277471"/>
          </a:xfrm>
          <a:custGeom>
            <a:avLst/>
            <a:gdLst>
              <a:gd name="connsiteX0" fmla="*/ 0 w 1331259"/>
              <a:gd name="connsiteY0" fmla="*/ 1277471 h 1277471"/>
              <a:gd name="connsiteX1" fmla="*/ 551330 w 1331259"/>
              <a:gd name="connsiteY1" fmla="*/ 591671 h 1277471"/>
              <a:gd name="connsiteX2" fmla="*/ 1331259 w 1331259"/>
              <a:gd name="connsiteY2" fmla="*/ 0 h 1277471"/>
              <a:gd name="connsiteX3" fmla="*/ 1331259 w 1331259"/>
              <a:gd name="connsiteY3" fmla="*/ 0 h 12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1259" h="1277471">
                <a:moveTo>
                  <a:pt x="0" y="1277471"/>
                </a:moveTo>
                <a:cubicBezTo>
                  <a:pt x="164727" y="1041027"/>
                  <a:pt x="329454" y="804583"/>
                  <a:pt x="551330" y="591671"/>
                </a:cubicBezTo>
                <a:cubicBezTo>
                  <a:pt x="773206" y="378759"/>
                  <a:pt x="1331259" y="0"/>
                  <a:pt x="1331259" y="0"/>
                </a:cubicBezTo>
                <a:lnTo>
                  <a:pt x="133125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3213847" y="2232212"/>
            <a:ext cx="1506071" cy="1479176"/>
          </a:xfrm>
          <a:custGeom>
            <a:avLst/>
            <a:gdLst>
              <a:gd name="connsiteX0" fmla="*/ 1506071 w 1506071"/>
              <a:gd name="connsiteY0" fmla="*/ 0 h 1479176"/>
              <a:gd name="connsiteX1" fmla="*/ 1196788 w 1506071"/>
              <a:gd name="connsiteY1" fmla="*/ 900953 h 1479176"/>
              <a:gd name="connsiteX2" fmla="*/ 0 w 1506071"/>
              <a:gd name="connsiteY2" fmla="*/ 1479176 h 1479176"/>
              <a:gd name="connsiteX3" fmla="*/ 0 w 1506071"/>
              <a:gd name="connsiteY3" fmla="*/ 1479176 h 14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6071" h="1479176">
                <a:moveTo>
                  <a:pt x="1506071" y="0"/>
                </a:moveTo>
                <a:cubicBezTo>
                  <a:pt x="1476935" y="327212"/>
                  <a:pt x="1447800" y="654424"/>
                  <a:pt x="1196788" y="900953"/>
                </a:cubicBezTo>
                <a:cubicBezTo>
                  <a:pt x="945776" y="1147482"/>
                  <a:pt x="0" y="1479176"/>
                  <a:pt x="0" y="1479176"/>
                </a:cubicBezTo>
                <a:lnTo>
                  <a:pt x="0" y="147917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2"/>
          </p:cNvCxnSpPr>
          <p:nvPr/>
        </p:nvCxnSpPr>
        <p:spPr>
          <a:xfrm flipH="1" flipV="1">
            <a:off x="4037148" y="2070846"/>
            <a:ext cx="346593" cy="13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3"/>
          </p:cNvCxnSpPr>
          <p:nvPr/>
        </p:nvCxnSpPr>
        <p:spPr>
          <a:xfrm flipH="1">
            <a:off x="4276165" y="2102379"/>
            <a:ext cx="147835" cy="252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2"/>
          </p:cNvCxnSpPr>
          <p:nvPr/>
        </p:nvCxnSpPr>
        <p:spPr>
          <a:xfrm flipV="1">
            <a:off x="3213847" y="3492694"/>
            <a:ext cx="185536" cy="21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6"/>
          </p:cNvCxnSpPr>
          <p:nvPr/>
        </p:nvCxnSpPr>
        <p:spPr>
          <a:xfrm>
            <a:off x="3240742" y="3650876"/>
            <a:ext cx="220444" cy="166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789" y="230481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97729" y="324256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aab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221071" y="1244085"/>
            <a:ext cx="3361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 </a:t>
            </a:r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err="1" smtClean="0">
                <a:sym typeface="Wingdings" panose="05000000000000000000" pitchFamily="2" charset="2"/>
              </a:rPr>
              <a:t>abA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n-US" sz="2400" b="1" dirty="0" err="1" smtClean="0">
                <a:sym typeface="Wingdings" panose="05000000000000000000" pitchFamily="2" charset="2"/>
              </a:rPr>
              <a:t>aabB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l-GR" sz="2400" b="1" dirty="0">
                <a:sym typeface="Wingdings" panose="05000000000000000000" pitchFamily="2" charset="2"/>
              </a:rPr>
              <a:t>λ</a:t>
            </a:r>
            <a:endParaRPr lang="en-US" sz="2400" b="1" dirty="0" smtClean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A  </a:t>
            </a:r>
            <a:r>
              <a:rPr lang="en-US" sz="2400" b="1" dirty="0" err="1" smtClean="0">
                <a:sym typeface="Wingdings" panose="05000000000000000000" pitchFamily="2" charset="2"/>
              </a:rPr>
              <a:t>abA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n-US" sz="2400" b="1" dirty="0" err="1" smtClean="0">
                <a:sym typeface="Wingdings" panose="05000000000000000000" pitchFamily="2" charset="2"/>
              </a:rPr>
              <a:t>aabB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l-GR" sz="2400" b="1" dirty="0" smtClean="0">
                <a:sym typeface="Wingdings" panose="05000000000000000000" pitchFamily="2" charset="2"/>
              </a:rPr>
              <a:t>λ</a:t>
            </a:r>
            <a:endParaRPr lang="en-US" sz="2400" b="1" dirty="0" smtClean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B  </a:t>
            </a:r>
            <a:r>
              <a:rPr lang="en-US" sz="2400" b="1" dirty="0" err="1" smtClean="0">
                <a:sym typeface="Wingdings" panose="05000000000000000000" pitchFamily="2" charset="2"/>
              </a:rPr>
              <a:t>aabB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n-US" sz="2400" b="1" dirty="0" err="1" smtClean="0">
                <a:sym typeface="Wingdings" panose="05000000000000000000" pitchFamily="2" charset="2"/>
              </a:rPr>
              <a:t>abA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063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8461" y="322723"/>
            <a:ext cx="1165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 5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965" y="692055"/>
            <a:ext cx="10515600" cy="10829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Language consisting of all strings having single 0 followed by any number of 1’s or single 1 followed by any number of 0’s.                                         </a:t>
            </a:r>
            <a:r>
              <a:rPr lang="en-US" sz="1800" dirty="0" smtClean="0">
                <a:solidFill>
                  <a:srgbClr val="FF0000"/>
                </a:solidFill>
              </a:rPr>
              <a:t>01* + 10*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460" y="1878530"/>
            <a:ext cx="1165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 6</a:t>
            </a:r>
            <a:endParaRPr lang="en-US" b="1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89965" y="2235342"/>
            <a:ext cx="10515600" cy="1264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Different ways of  generating alternate a’s and b’s .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1.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ab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)*    2. b (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ab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)*  3.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ba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)*   4. a(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ba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)*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965" y="3672442"/>
            <a:ext cx="1165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 7</a:t>
            </a:r>
            <a:endParaRPr lang="en-US" b="1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18460" y="4147967"/>
            <a:ext cx="10515600" cy="1264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Obtain a regular expression to accept a language with a’s and b’s of even length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(</a:t>
            </a:r>
            <a:r>
              <a:rPr lang="en-US" sz="2000" dirty="0" err="1" smtClean="0">
                <a:solidFill>
                  <a:srgbClr val="FF0000"/>
                </a:solidFill>
              </a:rPr>
              <a:t>aa</a:t>
            </a:r>
            <a:r>
              <a:rPr lang="en-US" sz="2000" dirty="0" smtClean="0">
                <a:solidFill>
                  <a:srgbClr val="FF0000"/>
                </a:solidFill>
              </a:rPr>
              <a:t> + </a:t>
            </a:r>
            <a:r>
              <a:rPr lang="en-US" sz="2000" dirty="0" err="1" smtClean="0">
                <a:solidFill>
                  <a:srgbClr val="FF0000"/>
                </a:solidFill>
              </a:rPr>
              <a:t>ab</a:t>
            </a:r>
            <a:r>
              <a:rPr lang="en-US" sz="2000" dirty="0" smtClean="0">
                <a:solidFill>
                  <a:srgbClr val="FF0000"/>
                </a:solidFill>
              </a:rPr>
              <a:t> + </a:t>
            </a:r>
            <a:r>
              <a:rPr lang="en-US" sz="2000" dirty="0" err="1" smtClean="0">
                <a:solidFill>
                  <a:srgbClr val="FF0000"/>
                </a:solidFill>
              </a:rPr>
              <a:t>ba</a:t>
            </a:r>
            <a:r>
              <a:rPr lang="en-US" sz="2000" dirty="0" smtClean="0">
                <a:solidFill>
                  <a:srgbClr val="FF0000"/>
                </a:solidFill>
              </a:rPr>
              <a:t> + bb)*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684308" y="5701100"/>
            <a:ext cx="10515600" cy="1264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Obtain a regular expression to accept a language with a’s and b’s of odd length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(</a:t>
            </a:r>
            <a:r>
              <a:rPr lang="en-US" sz="2000" dirty="0" err="1" smtClean="0">
                <a:solidFill>
                  <a:srgbClr val="FF0000"/>
                </a:solidFill>
              </a:rPr>
              <a:t>aa</a:t>
            </a:r>
            <a:r>
              <a:rPr lang="en-US" sz="2000" dirty="0" smtClean="0">
                <a:solidFill>
                  <a:srgbClr val="FF0000"/>
                </a:solidFill>
              </a:rPr>
              <a:t> + </a:t>
            </a:r>
            <a:r>
              <a:rPr lang="en-US" sz="2000" dirty="0" err="1" smtClean="0">
                <a:solidFill>
                  <a:srgbClr val="FF0000"/>
                </a:solidFill>
              </a:rPr>
              <a:t>ab</a:t>
            </a:r>
            <a:r>
              <a:rPr lang="en-US" sz="2000" dirty="0" smtClean="0">
                <a:solidFill>
                  <a:srgbClr val="FF0000"/>
                </a:solidFill>
              </a:rPr>
              <a:t> + </a:t>
            </a:r>
            <a:r>
              <a:rPr lang="en-US" sz="2000" dirty="0" err="1" smtClean="0">
                <a:solidFill>
                  <a:srgbClr val="FF0000"/>
                </a:solidFill>
              </a:rPr>
              <a:t>ba</a:t>
            </a:r>
            <a:r>
              <a:rPr lang="en-US" sz="2000" dirty="0" smtClean="0">
                <a:solidFill>
                  <a:srgbClr val="FF0000"/>
                </a:solidFill>
              </a:rPr>
              <a:t> + bb)* (</a:t>
            </a:r>
            <a:r>
              <a:rPr lang="en-US" sz="2000" dirty="0" err="1" smtClean="0">
                <a:solidFill>
                  <a:srgbClr val="FF0000"/>
                </a:solidFill>
              </a:rPr>
              <a:t>a+b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473" y="5318568"/>
            <a:ext cx="1165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27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8461" y="322723"/>
            <a:ext cx="1165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 9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965" y="692055"/>
            <a:ext cx="10515600" cy="10829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Regular expression  L(R) = { w| w </a:t>
            </a:r>
            <a:r>
              <a:rPr lang="el-GR" sz="1800" dirty="0" smtClean="0"/>
              <a:t>ϵ</a:t>
            </a:r>
            <a:r>
              <a:rPr lang="en-US" sz="1800" dirty="0"/>
              <a:t> </a:t>
            </a:r>
            <a:r>
              <a:rPr lang="en-US" sz="1800" dirty="0" smtClean="0"/>
              <a:t>(0,1) }* with at least 3 consecutive zeroes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(0+1) * 000 (0 +1)*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460" y="1878530"/>
            <a:ext cx="1282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 10</a:t>
            </a:r>
            <a:endParaRPr lang="en-US" b="1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89965" y="2235342"/>
            <a:ext cx="10515600" cy="1264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 Obtain RE to accept a’s and b’s ending with b and has no substring </a:t>
            </a:r>
            <a:r>
              <a:rPr lang="en-US" sz="2000" dirty="0" err="1" smtClean="0"/>
              <a:t>aa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(b + </a:t>
            </a:r>
            <a:r>
              <a:rPr lang="en-US" sz="2000" dirty="0" err="1" smtClean="0">
                <a:solidFill>
                  <a:srgbClr val="FF0000"/>
                </a:solidFill>
              </a:rPr>
              <a:t>ab</a:t>
            </a:r>
            <a:r>
              <a:rPr lang="en-US" sz="2000" dirty="0" smtClean="0">
                <a:solidFill>
                  <a:srgbClr val="FF0000"/>
                </a:solidFill>
              </a:rPr>
              <a:t>)*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(b + </a:t>
            </a:r>
            <a:r>
              <a:rPr lang="en-US" sz="2000" dirty="0" err="1" smtClean="0">
                <a:solidFill>
                  <a:srgbClr val="FF0000"/>
                </a:solidFill>
              </a:rPr>
              <a:t>ab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965" y="3672442"/>
            <a:ext cx="1282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 11</a:t>
            </a:r>
            <a:endParaRPr lang="en-US" b="1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18460" y="4147967"/>
            <a:ext cx="10515600" cy="1264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Obtain a regular expression to accept a language starting with </a:t>
            </a:r>
            <a:r>
              <a:rPr lang="en-US" sz="2000" b="1" dirty="0" smtClean="0"/>
              <a:t>a</a:t>
            </a:r>
            <a:r>
              <a:rPr lang="en-US" sz="2000" dirty="0" smtClean="0"/>
              <a:t> and ending with </a:t>
            </a:r>
            <a:r>
              <a:rPr lang="en-US" sz="2000" b="1" dirty="0" smtClean="0"/>
              <a:t>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a (</a:t>
            </a:r>
            <a:r>
              <a:rPr lang="en-US" sz="2000" dirty="0" err="1" smtClean="0">
                <a:solidFill>
                  <a:srgbClr val="FF0000"/>
                </a:solidFill>
              </a:rPr>
              <a:t>a+b</a:t>
            </a:r>
            <a:r>
              <a:rPr lang="en-US" sz="2000" dirty="0" smtClean="0">
                <a:solidFill>
                  <a:srgbClr val="FF0000"/>
                </a:solidFill>
              </a:rPr>
              <a:t>)* 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684308" y="5701100"/>
            <a:ext cx="10515600" cy="1264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Obtain a regular expression to accept a language with a’s and b’s of either even or multiples of 3 or both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((</a:t>
            </a:r>
            <a:r>
              <a:rPr lang="en-US" sz="2000" dirty="0" err="1" smtClean="0">
                <a:solidFill>
                  <a:srgbClr val="FF0000"/>
                </a:solidFill>
              </a:rPr>
              <a:t>a+b</a:t>
            </a:r>
            <a:r>
              <a:rPr lang="en-US" sz="2000" dirty="0" smtClean="0">
                <a:solidFill>
                  <a:srgbClr val="FF0000"/>
                </a:solidFill>
              </a:rPr>
              <a:t>)(</a:t>
            </a:r>
            <a:r>
              <a:rPr lang="en-US" sz="2000" dirty="0" err="1" smtClean="0">
                <a:solidFill>
                  <a:srgbClr val="FF0000"/>
                </a:solidFill>
              </a:rPr>
              <a:t>a+b</a:t>
            </a:r>
            <a:r>
              <a:rPr lang="en-US" sz="2000" dirty="0" smtClean="0">
                <a:solidFill>
                  <a:srgbClr val="FF0000"/>
                </a:solidFill>
              </a:rPr>
              <a:t>))* + ((</a:t>
            </a:r>
            <a:r>
              <a:rPr lang="en-US" sz="2000" dirty="0" err="1" smtClean="0">
                <a:solidFill>
                  <a:srgbClr val="FF0000"/>
                </a:solidFill>
              </a:rPr>
              <a:t>a+b</a:t>
            </a:r>
            <a:r>
              <a:rPr lang="en-US" sz="2000" dirty="0" smtClean="0">
                <a:solidFill>
                  <a:srgbClr val="FF0000"/>
                </a:solidFill>
              </a:rPr>
              <a:t>)(</a:t>
            </a:r>
            <a:r>
              <a:rPr lang="en-US" sz="2000" dirty="0" err="1" smtClean="0">
                <a:solidFill>
                  <a:srgbClr val="FF0000"/>
                </a:solidFill>
              </a:rPr>
              <a:t>a+b</a:t>
            </a:r>
            <a:r>
              <a:rPr lang="en-US" sz="2000" dirty="0" smtClean="0">
                <a:solidFill>
                  <a:srgbClr val="FF0000"/>
                </a:solidFill>
              </a:rPr>
              <a:t>) (</a:t>
            </a:r>
            <a:r>
              <a:rPr lang="en-US" sz="2000" dirty="0" err="1" smtClean="0">
                <a:solidFill>
                  <a:srgbClr val="FF0000"/>
                </a:solidFill>
              </a:rPr>
              <a:t>a+b</a:t>
            </a:r>
            <a:r>
              <a:rPr lang="en-US" sz="2000" dirty="0" smtClean="0">
                <a:solidFill>
                  <a:srgbClr val="FF0000"/>
                </a:solidFill>
              </a:rPr>
              <a:t>))*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473" y="5318568"/>
            <a:ext cx="1282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 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17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6"/>
            <a:ext cx="10515600" cy="48204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Connection between Regular Expressions and </a:t>
            </a:r>
            <a:r>
              <a:rPr lang="en-US" sz="2400" b="1" u="sng" dirty="0" smtClean="0"/>
              <a:t>Regular Languages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806824"/>
            <a:ext cx="11833412" cy="6051176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every </a:t>
            </a:r>
            <a:r>
              <a:rPr lang="en-US" b="1" dirty="0"/>
              <a:t>regular language </a:t>
            </a:r>
            <a:r>
              <a:rPr lang="en-US" dirty="0"/>
              <a:t>there is a </a:t>
            </a:r>
            <a:r>
              <a:rPr lang="en-US" b="1" dirty="0" smtClean="0"/>
              <a:t>regular expression</a:t>
            </a:r>
            <a:r>
              <a:rPr lang="en-US" dirty="0"/>
              <a:t>, and for every </a:t>
            </a:r>
            <a:r>
              <a:rPr lang="en-US" b="1" dirty="0"/>
              <a:t>regular expression</a:t>
            </a:r>
            <a:r>
              <a:rPr lang="en-US" dirty="0"/>
              <a:t> there is a </a:t>
            </a:r>
            <a:r>
              <a:rPr lang="en-US" b="1" dirty="0"/>
              <a:t>regular language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Our definition says </a:t>
            </a:r>
            <a:r>
              <a:rPr lang="en-US" dirty="0" smtClean="0"/>
              <a:t>that a </a:t>
            </a:r>
            <a:r>
              <a:rPr lang="en-US" b="1" dirty="0"/>
              <a:t>language is regular </a:t>
            </a:r>
            <a:r>
              <a:rPr lang="en-US" dirty="0"/>
              <a:t>if it is </a:t>
            </a:r>
            <a:r>
              <a:rPr lang="en-US" b="1" dirty="0"/>
              <a:t>accepted</a:t>
            </a:r>
            <a:r>
              <a:rPr lang="en-US" dirty="0"/>
              <a:t> by some </a:t>
            </a:r>
            <a:r>
              <a:rPr lang="en-US" b="1" dirty="0" smtClean="0"/>
              <a:t>DFA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Because of the </a:t>
            </a:r>
            <a:r>
              <a:rPr lang="en-US" b="1" dirty="0" smtClean="0"/>
              <a:t>equivalence of </a:t>
            </a:r>
            <a:r>
              <a:rPr lang="en-US" b="1" dirty="0" err="1" smtClean="0"/>
              <a:t>nfa's</a:t>
            </a:r>
            <a:r>
              <a:rPr lang="en-US" b="1" dirty="0" smtClean="0"/>
              <a:t> and </a:t>
            </a:r>
            <a:r>
              <a:rPr lang="en-US" b="1" dirty="0" err="1" smtClean="0"/>
              <a:t>dfa's</a:t>
            </a:r>
            <a:r>
              <a:rPr lang="en-US" dirty="0" smtClean="0"/>
              <a:t>, a language </a:t>
            </a:r>
            <a:r>
              <a:rPr lang="en-US" dirty="0"/>
              <a:t>is </a:t>
            </a:r>
            <a:r>
              <a:rPr lang="en-US" b="1" dirty="0"/>
              <a:t>also regular </a:t>
            </a:r>
            <a:r>
              <a:rPr lang="en-US" dirty="0"/>
              <a:t>if it is </a:t>
            </a:r>
            <a:r>
              <a:rPr lang="en-US" b="1" dirty="0"/>
              <a:t>accepted</a:t>
            </a:r>
            <a:r>
              <a:rPr lang="en-US" dirty="0"/>
              <a:t> by some </a:t>
            </a:r>
            <a:r>
              <a:rPr lang="en-US" b="1" dirty="0" smtClean="0"/>
              <a:t>NFA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04" y="4710112"/>
            <a:ext cx="6040667" cy="14351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14882" y="49660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(a) </a:t>
            </a:r>
            <a:r>
              <a:rPr lang="en-US" b="0" i="0" u="none" strike="noStrike" baseline="0" dirty="0" err="1" smtClean="0">
                <a:latin typeface="TimesNewRomanPSMT"/>
              </a:rPr>
              <a:t>nfa</a:t>
            </a:r>
            <a:r>
              <a:rPr lang="en-US" b="0" i="0" u="none" strike="noStrike" baseline="0" dirty="0" smtClean="0">
                <a:latin typeface="TimesNewRomanPSMT"/>
              </a:rPr>
              <a:t> accepts Ø.</a:t>
            </a:r>
          </a:p>
          <a:p>
            <a:r>
              <a:rPr lang="en-US" b="0" i="0" u="none" strike="noStrike" baseline="0" dirty="0" smtClean="0">
                <a:latin typeface="TimesNewRomanPSMT"/>
              </a:rPr>
              <a:t>(b) </a:t>
            </a:r>
            <a:r>
              <a:rPr lang="en-US" b="0" i="0" u="none" strike="noStrike" baseline="0" dirty="0" err="1" smtClean="0">
                <a:latin typeface="TimesNewRomanPSMT"/>
              </a:rPr>
              <a:t>nfa</a:t>
            </a:r>
            <a:r>
              <a:rPr lang="en-US" b="0" i="0" u="none" strike="noStrike" baseline="0" dirty="0" smtClean="0">
                <a:latin typeface="TimesNewRomanPSMT"/>
              </a:rPr>
              <a:t> accepts {</a:t>
            </a:r>
            <a:r>
              <a:rPr lang="el-GR" b="0" i="0" u="none" strike="noStrike" baseline="0" dirty="0" smtClean="0">
                <a:latin typeface="TimesNewRomanPSMT"/>
              </a:rPr>
              <a:t>λ}.</a:t>
            </a:r>
          </a:p>
          <a:p>
            <a:r>
              <a:rPr lang="en-US" b="0" i="0" u="none" strike="noStrike" baseline="0" dirty="0" smtClean="0">
                <a:latin typeface="TimesNewRomanPSMT"/>
              </a:rPr>
              <a:t>(c) </a:t>
            </a:r>
            <a:r>
              <a:rPr lang="en-US" b="0" i="0" u="none" strike="noStrike" baseline="0" dirty="0" err="1" smtClean="0">
                <a:latin typeface="TimesNewRomanPSMT"/>
              </a:rPr>
              <a:t>nfa</a:t>
            </a:r>
            <a:r>
              <a:rPr lang="en-US" b="0" i="0" u="none" strike="noStrike" baseline="0" dirty="0" smtClean="0">
                <a:latin typeface="TimesNewRomanPSMT"/>
              </a:rPr>
              <a:t> accepts {</a:t>
            </a:r>
            <a:r>
              <a:rPr lang="en-US" b="0" i="1" u="none" strike="noStrike" baseline="0" dirty="0" smtClean="0">
                <a:latin typeface="TimesNewRomanPS-ItalicMT"/>
              </a:rPr>
              <a:t>a</a:t>
            </a:r>
            <a:r>
              <a:rPr lang="en-US" b="0" i="0" u="none" strike="noStrike" baseline="0" dirty="0" smtClean="0">
                <a:latin typeface="TimesNewRomanPSMT"/>
              </a:rPr>
              <a:t>}.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320" y="3786782"/>
            <a:ext cx="11633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FF0000"/>
                </a:solidFill>
                <a:latin typeface="TimesNewRomanPSMT"/>
              </a:rPr>
              <a:t>Let </a:t>
            </a:r>
            <a:r>
              <a:rPr lang="en-US" b="1" i="1" u="none" strike="noStrike" baseline="0" dirty="0" smtClean="0">
                <a:solidFill>
                  <a:srgbClr val="FF0000"/>
                </a:solidFill>
                <a:latin typeface="TimesNewRomanPS-ItalicMT"/>
              </a:rPr>
              <a:t>r </a:t>
            </a:r>
            <a:r>
              <a:rPr lang="en-US" b="1" i="0" u="none" strike="noStrike" baseline="0" dirty="0" smtClean="0">
                <a:solidFill>
                  <a:srgbClr val="FF0000"/>
                </a:solidFill>
                <a:latin typeface="TimesNewRomanPSMT"/>
              </a:rPr>
              <a:t>be a regular expression. Then there exists some nondeterministic finite accepter that accepts </a:t>
            </a:r>
            <a:r>
              <a:rPr lang="en-US" b="1" i="1" u="none" strike="noStrike" baseline="0" dirty="0" smtClean="0">
                <a:solidFill>
                  <a:srgbClr val="FF0000"/>
                </a:solidFill>
                <a:latin typeface="TimesNewRomanPS-ItalicMT"/>
              </a:rPr>
              <a:t>L</a:t>
            </a:r>
            <a:r>
              <a:rPr lang="en-US" b="1" i="0" u="none" strike="noStrike" baseline="0" dirty="0" smtClean="0">
                <a:solidFill>
                  <a:srgbClr val="FF0000"/>
                </a:solidFill>
                <a:latin typeface="TimesNewRomanPSMT"/>
              </a:rPr>
              <a:t>(</a:t>
            </a:r>
            <a:r>
              <a:rPr lang="en-US" b="1" i="1" u="none" strike="noStrike" baseline="0" dirty="0" smtClean="0">
                <a:solidFill>
                  <a:srgbClr val="FF0000"/>
                </a:solidFill>
                <a:latin typeface="TimesNewRomanPS-ItalicMT"/>
              </a:rPr>
              <a:t>r</a:t>
            </a:r>
            <a:r>
              <a:rPr lang="en-US" b="1" i="0" u="none" strike="noStrike" baseline="0" dirty="0" smtClean="0">
                <a:solidFill>
                  <a:srgbClr val="FF0000"/>
                </a:solidFill>
                <a:latin typeface="TimesNewRomanPSMT"/>
              </a:rPr>
              <a:t>).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9316</TotalTime>
  <Words>2184</Words>
  <Application>Microsoft Office PowerPoint</Application>
  <PresentationFormat>Widescreen</PresentationFormat>
  <Paragraphs>397</Paragraphs>
  <Slides>64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8" baseType="lpstr">
      <vt:lpstr>Arial Unicode MS</vt:lpstr>
      <vt:lpstr>Arial</vt:lpstr>
      <vt:lpstr>ArialUnicodeMS</vt:lpstr>
      <vt:lpstr>Calibri</vt:lpstr>
      <vt:lpstr>Calibri Light</vt:lpstr>
      <vt:lpstr>Comic Sans MS</vt:lpstr>
      <vt:lpstr>Symbol</vt:lpstr>
      <vt:lpstr>Times New Roman</vt:lpstr>
      <vt:lpstr>TimesNewRomanPS-BoldMT</vt:lpstr>
      <vt:lpstr>TimesNewRomanPS-ItalicMT</vt:lpstr>
      <vt:lpstr>TimesNewRomanPSMT</vt:lpstr>
      <vt:lpstr>Wingdings</vt:lpstr>
      <vt:lpstr>Office Theme</vt:lpstr>
      <vt:lpstr>Equation</vt:lpstr>
      <vt:lpstr>Regular Languages and Regular Grammars</vt:lpstr>
      <vt:lpstr>PowerPoint Presentation</vt:lpstr>
      <vt:lpstr>Formal Definition of a Regular Expression</vt:lpstr>
      <vt:lpstr>Languages Associated with Regular Expressions</vt:lpstr>
      <vt:lpstr>PowerPoint Presentation</vt:lpstr>
      <vt:lpstr>PowerPoint Presentation</vt:lpstr>
      <vt:lpstr>PowerPoint Presentation</vt:lpstr>
      <vt:lpstr>PowerPoint Presentation</vt:lpstr>
      <vt:lpstr>Connection between Regular Expressions and Regular Languages</vt:lpstr>
      <vt:lpstr>PowerPoint Presentation</vt:lpstr>
      <vt:lpstr>PowerPoint Presentation</vt:lpstr>
      <vt:lpstr>PowerPoint Presentation</vt:lpstr>
      <vt:lpstr>Example</vt:lpstr>
      <vt:lpstr>Union</vt:lpstr>
      <vt:lpstr>Example</vt:lpstr>
      <vt:lpstr>Concatenation</vt:lpstr>
      <vt:lpstr>Example</vt:lpstr>
      <vt:lpstr>PowerPoint Presentation</vt:lpstr>
      <vt:lpstr>Star Operation</vt:lpstr>
      <vt:lpstr>Example</vt:lpstr>
      <vt:lpstr>Assignments</vt:lpstr>
      <vt:lpstr>Generalized Transition Graph (GTG)</vt:lpstr>
      <vt:lpstr>PowerPoint Presentation</vt:lpstr>
      <vt:lpstr>Procedure   nfa-rex </vt:lpstr>
      <vt:lpstr>Procedure   nfa-rex </vt:lpstr>
      <vt:lpstr>Procedure   nfa-rex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General</vt:lpstr>
      <vt:lpstr>PowerPoint Presentation</vt:lpstr>
      <vt:lpstr>Standard Representations  of Regular Languages</vt:lpstr>
      <vt:lpstr>PowerPoint Presentation</vt:lpstr>
      <vt:lpstr>Elementary Questions  about  Regular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Languages and Regular Grammars</dc:title>
  <dc:creator>Mahe</dc:creator>
  <cp:lastModifiedBy>Mahe</cp:lastModifiedBy>
  <cp:revision>76</cp:revision>
  <dcterms:created xsi:type="dcterms:W3CDTF">2019-01-24T07:12:09Z</dcterms:created>
  <dcterms:modified xsi:type="dcterms:W3CDTF">2019-02-04T00:20:30Z</dcterms:modified>
</cp:coreProperties>
</file>