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9" r:id="rId38"/>
    <p:sldId id="292" r:id="rId39"/>
    <p:sldId id="293" r:id="rId40"/>
    <p:sldId id="294" r:id="rId41"/>
    <p:sldId id="296" r:id="rId42"/>
    <p:sldId id="297" r:id="rId43"/>
    <p:sldId id="295" r:id="rId44"/>
    <p:sldId id="29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08E-DFA5-4D76-A35A-B2A238C5D0B8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C15-D5E5-47FA-9A8E-1F8535FE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08E-DFA5-4D76-A35A-B2A238C5D0B8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C15-D5E5-47FA-9A8E-1F8535FE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2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08E-DFA5-4D76-A35A-B2A238C5D0B8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C15-D5E5-47FA-9A8E-1F8535FE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3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08E-DFA5-4D76-A35A-B2A238C5D0B8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C15-D5E5-47FA-9A8E-1F8535FE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6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08E-DFA5-4D76-A35A-B2A238C5D0B8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C15-D5E5-47FA-9A8E-1F8535FE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9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08E-DFA5-4D76-A35A-B2A238C5D0B8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C15-D5E5-47FA-9A8E-1F8535FE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6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08E-DFA5-4D76-A35A-B2A238C5D0B8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C15-D5E5-47FA-9A8E-1F8535FE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0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08E-DFA5-4D76-A35A-B2A238C5D0B8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C15-D5E5-47FA-9A8E-1F8535FE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8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08E-DFA5-4D76-A35A-B2A238C5D0B8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C15-D5E5-47FA-9A8E-1F8535FE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8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08E-DFA5-4D76-A35A-B2A238C5D0B8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C15-D5E5-47FA-9A8E-1F8535FE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6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08E-DFA5-4D76-A35A-B2A238C5D0B8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2C15-D5E5-47FA-9A8E-1F8535FE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008E-DFA5-4D76-A35A-B2A238C5D0B8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2C15-D5E5-47FA-9A8E-1F8535FE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iler_construction" TargetMode="External"/><Relationship Id="rId2" Type="http://schemas.openxmlformats.org/officeDocument/2006/relationships/hyperlink" Target="https://en.wikipedia.org/wiki/Theory_of_compu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ormal_verification" TargetMode="External"/><Relationship Id="rId5" Type="http://schemas.openxmlformats.org/officeDocument/2006/relationships/hyperlink" Target="https://en.wikipedia.org/wiki/Parsing" TargetMode="External"/><Relationship Id="rId4" Type="http://schemas.openxmlformats.org/officeDocument/2006/relationships/hyperlink" Target="https://en.wikipedia.org/wiki/Artificial_intelligence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ryptographic_protocol" TargetMode="External"/><Relationship Id="rId3" Type="http://schemas.openxmlformats.org/officeDocument/2006/relationships/hyperlink" Target="https://en.wikipedia.org/wiki/Symbol_(formal)" TargetMode="External"/><Relationship Id="rId7" Type="http://schemas.openxmlformats.org/officeDocument/2006/relationships/hyperlink" Target="https://en.wikipedia.org/wiki/Formal_grammar" TargetMode="External"/><Relationship Id="rId2" Type="http://schemas.openxmlformats.org/officeDocument/2006/relationships/hyperlink" Target="https://en.wikipedia.org/wiki/String_(computer_scienc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ta_structure" TargetMode="External"/><Relationship Id="rId5" Type="http://schemas.openxmlformats.org/officeDocument/2006/relationships/hyperlink" Target="https://en.wikipedia.org/wiki/Computer_languages" TargetMode="External"/><Relationship Id="rId10" Type="http://schemas.openxmlformats.org/officeDocument/2006/relationships/hyperlink" Target="https://en.wikipedia.org/wiki/Digital_circuit" TargetMode="External"/><Relationship Id="rId4" Type="http://schemas.openxmlformats.org/officeDocument/2006/relationships/hyperlink" Target="https://en.wikipedia.org/wiki/Natural_language" TargetMode="External"/><Relationship Id="rId9" Type="http://schemas.openxmlformats.org/officeDocument/2006/relationships/hyperlink" Target="https://en.wikipedia.org/wiki/Combinational_logi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Formal Languages and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Linz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1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28" y="397574"/>
            <a:ext cx="10826471" cy="1965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55" y="3477302"/>
            <a:ext cx="10083334" cy="2413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078" y="2689412"/>
            <a:ext cx="46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Power Set – Set of all subset of S…..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5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306"/>
            <a:ext cx="10515600" cy="57466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Cartesian Product….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086130"/>
            <a:ext cx="5090832" cy="5853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64" y="1671440"/>
            <a:ext cx="8969307" cy="187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15153"/>
            <a:ext cx="10515600" cy="596181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Functions and Relations: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59" y="887506"/>
            <a:ext cx="10513994" cy="287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366" y="919956"/>
            <a:ext cx="10392854" cy="5400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477" y="1866875"/>
            <a:ext cx="3015743" cy="1629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328" y="3890950"/>
            <a:ext cx="2672039" cy="1465730"/>
          </a:xfrm>
          <a:prstGeom prst="rect">
            <a:avLst/>
          </a:prstGeom>
          <a:solidFill>
            <a:schemeClr val="bg2"/>
          </a:solidFill>
        </p:spPr>
      </p:pic>
      <p:cxnSp>
        <p:nvCxnSpPr>
          <p:cNvPr id="17" name="Straight Arrow Connector 16"/>
          <p:cNvCxnSpPr/>
          <p:nvPr/>
        </p:nvCxnSpPr>
        <p:spPr>
          <a:xfrm>
            <a:off x="9386047" y="3488345"/>
            <a:ext cx="0" cy="48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Example 1: Let us define Relation R on Set  A = {1, 2, 3}. Now, let us check reflexive, symmetric and transitive relation in this.</a:t>
            </a:r>
          </a:p>
          <a:p>
            <a:pPr marL="0" indent="0">
              <a:buNone/>
            </a:pPr>
            <a:r>
              <a:rPr lang="en-US" sz="1800" dirty="0" smtClean="0"/>
              <a:t>Let  R = {(1 , 1),(2 , 2),(3 , 3),(1, 2),(2 , 3), (1 , 3)}</a:t>
            </a:r>
          </a:p>
          <a:p>
            <a:r>
              <a:rPr lang="en-US" sz="1800" u="sng" dirty="0" smtClean="0"/>
              <a:t>CHECK REFLEXIVE </a:t>
            </a:r>
            <a:r>
              <a:rPr lang="en-US" sz="1800" dirty="0" smtClean="0"/>
              <a:t>:If the relation is reflexive , then (a , a) ∈ R for every a ∈ {1,2,3}. Since (1 , 1) ∈ R , (2 , 2 ) ∈ R and (3 , 3) ∈ R. Therefore, R is reflexive.</a:t>
            </a:r>
          </a:p>
          <a:p>
            <a:r>
              <a:rPr lang="en-US" sz="1800" u="sng" dirty="0" smtClean="0"/>
              <a:t>CHECK SYMMETRIC </a:t>
            </a:r>
            <a:r>
              <a:rPr lang="en-US" sz="1800" dirty="0" smtClean="0"/>
              <a:t>: To check whether a relation is symmetric or not, if  (a , b) ∈ R, then (b , a) ∈ R. Here,(1 , 2)  ∈ R , but (2 , 1) ∉ </a:t>
            </a:r>
            <a:r>
              <a:rPr lang="en-US" sz="1800" dirty="0" err="1" smtClean="0"/>
              <a:t>R.Therefore</a:t>
            </a:r>
            <a:r>
              <a:rPr lang="en-US" sz="1800" dirty="0" smtClean="0"/>
              <a:t>, R is not symmetric.</a:t>
            </a:r>
          </a:p>
          <a:p>
            <a:r>
              <a:rPr lang="en-US" sz="1800" u="sng" dirty="0" smtClean="0"/>
              <a:t>CHECK TRANSITIVE </a:t>
            </a:r>
            <a:r>
              <a:rPr lang="en-US" sz="1800" dirty="0" smtClean="0"/>
              <a:t>: To check whether a relation is transitive or not, if (a, b ) ∈ R and (b ,c) ∈ R then (a , c ) ∈ R. Here, as you can see that if (1, 2 ) ∈ R and (2 ,3) ∈ R then (1 , 3 ) ∈ R. Therefore, R is transitive.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358" y="3317081"/>
            <a:ext cx="7469841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75" y="1306887"/>
            <a:ext cx="2883760" cy="524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60168" y="1461875"/>
            <a:ext cx="114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Vertices….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887" y="2054121"/>
            <a:ext cx="3845478" cy="447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672" y="2876081"/>
            <a:ext cx="1854306" cy="4740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1296" y="2822697"/>
            <a:ext cx="275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sz="3600" baseline="-25000" dirty="0" err="1" smtClean="0"/>
              <a:t>i</a:t>
            </a:r>
            <a:r>
              <a:rPr lang="en-US" dirty="0" smtClean="0"/>
              <a:t> is the edge from </a:t>
            </a:r>
            <a:r>
              <a:rPr lang="en-US" dirty="0" err="1" smtClean="0"/>
              <a:t>V</a:t>
            </a:r>
            <a:r>
              <a:rPr lang="en-US" sz="3200" baseline="-25000" dirty="0" err="1" smtClean="0"/>
              <a:t>j</a:t>
            </a:r>
            <a:r>
              <a:rPr lang="en-US" dirty="0" smtClean="0"/>
              <a:t> to </a:t>
            </a:r>
            <a:r>
              <a:rPr lang="en-US" dirty="0" err="1" smtClean="0"/>
              <a:t>V</a:t>
            </a:r>
            <a:r>
              <a:rPr lang="en-US" sz="3600" baseline="-25000" dirty="0" err="1" smtClean="0"/>
              <a:t>k</a:t>
            </a:r>
            <a:endParaRPr lang="en-US" sz="36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13254" y="349477"/>
            <a:ext cx="6871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Graphs and Trees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392" y="3605789"/>
            <a:ext cx="4886325" cy="2066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23683" y="5672714"/>
            <a:ext cx="658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digraph or directed graph we associate a direction with each edge.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08" y="5200880"/>
            <a:ext cx="9403786" cy="495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9306" y="3605789"/>
            <a:ext cx="5791000" cy="7975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69306" y="4617441"/>
            <a:ext cx="164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is v3 to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094"/>
            <a:ext cx="10515600" cy="56928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Trees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51" y="1483098"/>
            <a:ext cx="4314825" cy="3219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015" y="425962"/>
            <a:ext cx="6940828" cy="36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3094" y="0"/>
            <a:ext cx="10515600" cy="497541"/>
          </a:xfrm>
        </p:spPr>
        <p:txBody>
          <a:bodyPr>
            <a:noAutofit/>
          </a:bodyPr>
          <a:lstStyle/>
          <a:p>
            <a:r>
              <a:rPr lang="en-US" sz="3200" dirty="0" smtClean="0"/>
              <a:t>Mathematical Induction: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79" y="497541"/>
            <a:ext cx="10958539" cy="2259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9" y="2756825"/>
            <a:ext cx="10797174" cy="41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232" y="386043"/>
            <a:ext cx="10001156" cy="2038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282" y="2275354"/>
            <a:ext cx="5187483" cy="441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7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57735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Proof by Contradiction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872" y="839892"/>
            <a:ext cx="8417858" cy="55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Finite automata are a useful model as……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10119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1</a:t>
            </a:r>
            <a:r>
              <a:rPr lang="en-US" sz="2600" dirty="0" smtClean="0"/>
              <a:t>. Software for designing and checking the </a:t>
            </a:r>
            <a:r>
              <a:rPr lang="en-US" sz="2600" u="sng" dirty="0" err="1" smtClean="0"/>
              <a:t>behaviour</a:t>
            </a:r>
            <a:r>
              <a:rPr lang="en-US" sz="2600" u="sng" dirty="0" smtClean="0"/>
              <a:t> of digital circuits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 smtClean="0"/>
              <a:t>2. The lexical </a:t>
            </a:r>
            <a:r>
              <a:rPr lang="en-US" sz="2600" dirty="0" err="1" smtClean="0"/>
              <a:t>analyser</a:t>
            </a:r>
            <a:r>
              <a:rPr lang="en-US" sz="2600" dirty="0" smtClean="0"/>
              <a:t> of a typical compiler, that is, the compiler component that </a:t>
            </a:r>
            <a:r>
              <a:rPr lang="en-US" sz="2600" u="sng" dirty="0" smtClean="0"/>
              <a:t>breaks the input text into logical units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 smtClean="0"/>
              <a:t>3. Software for scanning large bodies of text, such as collections of Web pages, </a:t>
            </a:r>
            <a:r>
              <a:rPr lang="en-US" sz="2600" u="sng" dirty="0" smtClean="0"/>
              <a:t>to find occurrences of words, phrases or other patterns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 smtClean="0"/>
              <a:t>4. Software for verifying systems of all types that have </a:t>
            </a:r>
            <a:r>
              <a:rPr lang="en-US" sz="2600" u="sng" dirty="0" smtClean="0"/>
              <a:t>a finite number of distinct states</a:t>
            </a:r>
            <a:r>
              <a:rPr lang="en-US" sz="2600" dirty="0" smtClean="0"/>
              <a:t>, such as communications protocols for secure exchange information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51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Assignment 1:  Jan 21 to Jan 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Assignment 2 : Feb 20 to Feb 26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Assignment 3: Mar13 to Mar 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Assignment 4: Apr 8 to Apr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Sessional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Feb 14</a:t>
            </a:r>
            <a:r>
              <a:rPr lang="en-US" baseline="30000" dirty="0" smtClean="0"/>
              <a:t>th</a:t>
            </a:r>
            <a:r>
              <a:rPr lang="en-US" dirty="0" smtClean="0"/>
              <a:t> , 15</a:t>
            </a:r>
            <a:r>
              <a:rPr lang="en-US" baseline="30000" dirty="0" smtClean="0"/>
              <a:t>th</a:t>
            </a:r>
            <a:r>
              <a:rPr lang="en-US" dirty="0" smtClean="0"/>
              <a:t>  and 19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Feb 18</a:t>
            </a:r>
            <a:r>
              <a:rPr lang="en-US" baseline="30000" dirty="0" smtClean="0"/>
              <a:t>th</a:t>
            </a:r>
            <a:r>
              <a:rPr lang="en-US" dirty="0" smtClean="0"/>
              <a:t> Class will be held and Tuesday </a:t>
            </a:r>
            <a:r>
              <a:rPr lang="en-US" smtClean="0"/>
              <a:t>Time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26546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Three Basic Concepts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6824"/>
            <a:ext cx="10515600" cy="57015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Languages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Grammar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Automata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Finite non empty sets </a:t>
            </a:r>
            <a:r>
              <a:rPr lang="en-US" b="1" dirty="0" smtClean="0">
                <a:sym typeface="Wingdings" panose="05000000000000000000" pitchFamily="2" charset="2"/>
              </a:rPr>
              <a:t>Ʃ</a:t>
            </a:r>
            <a:r>
              <a:rPr lang="en-US" dirty="0" smtClean="0">
                <a:sym typeface="Wingdings" panose="05000000000000000000" pitchFamily="2" charset="2"/>
              </a:rPr>
              <a:t> of symbols  called </a:t>
            </a:r>
            <a:r>
              <a:rPr lang="en-US" b="1" dirty="0" smtClean="0">
                <a:sym typeface="Wingdings" panose="05000000000000000000" pitchFamily="2" charset="2"/>
              </a:rPr>
              <a:t>alphabets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From individual symbols we construct </a:t>
            </a:r>
            <a:r>
              <a:rPr lang="en-US" b="1" dirty="0" smtClean="0">
                <a:sym typeface="Wingdings" panose="05000000000000000000" pitchFamily="2" charset="2"/>
              </a:rPr>
              <a:t>strings </a:t>
            </a:r>
            <a:r>
              <a:rPr lang="en-US" dirty="0" smtClean="0">
                <a:sym typeface="Wingdings" panose="05000000000000000000" pitchFamily="2" charset="2"/>
              </a:rPr>
              <a:t>which are finite sequence of symbols from the alphabet.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If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Ʃ = {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a,b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} </a:t>
            </a:r>
            <a:r>
              <a:rPr lang="en-US" dirty="0" smtClean="0">
                <a:sym typeface="Wingdings" panose="05000000000000000000" pitchFamily="2" charset="2"/>
              </a:rPr>
              <a:t>then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abab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aaabbba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are some of the </a:t>
            </a:r>
            <a:r>
              <a:rPr lang="en-US" b="1" dirty="0" smtClean="0">
                <a:sym typeface="Wingdings" panose="05000000000000000000" pitchFamily="2" charset="2"/>
              </a:rPr>
              <a:t>strings</a:t>
            </a:r>
            <a:r>
              <a:rPr lang="en-US" dirty="0" smtClean="0">
                <a:sym typeface="Wingdings" panose="05000000000000000000" pitchFamily="2" charset="2"/>
              </a:rPr>
              <a:t> on </a:t>
            </a:r>
            <a:r>
              <a:rPr lang="en-US" b="1" dirty="0">
                <a:sym typeface="Wingdings" panose="05000000000000000000" pitchFamily="2" charset="2"/>
              </a:rPr>
              <a:t>Ʃ</a:t>
            </a:r>
            <a:endParaRPr lang="en-US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/>
              <a:t>We use lowercase letters </a:t>
            </a:r>
            <a:r>
              <a:rPr lang="en-US" dirty="0" smtClean="0">
                <a:solidFill>
                  <a:srgbClr val="FF0000"/>
                </a:solidFill>
              </a:rPr>
              <a:t>a, b, c… </a:t>
            </a:r>
            <a:r>
              <a:rPr lang="en-US" dirty="0" smtClean="0"/>
              <a:t>for elements of </a:t>
            </a:r>
            <a:r>
              <a:rPr lang="en-US" dirty="0" smtClean="0">
                <a:sym typeface="Wingdings" panose="05000000000000000000" pitchFamily="2" charset="2"/>
              </a:rPr>
              <a:t>Ʃ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We use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u, v , w </a:t>
            </a:r>
            <a:r>
              <a:rPr lang="en-US" dirty="0" smtClean="0">
                <a:sym typeface="Wingdings" panose="05000000000000000000" pitchFamily="2" charset="2"/>
              </a:rPr>
              <a:t>for string names</a:t>
            </a:r>
          </a:p>
          <a:p>
            <a:pPr marL="0" indent="0">
              <a:buNone/>
            </a:pPr>
            <a:r>
              <a:rPr lang="en-US" dirty="0" smtClean="0"/>
              <a:t>Example   </a:t>
            </a:r>
            <a:r>
              <a:rPr lang="en-US" dirty="0" smtClean="0">
                <a:solidFill>
                  <a:srgbClr val="FF0000"/>
                </a:solidFill>
              </a:rPr>
              <a:t>w = </a:t>
            </a:r>
            <a:r>
              <a:rPr lang="en-US" dirty="0" err="1" smtClean="0">
                <a:solidFill>
                  <a:srgbClr val="FF0000"/>
                </a:solidFill>
              </a:rPr>
              <a:t>abaaa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88254" y="5755341"/>
            <a:ext cx="2551581" cy="93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728" y="351304"/>
            <a:ext cx="10956272" cy="791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367" y="995083"/>
            <a:ext cx="2429716" cy="1660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176" y="1492625"/>
            <a:ext cx="7046259" cy="1006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84" y="2848818"/>
            <a:ext cx="10437440" cy="1773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408" y="4729135"/>
            <a:ext cx="9874142" cy="7572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7408" y="5755341"/>
            <a:ext cx="59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Empty string </a:t>
            </a:r>
            <a:r>
              <a:rPr lang="en-US" dirty="0" smtClean="0"/>
              <a:t>is the string with no symbols and denoted by </a:t>
            </a:r>
            <a:r>
              <a:rPr lang="el-GR" b="1" dirty="0" smtClean="0"/>
              <a:t>λ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2007" y="5817898"/>
            <a:ext cx="2244074" cy="80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5773551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b="1" dirty="0" smtClean="0"/>
              <a:t>w = vu </a:t>
            </a:r>
            <a:r>
              <a:rPr lang="en-US" dirty="0" smtClean="0"/>
              <a:t>then the substrings </a:t>
            </a:r>
            <a:r>
              <a:rPr lang="en-US" b="1" dirty="0" smtClean="0"/>
              <a:t>v</a:t>
            </a:r>
            <a:r>
              <a:rPr lang="en-US" dirty="0" smtClean="0"/>
              <a:t> and </a:t>
            </a:r>
            <a:r>
              <a:rPr lang="en-US" b="1" dirty="0" smtClean="0"/>
              <a:t>u</a:t>
            </a:r>
            <a:r>
              <a:rPr lang="en-US" dirty="0" smtClean="0"/>
              <a:t> are </a:t>
            </a:r>
            <a:r>
              <a:rPr lang="en-US" b="1" dirty="0" smtClean="0"/>
              <a:t>prefix </a:t>
            </a:r>
            <a:r>
              <a:rPr lang="en-US" dirty="0" smtClean="0"/>
              <a:t>and </a:t>
            </a:r>
            <a:r>
              <a:rPr lang="en-US" b="1" dirty="0" smtClean="0"/>
              <a:t>suffix</a:t>
            </a:r>
            <a:r>
              <a:rPr lang="en-US" dirty="0" smtClean="0"/>
              <a:t> of </a:t>
            </a:r>
            <a:r>
              <a:rPr lang="en-US" b="1" dirty="0" smtClean="0"/>
              <a:t>w</a:t>
            </a:r>
          </a:p>
          <a:p>
            <a:pPr marL="0" indent="0">
              <a:buNone/>
            </a:pPr>
            <a:r>
              <a:rPr lang="en-US" dirty="0" smtClean="0"/>
              <a:t>Example 1: </a:t>
            </a:r>
            <a:r>
              <a:rPr lang="en-US" b="1" dirty="0" smtClean="0"/>
              <a:t>w = </a:t>
            </a:r>
            <a:r>
              <a:rPr lang="en-US" b="1" dirty="0" err="1" smtClean="0"/>
              <a:t>abbab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Prefix :</a:t>
            </a:r>
            <a:r>
              <a:rPr lang="en-US" b="1" dirty="0" smtClean="0"/>
              <a:t> { </a:t>
            </a:r>
            <a:r>
              <a:rPr lang="el-GR" b="1" dirty="0" smtClean="0"/>
              <a:t>λ</a:t>
            </a:r>
            <a:r>
              <a:rPr lang="en-US" b="1" dirty="0" smtClean="0"/>
              <a:t>, </a:t>
            </a:r>
            <a:r>
              <a:rPr lang="en-US" b="1" dirty="0" err="1" smtClean="0"/>
              <a:t>a,ab,abb,abba</a:t>
            </a:r>
            <a:r>
              <a:rPr lang="en-US" b="1" dirty="0" smtClean="0"/>
              <a:t>, </a:t>
            </a:r>
            <a:r>
              <a:rPr lang="en-US" b="1" dirty="0" err="1" smtClean="0"/>
              <a:t>abbab</a:t>
            </a:r>
            <a:r>
              <a:rPr lang="en-US" b="1" dirty="0" smtClean="0"/>
              <a:t>} </a:t>
            </a:r>
            <a:r>
              <a:rPr lang="en-US" dirty="0" smtClean="0"/>
              <a:t>is the prefixes of w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Suffix : </a:t>
            </a:r>
            <a:r>
              <a:rPr lang="en-US" b="1" dirty="0" smtClean="0"/>
              <a:t>{</a:t>
            </a:r>
            <a:r>
              <a:rPr lang="en-US" b="1" dirty="0" err="1" smtClean="0"/>
              <a:t>abbab</a:t>
            </a:r>
            <a:r>
              <a:rPr lang="en-US" b="1" dirty="0" smtClean="0"/>
              <a:t>, </a:t>
            </a:r>
            <a:r>
              <a:rPr lang="en-US" b="1" dirty="0" err="1" smtClean="0"/>
              <a:t>bbab</a:t>
            </a:r>
            <a:r>
              <a:rPr lang="en-US" b="1" dirty="0" smtClean="0"/>
              <a:t>, </a:t>
            </a:r>
            <a:r>
              <a:rPr lang="en-US" b="1" dirty="0" err="1" smtClean="0"/>
              <a:t>bab</a:t>
            </a:r>
            <a:r>
              <a:rPr lang="en-US" b="1" dirty="0" smtClean="0"/>
              <a:t>, </a:t>
            </a:r>
            <a:r>
              <a:rPr lang="en-US" b="1" dirty="0" err="1" smtClean="0"/>
              <a:t>ab</a:t>
            </a:r>
            <a:r>
              <a:rPr lang="en-US" b="1" dirty="0" smtClean="0"/>
              <a:t>, b,</a:t>
            </a:r>
            <a:r>
              <a:rPr lang="el-GR" b="1" dirty="0"/>
              <a:t> λ</a:t>
            </a:r>
            <a:r>
              <a:rPr lang="en-US" b="1" dirty="0" smtClean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 2: </a:t>
            </a:r>
            <a:r>
              <a:rPr lang="en-US" b="1" dirty="0"/>
              <a:t>w </a:t>
            </a:r>
            <a:r>
              <a:rPr lang="en-US" b="1" dirty="0" smtClean="0"/>
              <a:t>= </a:t>
            </a:r>
            <a:r>
              <a:rPr lang="en-US" b="1" dirty="0" err="1" smtClean="0"/>
              <a:t>aabcd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Prefix : </a:t>
            </a:r>
            <a:r>
              <a:rPr lang="en-US" b="1" dirty="0"/>
              <a:t>{ </a:t>
            </a:r>
            <a:r>
              <a:rPr lang="el-GR" b="1" dirty="0"/>
              <a:t>λ</a:t>
            </a:r>
            <a:r>
              <a:rPr lang="en-US" b="1" dirty="0"/>
              <a:t>, </a:t>
            </a:r>
            <a:r>
              <a:rPr lang="en-US" b="1" dirty="0" err="1" smtClean="0"/>
              <a:t>a,aa,aab,aabc</a:t>
            </a:r>
            <a:r>
              <a:rPr lang="en-US" b="1" dirty="0" smtClean="0"/>
              <a:t>, </a:t>
            </a:r>
            <a:r>
              <a:rPr lang="en-US" b="1" dirty="0" err="1" smtClean="0"/>
              <a:t>aabcd</a:t>
            </a:r>
            <a:r>
              <a:rPr lang="en-US" b="1" dirty="0" smtClean="0"/>
              <a:t>} </a:t>
            </a:r>
          </a:p>
          <a:p>
            <a:pPr marL="0" indent="0">
              <a:buNone/>
            </a:pPr>
            <a:r>
              <a:rPr lang="en-US" dirty="0"/>
              <a:t>Suffix : </a:t>
            </a:r>
            <a:r>
              <a:rPr lang="en-US" b="1" dirty="0" smtClean="0"/>
              <a:t>{</a:t>
            </a:r>
            <a:r>
              <a:rPr lang="en-US" b="1" dirty="0" err="1" smtClean="0"/>
              <a:t>aabcd</a:t>
            </a:r>
            <a:r>
              <a:rPr lang="en-US" b="1" dirty="0" smtClean="0"/>
              <a:t>, </a:t>
            </a:r>
            <a:r>
              <a:rPr lang="en-US" b="1" dirty="0" err="1" smtClean="0"/>
              <a:t>abcd</a:t>
            </a:r>
            <a:r>
              <a:rPr lang="en-US" b="1" dirty="0" smtClean="0"/>
              <a:t>, </a:t>
            </a:r>
            <a:r>
              <a:rPr lang="en-US" b="1" dirty="0" err="1" smtClean="0"/>
              <a:t>bcd</a:t>
            </a:r>
            <a:r>
              <a:rPr lang="en-US" b="1" dirty="0" smtClean="0"/>
              <a:t>, </a:t>
            </a:r>
            <a:r>
              <a:rPr lang="en-US" b="1" dirty="0" err="1" smtClean="0"/>
              <a:t>cd,d</a:t>
            </a:r>
            <a:r>
              <a:rPr lang="en-US" b="1" dirty="0" smtClean="0"/>
              <a:t>,</a:t>
            </a:r>
            <a:r>
              <a:rPr lang="el-GR" b="1" dirty="0" smtClean="0"/>
              <a:t> </a:t>
            </a:r>
            <a:r>
              <a:rPr lang="el-GR" b="1" dirty="0"/>
              <a:t>λ</a:t>
            </a:r>
            <a:r>
              <a:rPr lang="en-US" b="1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812"/>
            <a:ext cx="10515600" cy="60021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Recursive Definition of Length:</a:t>
            </a:r>
          </a:p>
          <a:p>
            <a:r>
              <a:rPr lang="en-US" dirty="0" smtClean="0"/>
              <a:t>If u and v are strings, then the length of their concatenation is the sum of the individual length.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Theorem:   </a:t>
            </a:r>
            <a:r>
              <a:rPr lang="en-US" dirty="0" smtClean="0"/>
              <a:t>Let u and v be any two strings defined on </a:t>
            </a:r>
            <a:r>
              <a:rPr lang="en-US" b="1" dirty="0" smtClean="0">
                <a:sym typeface="Wingdings" panose="05000000000000000000" pitchFamily="2" charset="2"/>
              </a:rPr>
              <a:t>Ʃ</a:t>
            </a:r>
            <a:r>
              <a:rPr lang="en-US" dirty="0" smtClean="0">
                <a:sym typeface="Wingdings" panose="05000000000000000000" pitchFamily="2" charset="2"/>
              </a:rPr>
              <a:t>,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then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</a:t>
            </a:r>
            <a:r>
              <a:rPr lang="en-US" dirty="0" smtClean="0">
                <a:sym typeface="Wingdings" panose="05000000000000000000" pitchFamily="2" charset="2"/>
              </a:rPr>
              <a:t>or all u, v on </a:t>
            </a:r>
            <a:r>
              <a:rPr lang="en-US" b="1" dirty="0" smtClean="0">
                <a:sym typeface="Wingdings" panose="05000000000000000000" pitchFamily="2" charset="2"/>
              </a:rPr>
              <a:t>Ʃ.</a:t>
            </a: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Proof by Induction: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Let n be the length of v</a:t>
            </a:r>
          </a:p>
          <a:p>
            <a:pPr marL="0" indent="0">
              <a:buNone/>
            </a:pPr>
            <a:r>
              <a:rPr lang="en-US" u="sng" dirty="0" smtClean="0">
                <a:sym typeface="Wingdings" panose="05000000000000000000" pitchFamily="2" charset="2"/>
              </a:rPr>
              <a:t>Basis: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Let |v| = 1 Then n= 1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Let v=a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	|</a:t>
            </a:r>
            <a:r>
              <a:rPr lang="en-US" dirty="0" err="1" smtClean="0">
                <a:sym typeface="Wingdings" panose="05000000000000000000" pitchFamily="2" charset="2"/>
              </a:rPr>
              <a:t>uv</a:t>
            </a:r>
            <a:r>
              <a:rPr lang="en-US" dirty="0" smtClean="0">
                <a:sym typeface="Wingdings" panose="05000000000000000000" pitchFamily="2" charset="2"/>
              </a:rPr>
              <a:t>| = |</a:t>
            </a:r>
            <a:r>
              <a:rPr lang="en-US" dirty="0" err="1" smtClean="0">
                <a:sym typeface="Wingdings" panose="05000000000000000000" pitchFamily="2" charset="2"/>
              </a:rPr>
              <a:t>ua</a:t>
            </a:r>
            <a:r>
              <a:rPr lang="en-US" dirty="0" smtClean="0">
                <a:sym typeface="Wingdings" panose="05000000000000000000" pitchFamily="2" charset="2"/>
              </a:rPr>
              <a:t>|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          = |u| + 1     [ by recursive definition of length]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= |u| + |v|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59" y="1227519"/>
            <a:ext cx="2760288" cy="552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605" y="1779577"/>
            <a:ext cx="2446524" cy="57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87" y="228600"/>
            <a:ext cx="11739283" cy="5948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Inductive Assumption:</a:t>
            </a:r>
            <a:r>
              <a:rPr lang="en-US" dirty="0" smtClean="0"/>
              <a:t> 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Now assume n=k</a:t>
            </a:r>
          </a:p>
          <a:p>
            <a:pPr marL="0" indent="0">
              <a:buNone/>
            </a:pPr>
            <a:r>
              <a:rPr lang="en-US" u="sng" dirty="0" smtClean="0"/>
              <a:t>Inductive step: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we prove the result for next higher value </a:t>
            </a:r>
            <a:r>
              <a:rPr lang="en-US" b="1" dirty="0" smtClean="0"/>
              <a:t>n = k+1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Let </a:t>
            </a:r>
            <a:r>
              <a:rPr lang="en-US" b="1" dirty="0" smtClean="0"/>
              <a:t>v = </a:t>
            </a:r>
            <a:r>
              <a:rPr lang="en-US" b="1" dirty="0" err="1" smtClean="0"/>
              <a:t>wa</a:t>
            </a:r>
            <a:r>
              <a:rPr lang="en-US" b="1" dirty="0" smtClean="0"/>
              <a:t> </a:t>
            </a:r>
            <a:r>
              <a:rPr lang="en-US" dirty="0" smtClean="0"/>
              <a:t>where </a:t>
            </a:r>
            <a:r>
              <a:rPr lang="en-US" b="1" dirty="0" smtClean="0"/>
              <a:t>w</a:t>
            </a:r>
            <a:r>
              <a:rPr lang="en-US" dirty="0" smtClean="0"/>
              <a:t> is any string of length </a:t>
            </a:r>
            <a:r>
              <a:rPr lang="en-US" b="1" dirty="0" smtClean="0"/>
              <a:t>k</a:t>
            </a:r>
            <a:r>
              <a:rPr lang="en-US" dirty="0" smtClean="0"/>
              <a:t> and </a:t>
            </a:r>
            <a:r>
              <a:rPr lang="en-US" b="1" dirty="0" smtClean="0"/>
              <a:t>a</a:t>
            </a:r>
            <a:r>
              <a:rPr lang="en-US" dirty="0" smtClean="0"/>
              <a:t> is a symbol.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|v| = |w|+1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|</a:t>
            </a:r>
            <a:r>
              <a:rPr lang="en-US" dirty="0" err="1" smtClean="0"/>
              <a:t>uv</a:t>
            </a:r>
            <a:r>
              <a:rPr lang="en-US" dirty="0" smtClean="0"/>
              <a:t>| = |</a:t>
            </a:r>
            <a:r>
              <a:rPr lang="en-US" dirty="0" err="1" smtClean="0"/>
              <a:t>uwa</a:t>
            </a: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= |(</a:t>
            </a:r>
            <a:r>
              <a:rPr lang="en-US" dirty="0" err="1" smtClean="0"/>
              <a:t>uw</a:t>
            </a:r>
            <a:r>
              <a:rPr lang="en-US" dirty="0" smtClean="0"/>
              <a:t>)a|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= |u(</a:t>
            </a:r>
            <a:r>
              <a:rPr lang="en-US" dirty="0" err="1" smtClean="0"/>
              <a:t>wa</a:t>
            </a:r>
            <a:r>
              <a:rPr lang="en-US" dirty="0" smtClean="0"/>
              <a:t>)|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      =|</a:t>
            </a:r>
            <a:r>
              <a:rPr lang="en-US" dirty="0" smtClean="0"/>
              <a:t>u| + |</a:t>
            </a:r>
            <a:r>
              <a:rPr lang="en-US" dirty="0" err="1" smtClean="0"/>
              <a:t>wa</a:t>
            </a:r>
            <a:r>
              <a:rPr lang="en-US" smtClean="0"/>
              <a:t>|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= |u| + |w| + 1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 = |u| + |v|</a:t>
            </a:r>
          </a:p>
          <a:p>
            <a:pPr marL="0" indent="0">
              <a:buNone/>
            </a:pPr>
            <a:r>
              <a:rPr lang="en-US" dirty="0" smtClean="0"/>
              <a:t>Thus Proved.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1365"/>
            <a:ext cx="11125200" cy="60155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If </a:t>
            </a:r>
            <a:r>
              <a:rPr lang="en-US" b="1" dirty="0" smtClean="0"/>
              <a:t>w</a:t>
            </a:r>
            <a:r>
              <a:rPr lang="en-US" dirty="0" smtClean="0"/>
              <a:t> is a string, then </a:t>
            </a:r>
            <a:r>
              <a:rPr lang="en-US" b="1" dirty="0" err="1" smtClean="0"/>
              <a:t>w</a:t>
            </a:r>
            <a:r>
              <a:rPr lang="en-US" b="1" baseline="30000" dirty="0" err="1" smtClean="0"/>
              <a:t>n</a:t>
            </a:r>
            <a:r>
              <a:rPr lang="en-US" dirty="0" smtClean="0"/>
              <a:t> stands for string obtained by repeating </a:t>
            </a:r>
            <a:r>
              <a:rPr lang="en-US" b="1" dirty="0" smtClean="0"/>
              <a:t>w, </a:t>
            </a:r>
            <a:r>
              <a:rPr lang="en-US" dirty="0" smtClean="0"/>
              <a:t> </a:t>
            </a:r>
            <a:r>
              <a:rPr lang="en-US" b="1" dirty="0" smtClean="0"/>
              <a:t>n</a:t>
            </a:r>
            <a:r>
              <a:rPr lang="en-US" dirty="0" smtClean="0"/>
              <a:t> times.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w</a:t>
            </a:r>
            <a:r>
              <a:rPr lang="en-US" b="1" baseline="30000" dirty="0" smtClean="0"/>
              <a:t>0 </a:t>
            </a:r>
            <a:r>
              <a:rPr lang="en-US" b="1" dirty="0" smtClean="0"/>
              <a:t>=</a:t>
            </a:r>
            <a:r>
              <a:rPr lang="en-US" b="1" baseline="30000" dirty="0" smtClean="0"/>
              <a:t>  </a:t>
            </a:r>
            <a:r>
              <a:rPr lang="el-GR" b="1" dirty="0" smtClean="0"/>
              <a:t>λ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>
                <a:sym typeface="Wingdings" panose="05000000000000000000" pitchFamily="2" charset="2"/>
              </a:rPr>
              <a:t>Ʃ*  </a:t>
            </a:r>
            <a:r>
              <a:rPr lang="en-US" dirty="0" smtClean="0">
                <a:sym typeface="Wingdings" panose="05000000000000000000" pitchFamily="2" charset="2"/>
              </a:rPr>
              <a:t>includes </a:t>
            </a:r>
            <a:r>
              <a:rPr lang="el-GR" b="1" dirty="0" smtClean="0"/>
              <a:t>λ</a:t>
            </a:r>
            <a:r>
              <a:rPr lang="en-US" dirty="0" smtClean="0"/>
              <a:t> and </a:t>
            </a:r>
            <a:r>
              <a:rPr lang="en-US" b="1" dirty="0" smtClean="0">
                <a:sym typeface="Wingdings" panose="05000000000000000000" pitchFamily="2" charset="2"/>
              </a:rPr>
              <a:t>Ʃ</a:t>
            </a:r>
            <a:r>
              <a:rPr lang="en-US" b="1" baseline="30000" dirty="0" smtClean="0">
                <a:sym typeface="Wingdings" panose="05000000000000000000" pitchFamily="2" charset="2"/>
              </a:rPr>
              <a:t>+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baseline="30000" dirty="0" smtClean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Ʃ</a:t>
            </a:r>
            <a:r>
              <a:rPr lang="en-US" b="1" dirty="0" smtClean="0">
                <a:sym typeface="Wingdings" panose="05000000000000000000" pitchFamily="2" charset="2"/>
              </a:rPr>
              <a:t>* - </a:t>
            </a:r>
            <a:r>
              <a:rPr lang="el-GR" b="1" dirty="0" smtClean="0"/>
              <a:t>λ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>
                <a:sym typeface="Wingdings" panose="05000000000000000000" pitchFamily="2" charset="2"/>
              </a:rPr>
              <a:t>Ʃ </a:t>
            </a:r>
            <a:r>
              <a:rPr lang="en-US" dirty="0" smtClean="0">
                <a:sym typeface="Wingdings" panose="05000000000000000000" pitchFamily="2" charset="2"/>
              </a:rPr>
              <a:t>is finite where </a:t>
            </a:r>
            <a:r>
              <a:rPr lang="en-US" b="1" dirty="0">
                <a:sym typeface="Wingdings" panose="05000000000000000000" pitchFamily="2" charset="2"/>
              </a:rPr>
              <a:t>Ʃ</a:t>
            </a:r>
            <a:r>
              <a:rPr lang="en-US" b="1" dirty="0" smtClean="0">
                <a:sym typeface="Wingdings" panose="05000000000000000000" pitchFamily="2" charset="2"/>
              </a:rPr>
              <a:t>* </a:t>
            </a:r>
            <a:r>
              <a:rPr lang="en-US" dirty="0" smtClean="0">
                <a:sym typeface="Wingdings" panose="05000000000000000000" pitchFamily="2" charset="2"/>
              </a:rPr>
              <a:t>and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Ʃ</a:t>
            </a:r>
            <a:r>
              <a:rPr lang="en-US" b="1" baseline="30000" dirty="0" smtClean="0">
                <a:sym typeface="Wingdings" panose="05000000000000000000" pitchFamily="2" charset="2"/>
              </a:rPr>
              <a:t>+  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are always infinite</a:t>
            </a:r>
            <a:r>
              <a:rPr lang="en-US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Let</a:t>
            </a:r>
            <a:r>
              <a:rPr lang="en-US" b="1" dirty="0" smtClean="0">
                <a:sym typeface="Wingdings" panose="05000000000000000000" pitchFamily="2" charset="2"/>
              </a:rPr>
              <a:t> L =  { a, </a:t>
            </a:r>
            <a:r>
              <a:rPr lang="en-US" b="1" dirty="0" err="1" smtClean="0">
                <a:sym typeface="Wingdings" panose="05000000000000000000" pitchFamily="2" charset="2"/>
              </a:rPr>
              <a:t>aa</a:t>
            </a:r>
            <a:r>
              <a:rPr lang="en-US" b="1" dirty="0" smtClean="0">
                <a:sym typeface="Wingdings" panose="05000000000000000000" pitchFamily="2" charset="2"/>
              </a:rPr>
              <a:t>, </a:t>
            </a:r>
            <a:r>
              <a:rPr lang="en-US" b="1" dirty="0" err="1" smtClean="0">
                <a:sym typeface="Wingdings" panose="05000000000000000000" pitchFamily="2" charset="2"/>
              </a:rPr>
              <a:t>ab</a:t>
            </a:r>
            <a:r>
              <a:rPr lang="en-US" b="1" dirty="0" smtClean="0">
                <a:sym typeface="Wingdings" panose="05000000000000000000" pitchFamily="2" charset="2"/>
              </a:rPr>
              <a:t>, </a:t>
            </a:r>
            <a:r>
              <a:rPr lang="en-US" b="1" dirty="0" err="1" smtClean="0">
                <a:sym typeface="Wingdings" panose="05000000000000000000" pitchFamily="2" charset="2"/>
              </a:rPr>
              <a:t>abb</a:t>
            </a:r>
            <a:r>
              <a:rPr lang="en-US" b="1" dirty="0" smtClean="0">
                <a:sym typeface="Wingdings" panose="05000000000000000000" pitchFamily="2" charset="2"/>
              </a:rPr>
              <a:t>} </a:t>
            </a:r>
            <a:r>
              <a:rPr lang="en-US" dirty="0">
                <a:sym typeface="Wingdings" panose="05000000000000000000" pitchFamily="2" charset="2"/>
              </a:rPr>
              <a:t>on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Ʃ </a:t>
            </a:r>
            <a:r>
              <a:rPr lang="en-US" dirty="0" smtClean="0">
                <a:sym typeface="Wingdings" panose="05000000000000000000" pitchFamily="2" charset="2"/>
              </a:rPr>
              <a:t>then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= </a:t>
            </a:r>
            <a:r>
              <a:rPr lang="en-US" b="1" dirty="0">
                <a:sym typeface="Wingdings" panose="05000000000000000000" pitchFamily="2" charset="2"/>
              </a:rPr>
              <a:t>Ʃ</a:t>
            </a:r>
            <a:r>
              <a:rPr lang="en-US" b="1" dirty="0" smtClean="0">
                <a:sym typeface="Wingdings" panose="05000000000000000000" pitchFamily="2" charset="2"/>
              </a:rPr>
              <a:t>* - L</a:t>
            </a:r>
          </a:p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L* = L</a:t>
            </a:r>
            <a:r>
              <a:rPr lang="en-US" b="1" baseline="30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U L</a:t>
            </a:r>
            <a:r>
              <a:rPr lang="en-US" b="1" baseline="30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U L</a:t>
            </a:r>
            <a:r>
              <a:rPr lang="en-US" b="1" baseline="30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U …..   (star closure)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L</a:t>
            </a:r>
            <a:r>
              <a:rPr lang="en-US" b="1" baseline="30000" dirty="0" smtClean="0">
                <a:sym typeface="Wingdings" panose="05000000000000000000" pitchFamily="2" charset="2"/>
              </a:rPr>
              <a:t>0 </a:t>
            </a:r>
            <a:r>
              <a:rPr lang="en-US" b="1" dirty="0" smtClean="0">
                <a:sym typeface="Wingdings" panose="05000000000000000000" pitchFamily="2" charset="2"/>
              </a:rPr>
              <a:t> = {</a:t>
            </a:r>
            <a:r>
              <a:rPr lang="el-GR" b="1" dirty="0" smtClean="0"/>
              <a:t>λ</a:t>
            </a:r>
            <a:r>
              <a:rPr lang="en-US" b="1" dirty="0" smtClean="0"/>
              <a:t>}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L</a:t>
            </a:r>
            <a:r>
              <a:rPr lang="en-US" b="1" baseline="30000" dirty="0" smtClean="0">
                <a:sym typeface="Wingdings" panose="05000000000000000000" pitchFamily="2" charset="2"/>
              </a:rPr>
              <a:t>1 </a:t>
            </a:r>
            <a:r>
              <a:rPr lang="en-US" b="1" dirty="0" smtClean="0">
                <a:sym typeface="Wingdings" panose="05000000000000000000" pitchFamily="2" charset="2"/>
              </a:rPr>
              <a:t> = L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L</a:t>
            </a:r>
            <a:r>
              <a:rPr lang="en-US" b="1" baseline="30000" dirty="0" smtClean="0">
                <a:sym typeface="Wingdings" panose="05000000000000000000" pitchFamily="2" charset="2"/>
              </a:rPr>
              <a:t>2</a:t>
            </a:r>
            <a:r>
              <a:rPr lang="en-US" b="1" dirty="0" smtClean="0"/>
              <a:t> = L . L</a:t>
            </a:r>
          </a:p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L</a:t>
            </a:r>
            <a:r>
              <a:rPr lang="en-US" b="1" baseline="30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=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L</a:t>
            </a:r>
            <a:r>
              <a:rPr lang="en-US" b="1" baseline="30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U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L</a:t>
            </a:r>
            <a:r>
              <a:rPr lang="en-US" b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U…..    (positive closure)</a:t>
            </a:r>
            <a:endParaRPr lang="en-US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</a:t>
            </a:r>
            <a:endParaRPr lang="en-US" dirty="0" smtClean="0"/>
          </a:p>
          <a:p>
            <a:endParaRPr lang="en-US" b="1" dirty="0" smtClean="0"/>
          </a:p>
          <a:p>
            <a:endParaRPr lang="en-US" b="1" baseline="30000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5" y="3169164"/>
            <a:ext cx="352705" cy="4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51" y="268941"/>
            <a:ext cx="11376213" cy="6320118"/>
          </a:xfrm>
        </p:spPr>
        <p:txBody>
          <a:bodyPr/>
          <a:lstStyle/>
          <a:p>
            <a:r>
              <a:rPr lang="en-US" dirty="0" smtClean="0"/>
              <a:t>If L = {</a:t>
            </a:r>
            <a:r>
              <a:rPr lang="el-GR" dirty="0" smtClean="0"/>
              <a:t>λ</a:t>
            </a:r>
            <a:r>
              <a:rPr lang="en-US" dirty="0" smtClean="0"/>
              <a:t>, </a:t>
            </a:r>
            <a:r>
              <a:rPr lang="en-US" dirty="0" err="1" smtClean="0"/>
              <a:t>ab</a:t>
            </a:r>
            <a:r>
              <a:rPr lang="en-US" dirty="0" smtClean="0"/>
              <a:t>, </a:t>
            </a:r>
            <a:r>
              <a:rPr lang="en-US" dirty="0" err="1" smtClean="0"/>
              <a:t>abab</a:t>
            </a:r>
            <a:r>
              <a:rPr lang="en-US" dirty="0" smtClean="0"/>
              <a:t> …..} then find L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 L</a:t>
            </a:r>
            <a:r>
              <a:rPr lang="en-US" baseline="30000" dirty="0"/>
              <a:t>2</a:t>
            </a:r>
            <a:r>
              <a:rPr lang="en-US" dirty="0" smtClean="0"/>
              <a:t> = L.L = </a:t>
            </a:r>
            <a:r>
              <a:rPr lang="en-US" dirty="0"/>
              <a:t>{</a:t>
            </a:r>
            <a:r>
              <a:rPr lang="el-GR" dirty="0"/>
              <a:t>λ</a:t>
            </a:r>
            <a:r>
              <a:rPr lang="en-US" dirty="0"/>
              <a:t>, </a:t>
            </a:r>
            <a:r>
              <a:rPr lang="en-US" dirty="0" err="1"/>
              <a:t>ab</a:t>
            </a:r>
            <a:r>
              <a:rPr lang="en-US" dirty="0"/>
              <a:t>, </a:t>
            </a:r>
            <a:r>
              <a:rPr lang="en-US" dirty="0" err="1"/>
              <a:t>abab</a:t>
            </a:r>
            <a:r>
              <a:rPr lang="en-US" dirty="0"/>
              <a:t> …..} {</a:t>
            </a:r>
            <a:r>
              <a:rPr lang="el-GR" dirty="0"/>
              <a:t>λ</a:t>
            </a:r>
            <a:r>
              <a:rPr lang="en-US" dirty="0"/>
              <a:t>, </a:t>
            </a:r>
            <a:r>
              <a:rPr lang="en-US" dirty="0" err="1"/>
              <a:t>ab</a:t>
            </a:r>
            <a:r>
              <a:rPr lang="en-US" dirty="0"/>
              <a:t>, </a:t>
            </a:r>
            <a:r>
              <a:rPr lang="en-US" dirty="0" err="1"/>
              <a:t>abab</a:t>
            </a:r>
            <a:r>
              <a:rPr lang="en-US" dirty="0"/>
              <a:t> …..}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= </a:t>
            </a:r>
            <a:r>
              <a:rPr lang="en-US" dirty="0"/>
              <a:t>{</a:t>
            </a:r>
            <a:r>
              <a:rPr lang="el-GR" dirty="0"/>
              <a:t>λ</a:t>
            </a:r>
            <a:r>
              <a:rPr lang="en-US" dirty="0"/>
              <a:t>, </a:t>
            </a:r>
            <a:r>
              <a:rPr lang="en-US" dirty="0" err="1"/>
              <a:t>ab</a:t>
            </a:r>
            <a:r>
              <a:rPr lang="en-US" dirty="0"/>
              <a:t>, </a:t>
            </a:r>
            <a:r>
              <a:rPr lang="en-US" dirty="0" err="1"/>
              <a:t>abab</a:t>
            </a:r>
            <a:r>
              <a:rPr lang="en-US" dirty="0"/>
              <a:t> …..}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= 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Therefore </a:t>
            </a:r>
            <a:r>
              <a:rPr lang="en-US" dirty="0"/>
              <a:t>L</a:t>
            </a:r>
            <a:r>
              <a:rPr lang="en-US" baseline="30000" dirty="0"/>
              <a:t>2 </a:t>
            </a:r>
            <a:r>
              <a:rPr lang="en-US" dirty="0" smtClean="0"/>
              <a:t>=   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L</a:t>
            </a:r>
            <a:r>
              <a:rPr lang="en-US" baseline="-25000" dirty="0" smtClean="0"/>
              <a:t>1</a:t>
            </a:r>
            <a:r>
              <a:rPr lang="en-US" dirty="0" smtClean="0"/>
              <a:t> and L</a:t>
            </a:r>
            <a:r>
              <a:rPr lang="en-US" baseline="-25000" dirty="0" smtClean="0"/>
              <a:t>2</a:t>
            </a:r>
            <a:r>
              <a:rPr lang="en-US" dirty="0" smtClean="0"/>
              <a:t> are 2 languages the </a:t>
            </a:r>
          </a:p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L</a:t>
            </a:r>
            <a:r>
              <a:rPr lang="en-US" baseline="-25000" dirty="0" smtClean="0"/>
              <a:t>2 = </a:t>
            </a:r>
            <a:r>
              <a:rPr lang="en-US" dirty="0" smtClean="0"/>
              <a:t>{ </a:t>
            </a:r>
            <a:r>
              <a:rPr lang="en-US" dirty="0" err="1" smtClean="0"/>
              <a:t>xy</a:t>
            </a:r>
            <a:r>
              <a:rPr lang="en-US" dirty="0" smtClean="0"/>
              <a:t> : x </a:t>
            </a:r>
            <a:r>
              <a:rPr lang="el-GR" dirty="0" smtClean="0"/>
              <a:t>ϵ</a:t>
            </a:r>
            <a:r>
              <a:rPr lang="en-US" dirty="0" smtClean="0"/>
              <a:t> L</a:t>
            </a:r>
            <a:r>
              <a:rPr lang="en-US" baseline="-25000" dirty="0" smtClean="0"/>
              <a:t>1 </a:t>
            </a:r>
            <a:r>
              <a:rPr lang="en-US" dirty="0" smtClean="0"/>
              <a:t>, y </a:t>
            </a:r>
            <a:r>
              <a:rPr lang="el-GR" dirty="0"/>
              <a:t>ϵ</a:t>
            </a:r>
            <a:r>
              <a:rPr lang="en-US" dirty="0"/>
              <a:t> 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5" y="257549"/>
            <a:ext cx="10515600" cy="2265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Grammars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823" y="753036"/>
            <a:ext cx="9412882" cy="3369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095" y="4391212"/>
            <a:ext cx="9741833" cy="11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0365" cy="1325563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Automata theory teaches you the very important equivalence between….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 smtClean="0"/>
              <a:t>a language: some -- usually -- infinite set of strings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/>
              <a:t>a grammar: the finite set of rules to generate that language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an automaton: the abstract processing device that can recognize that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50" y="2353236"/>
            <a:ext cx="10935339" cy="3550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881" y="561973"/>
            <a:ext cx="4359648" cy="108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8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6176"/>
            <a:ext cx="10515600" cy="58407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The production x </a:t>
            </a:r>
            <a:r>
              <a:rPr lang="en-US" dirty="0" smtClean="0">
                <a:sym typeface="Wingdings" panose="05000000000000000000" pitchFamily="2" charset="2"/>
              </a:rPr>
              <a:t> y implies 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w  z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</a:t>
            </a:r>
            <a:r>
              <a:rPr lang="en-US" dirty="0" err="1" smtClean="0">
                <a:sym typeface="Wingdings" panose="05000000000000000000" pitchFamily="2" charset="2"/>
              </a:rPr>
              <a:t>ie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b="1" dirty="0" smtClean="0">
                <a:sym typeface="Wingdings" panose="05000000000000000000" pitchFamily="2" charset="2"/>
              </a:rPr>
              <a:t>w</a:t>
            </a:r>
            <a:r>
              <a:rPr lang="en-US" dirty="0" smtClean="0">
                <a:sym typeface="Wingdings" panose="05000000000000000000" pitchFamily="2" charset="2"/>
              </a:rPr>
              <a:t> derives </a:t>
            </a:r>
            <a:r>
              <a:rPr lang="en-US" b="1" dirty="0" smtClean="0">
                <a:sym typeface="Wingdings" panose="05000000000000000000" pitchFamily="2" charset="2"/>
              </a:rPr>
              <a:t>z</a:t>
            </a:r>
            <a:r>
              <a:rPr lang="en-US" dirty="0" smtClean="0">
                <a:sym typeface="Wingdings" panose="05000000000000000000" pitchFamily="2" charset="2"/>
              </a:rPr>
              <a:t> or </a:t>
            </a:r>
            <a:r>
              <a:rPr lang="en-US" b="1" dirty="0" smtClean="0">
                <a:sym typeface="Wingdings" panose="05000000000000000000" pitchFamily="2" charset="2"/>
              </a:rPr>
              <a:t>z</a:t>
            </a:r>
            <a:r>
              <a:rPr lang="en-US" dirty="0" smtClean="0">
                <a:sym typeface="Wingdings" panose="05000000000000000000" pitchFamily="2" charset="2"/>
              </a:rPr>
              <a:t> is derived from </a:t>
            </a:r>
            <a:r>
              <a:rPr lang="en-US" b="1" dirty="0" smtClean="0">
                <a:sym typeface="Wingdings" panose="05000000000000000000" pitchFamily="2" charset="2"/>
              </a:rPr>
              <a:t>w</a:t>
            </a:r>
          </a:p>
          <a:p>
            <a:pPr marL="0" indent="0">
              <a:buNone/>
            </a:pPr>
            <a:endParaRPr lang="en-US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If</a:t>
            </a:r>
          </a:p>
          <a:p>
            <a:pPr marL="0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536" y="2338387"/>
            <a:ext cx="3885054" cy="57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84" y="3039875"/>
            <a:ext cx="9482698" cy="201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720" y="352939"/>
            <a:ext cx="8947056" cy="24814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012" y="3294529"/>
            <a:ext cx="1073402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the strings contains variables and terminals then they are called as </a:t>
            </a:r>
            <a:r>
              <a:rPr lang="en-US" sz="2400" b="1" dirty="0" smtClean="0"/>
              <a:t>sentential form</a:t>
            </a:r>
          </a:p>
          <a:p>
            <a:r>
              <a:rPr lang="en-US" sz="2400" b="1" dirty="0" smtClean="0"/>
              <a:t>Example:</a:t>
            </a:r>
          </a:p>
          <a:p>
            <a:r>
              <a:rPr lang="en-US" sz="2400" b="1" dirty="0" smtClean="0"/>
              <a:t>S </a:t>
            </a:r>
            <a:r>
              <a:rPr lang="en-US" sz="2400" b="1" dirty="0" smtClean="0">
                <a:sym typeface="Wingdings" panose="05000000000000000000" pitchFamily="2" charset="2"/>
              </a:rPr>
              <a:t> </a:t>
            </a:r>
            <a:r>
              <a:rPr lang="en-US" sz="2400" b="1" dirty="0" err="1" smtClean="0">
                <a:sym typeface="Wingdings" panose="05000000000000000000" pitchFamily="2" charset="2"/>
              </a:rPr>
              <a:t>aAb</a:t>
            </a:r>
            <a:r>
              <a:rPr lang="en-US" sz="2400" b="1" dirty="0" smtClean="0">
                <a:sym typeface="Wingdings" panose="05000000000000000000" pitchFamily="2" charset="2"/>
              </a:rPr>
              <a:t> | </a:t>
            </a:r>
            <a:r>
              <a:rPr lang="en-US" sz="2400" b="1" dirty="0" smtClean="0"/>
              <a:t> </a:t>
            </a:r>
            <a:r>
              <a:rPr lang="el-GR" sz="2400" b="1" dirty="0" smtClean="0"/>
              <a:t>λ</a:t>
            </a:r>
            <a:r>
              <a:rPr lang="en-US" sz="2400" b="1" dirty="0" smtClean="0"/>
              <a:t>             productions</a:t>
            </a:r>
          </a:p>
          <a:p>
            <a:r>
              <a:rPr lang="en-US" sz="2400" b="1" dirty="0" smtClean="0"/>
              <a:t>A </a:t>
            </a:r>
            <a:r>
              <a:rPr lang="en-US" sz="2400" b="1" dirty="0" smtClean="0">
                <a:sym typeface="Wingdings" panose="05000000000000000000" pitchFamily="2" charset="2"/>
              </a:rPr>
              <a:t> </a:t>
            </a:r>
            <a:r>
              <a:rPr lang="en-US" sz="2400" b="1" dirty="0" err="1" smtClean="0">
                <a:sym typeface="Wingdings" panose="05000000000000000000" pitchFamily="2" charset="2"/>
              </a:rPr>
              <a:t>aAb</a:t>
            </a:r>
            <a:r>
              <a:rPr lang="en-US" sz="2400" b="1" dirty="0" smtClean="0">
                <a:sym typeface="Wingdings" panose="05000000000000000000" pitchFamily="2" charset="2"/>
              </a:rPr>
              <a:t> | </a:t>
            </a:r>
            <a:r>
              <a:rPr lang="el-GR" sz="2400" b="1" dirty="0" smtClean="0"/>
              <a:t>λ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S </a:t>
            </a:r>
            <a:r>
              <a:rPr lang="en-US" sz="2400" b="1" dirty="0" smtClean="0">
                <a:sym typeface="Wingdings" panose="05000000000000000000" pitchFamily="2" charset="2"/>
              </a:rPr>
              <a:t> </a:t>
            </a:r>
            <a:r>
              <a:rPr lang="en-US" sz="2400" b="1" dirty="0" err="1" smtClean="0">
                <a:sym typeface="Wingdings" panose="05000000000000000000" pitchFamily="2" charset="2"/>
              </a:rPr>
              <a:t>aAb</a:t>
            </a:r>
            <a:r>
              <a:rPr lang="en-US" sz="2400" b="1" dirty="0" smtClean="0">
                <a:sym typeface="Wingdings" panose="05000000000000000000" pitchFamily="2" charset="2"/>
              </a:rPr>
              <a:t>  </a:t>
            </a:r>
            <a:r>
              <a:rPr lang="en-US" sz="2400" b="1" dirty="0" err="1" smtClean="0">
                <a:sym typeface="Wingdings" panose="05000000000000000000" pitchFamily="2" charset="2"/>
              </a:rPr>
              <a:t>aaAbb</a:t>
            </a:r>
            <a:r>
              <a:rPr lang="en-US" sz="2400" b="1" dirty="0" smtClean="0">
                <a:sym typeface="Wingdings" panose="05000000000000000000" pitchFamily="2" charset="2"/>
              </a:rPr>
              <a:t>  </a:t>
            </a:r>
            <a:r>
              <a:rPr lang="en-US" sz="2400" b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aabb</a:t>
            </a:r>
            <a:r>
              <a:rPr lang="en-US" sz="2400" b="1" dirty="0" smtClean="0">
                <a:sym typeface="Wingdings" panose="05000000000000000000" pitchFamily="2" charset="2"/>
              </a:rPr>
              <a:t>     in this </a:t>
            </a:r>
            <a:r>
              <a:rPr lang="en-US" sz="24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aaAbb</a:t>
            </a:r>
            <a:r>
              <a:rPr lang="en-US" sz="2400" b="1" dirty="0" smtClean="0">
                <a:sym typeface="Wingdings" panose="05000000000000000000" pitchFamily="2" charset="2"/>
              </a:rPr>
              <a:t> and </a:t>
            </a:r>
            <a:r>
              <a:rPr lang="en-US" sz="24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aAb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sym typeface="Wingdings" panose="05000000000000000000" pitchFamily="2" charset="2"/>
              </a:rPr>
              <a:t>are in sentential form</a:t>
            </a:r>
          </a:p>
          <a:p>
            <a:r>
              <a:rPr lang="en-US" sz="2400" b="1" dirty="0" smtClean="0">
                <a:sym typeface="Wingdings" panose="05000000000000000000" pitchFamily="2" charset="2"/>
              </a:rPr>
              <a:t>a , b are terminals</a:t>
            </a:r>
          </a:p>
          <a:p>
            <a:r>
              <a:rPr lang="en-US" sz="2400" b="1" dirty="0" smtClean="0">
                <a:sym typeface="Wingdings" panose="05000000000000000000" pitchFamily="2" charset="2"/>
              </a:rPr>
              <a:t>A  - Variables</a:t>
            </a:r>
          </a:p>
          <a:p>
            <a:r>
              <a:rPr lang="en-US" sz="2400" b="1" dirty="0" smtClean="0">
                <a:sym typeface="Wingdings" panose="05000000000000000000" pitchFamily="2" charset="2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aabb</a:t>
            </a:r>
            <a:r>
              <a:rPr lang="en-US" sz="24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  </a:t>
            </a:r>
            <a:r>
              <a:rPr lang="en-US" sz="2400" b="1" dirty="0" smtClean="0">
                <a:sym typeface="Wingdings" panose="05000000000000000000" pitchFamily="2" charset="2"/>
              </a:rPr>
              <a:t>is a string </a:t>
            </a:r>
            <a:r>
              <a:rPr lang="en-US" sz="2400" b="1" dirty="0" err="1" smtClean="0">
                <a:sym typeface="Wingdings" panose="05000000000000000000" pitchFamily="2" charset="2"/>
              </a:rPr>
              <a:t>ie</a:t>
            </a:r>
            <a:r>
              <a:rPr lang="en-US" sz="2400" b="1" dirty="0" smtClean="0">
                <a:sym typeface="Wingdings" panose="05000000000000000000" pitchFamily="2" charset="2"/>
              </a:rPr>
              <a:t>.  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</a:t>
            </a:r>
          </a:p>
          <a:p>
            <a:endParaRPr lang="en-US" sz="2400" b="1" dirty="0">
              <a:sym typeface="Wingdings" panose="05000000000000000000" pitchFamily="2" charset="2"/>
            </a:endParaRPr>
          </a:p>
          <a:p>
            <a:endParaRPr lang="en-US" sz="2400" b="1" dirty="0"/>
          </a:p>
        </p:txBody>
      </p:sp>
      <p:sp>
        <p:nvSpPr>
          <p:cNvPr id="7" name="Right Brace 6"/>
          <p:cNvSpPr/>
          <p:nvPr/>
        </p:nvSpPr>
        <p:spPr>
          <a:xfrm>
            <a:off x="2635624" y="3913094"/>
            <a:ext cx="268941" cy="900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134471"/>
            <a:ext cx="11658599" cy="5728447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sz="3800" dirty="0" smtClean="0"/>
              <a:t>G = ( {S}, {</a:t>
            </a:r>
            <a:r>
              <a:rPr lang="en-US" sz="3800" dirty="0" err="1" smtClean="0"/>
              <a:t>a,b</a:t>
            </a:r>
            <a:r>
              <a:rPr lang="en-US" sz="3800" dirty="0" smtClean="0"/>
              <a:t>}, S, P) with P given by 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S </a:t>
            </a:r>
            <a:r>
              <a:rPr lang="en-US" sz="3800" dirty="0" smtClean="0">
                <a:sym typeface="Wingdings" panose="05000000000000000000" pitchFamily="2" charset="2"/>
              </a:rPr>
              <a:t> </a:t>
            </a:r>
            <a:r>
              <a:rPr lang="en-US" sz="3800" dirty="0" err="1" smtClean="0">
                <a:sym typeface="Wingdings" panose="05000000000000000000" pitchFamily="2" charset="2"/>
              </a:rPr>
              <a:t>aSb</a:t>
            </a:r>
            <a:r>
              <a:rPr lang="en-US" sz="3800" dirty="0" smtClean="0">
                <a:sym typeface="Wingdings" panose="05000000000000000000" pitchFamily="2" charset="2"/>
              </a:rPr>
              <a:t> | </a:t>
            </a:r>
            <a:r>
              <a:rPr lang="el-GR" sz="3800" dirty="0" smtClean="0">
                <a:sym typeface="Wingdings" panose="05000000000000000000" pitchFamily="2" charset="2"/>
              </a:rPr>
              <a:t>λ</a:t>
            </a:r>
            <a:endParaRPr lang="en-US" sz="3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800" u="sng" dirty="0" smtClean="0">
                <a:sym typeface="Wingdings" panose="05000000000000000000" pitchFamily="2" charset="2"/>
              </a:rPr>
              <a:t>Option 1:</a:t>
            </a:r>
          </a:p>
          <a:p>
            <a:pPr marL="0" indent="0">
              <a:buNone/>
            </a:pPr>
            <a:r>
              <a:rPr lang="en-US" sz="3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  </a:t>
            </a:r>
            <a:r>
              <a:rPr lang="el-GR" sz="3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λ</a:t>
            </a:r>
            <a:r>
              <a:rPr lang="en-US" sz="3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</a:p>
          <a:p>
            <a:pPr marL="0" indent="0">
              <a:buNone/>
            </a:pPr>
            <a:r>
              <a:rPr lang="en-US" sz="3800" dirty="0" smtClean="0">
                <a:sym typeface="Wingdings" panose="05000000000000000000" pitchFamily="2" charset="2"/>
              </a:rPr>
              <a:t> S  </a:t>
            </a:r>
            <a:r>
              <a:rPr lang="en-US" sz="3800" dirty="0" err="1" smtClean="0">
                <a:sym typeface="Wingdings" panose="05000000000000000000" pitchFamily="2" charset="2"/>
              </a:rPr>
              <a:t>aSb</a:t>
            </a:r>
            <a:r>
              <a:rPr lang="en-US" sz="3800" dirty="0" smtClean="0">
                <a:sym typeface="Wingdings" panose="05000000000000000000" pitchFamily="2" charset="2"/>
              </a:rPr>
              <a:t> S a</a:t>
            </a:r>
            <a:r>
              <a:rPr lang="el-GR" sz="3800" dirty="0">
                <a:sym typeface="Wingdings" panose="05000000000000000000" pitchFamily="2" charset="2"/>
              </a:rPr>
              <a:t> </a:t>
            </a:r>
            <a:r>
              <a:rPr lang="el-GR" sz="3800" dirty="0" smtClean="0">
                <a:sym typeface="Wingdings" panose="05000000000000000000" pitchFamily="2" charset="2"/>
              </a:rPr>
              <a:t>λ</a:t>
            </a:r>
            <a:r>
              <a:rPr lang="en-US" sz="3800" dirty="0" smtClean="0">
                <a:sym typeface="Wingdings" panose="05000000000000000000" pitchFamily="2" charset="2"/>
              </a:rPr>
              <a:t>b</a:t>
            </a:r>
          </a:p>
          <a:p>
            <a:pPr marL="0" indent="0">
              <a:buNone/>
            </a:pPr>
            <a:r>
              <a:rPr lang="en-US" sz="3800" dirty="0">
                <a:sym typeface="Wingdings" panose="05000000000000000000" pitchFamily="2" charset="2"/>
              </a:rPr>
              <a:t> </a:t>
            </a:r>
            <a:r>
              <a:rPr lang="en-US" sz="3800" dirty="0" smtClean="0">
                <a:sym typeface="Wingdings" panose="05000000000000000000" pitchFamily="2" charset="2"/>
              </a:rPr>
              <a:t>S   </a:t>
            </a:r>
            <a:r>
              <a:rPr lang="en-US" sz="3800" dirty="0" err="1" smtClean="0">
                <a:sym typeface="Wingdings" panose="05000000000000000000" pitchFamily="2" charset="2"/>
              </a:rPr>
              <a:t>ab</a:t>
            </a:r>
            <a:endParaRPr lang="en-US" sz="3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800" u="sng" dirty="0" smtClean="0">
                <a:sym typeface="Wingdings" panose="05000000000000000000" pitchFamily="2" charset="2"/>
              </a:rPr>
              <a:t>Option 2:</a:t>
            </a:r>
          </a:p>
          <a:p>
            <a:pPr marL="0" indent="0">
              <a:buNone/>
            </a:pPr>
            <a:r>
              <a:rPr lang="en-US" sz="3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  </a:t>
            </a:r>
            <a:r>
              <a:rPr lang="en-US" sz="3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aSb</a:t>
            </a:r>
            <a:endParaRPr lang="en-US" sz="38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800" dirty="0" smtClean="0">
                <a:sym typeface="Wingdings" panose="05000000000000000000" pitchFamily="2" charset="2"/>
              </a:rPr>
              <a:t>S  a </a:t>
            </a:r>
            <a:r>
              <a:rPr lang="en-US" sz="3800" dirty="0" err="1" smtClean="0">
                <a:sym typeface="Wingdings" panose="05000000000000000000" pitchFamily="2" charset="2"/>
              </a:rPr>
              <a:t>aSbb</a:t>
            </a:r>
            <a:endParaRPr lang="en-US" sz="3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800" dirty="0" smtClean="0">
                <a:sym typeface="Wingdings" panose="05000000000000000000" pitchFamily="2" charset="2"/>
              </a:rPr>
              <a:t>S  </a:t>
            </a:r>
            <a:r>
              <a:rPr lang="en-US" sz="3800" dirty="0" err="1" smtClean="0">
                <a:sym typeface="Wingdings" panose="05000000000000000000" pitchFamily="2" charset="2"/>
              </a:rPr>
              <a:t>aa</a:t>
            </a:r>
            <a:r>
              <a:rPr lang="el-GR" sz="3800" dirty="0">
                <a:sym typeface="Wingdings" panose="05000000000000000000" pitchFamily="2" charset="2"/>
              </a:rPr>
              <a:t> </a:t>
            </a:r>
            <a:r>
              <a:rPr lang="el-GR" sz="3800" dirty="0" smtClean="0">
                <a:sym typeface="Wingdings" panose="05000000000000000000" pitchFamily="2" charset="2"/>
              </a:rPr>
              <a:t>λ</a:t>
            </a:r>
            <a:r>
              <a:rPr lang="en-US" sz="3800" dirty="0" smtClean="0">
                <a:sym typeface="Wingdings" panose="05000000000000000000" pitchFamily="2" charset="2"/>
              </a:rPr>
              <a:t>bb</a:t>
            </a:r>
          </a:p>
          <a:p>
            <a:pPr marL="0" indent="0">
              <a:buNone/>
            </a:pPr>
            <a:r>
              <a:rPr lang="en-US" sz="3800" dirty="0" smtClean="0">
                <a:sym typeface="Wingdings" panose="05000000000000000000" pitchFamily="2" charset="2"/>
              </a:rPr>
              <a:t>S  </a:t>
            </a:r>
            <a:r>
              <a:rPr lang="en-US" sz="3800" dirty="0" err="1" smtClean="0">
                <a:sym typeface="Wingdings" panose="05000000000000000000" pitchFamily="2" charset="2"/>
              </a:rPr>
              <a:t>aabb</a:t>
            </a:r>
            <a:endParaRPr lang="en-US" sz="3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72953" y="2003612"/>
            <a:ext cx="5069541" cy="2433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language generated by this grammar is </a:t>
            </a:r>
          </a:p>
          <a:p>
            <a:endParaRPr lang="en-US" dirty="0"/>
          </a:p>
          <a:p>
            <a:r>
              <a:rPr lang="en-US" sz="2800" dirty="0" smtClean="0"/>
              <a:t>L= { </a:t>
            </a:r>
            <a:r>
              <a:rPr lang="en-US" sz="2800" dirty="0" err="1" smtClean="0"/>
              <a:t>a</a:t>
            </a:r>
            <a:r>
              <a:rPr lang="en-US" sz="2800" baseline="30000" dirty="0" err="1" smtClean="0"/>
              <a:t>n</a:t>
            </a:r>
            <a:r>
              <a:rPr lang="en-US" sz="2800" dirty="0" err="1" smtClean="0"/>
              <a:t>b</a:t>
            </a:r>
            <a:r>
              <a:rPr lang="en-US" sz="2800" baseline="30000" dirty="0" err="1" smtClean="0"/>
              <a:t>n</a:t>
            </a:r>
            <a:r>
              <a:rPr lang="en-US" sz="2800" dirty="0" smtClean="0"/>
              <a:t> | n &gt;= 0}</a:t>
            </a:r>
          </a:p>
          <a:p>
            <a:endParaRPr lang="en-US" sz="2800" dirty="0"/>
          </a:p>
          <a:p>
            <a:r>
              <a:rPr lang="en-US" sz="2800" dirty="0" smtClean="0"/>
              <a:t>L = { </a:t>
            </a:r>
            <a:r>
              <a:rPr lang="el-GR" sz="2800" dirty="0" smtClean="0">
                <a:sym typeface="Wingdings" panose="05000000000000000000" pitchFamily="2" charset="2"/>
              </a:rPr>
              <a:t>λ</a:t>
            </a:r>
            <a:r>
              <a:rPr lang="en-US" sz="2800" dirty="0" smtClean="0"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sym typeface="Wingdings" panose="05000000000000000000" pitchFamily="2" charset="2"/>
              </a:rPr>
              <a:t>ab</a:t>
            </a:r>
            <a:r>
              <a:rPr lang="en-US" sz="2800" dirty="0" smtClean="0"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sym typeface="Wingdings" panose="05000000000000000000" pitchFamily="2" charset="2"/>
              </a:rPr>
              <a:t>aabb</a:t>
            </a:r>
            <a:r>
              <a:rPr lang="en-US" sz="2800" dirty="0" smtClean="0"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sym typeface="Wingdings" panose="05000000000000000000" pitchFamily="2" charset="2"/>
              </a:rPr>
              <a:t>aaabbb</a:t>
            </a:r>
            <a:r>
              <a:rPr lang="en-US" sz="2800" dirty="0" smtClean="0">
                <a:sym typeface="Wingdings" panose="05000000000000000000" pitchFamily="2" charset="2"/>
              </a:rPr>
              <a:t>…..}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04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201706"/>
            <a:ext cx="11591365" cy="6414247"/>
          </a:xfrm>
        </p:spPr>
        <p:txBody>
          <a:bodyPr/>
          <a:lstStyle/>
          <a:p>
            <a:r>
              <a:rPr lang="en-US" u="sng" dirty="0" smtClean="0"/>
              <a:t>Language Definition:</a:t>
            </a:r>
          </a:p>
          <a:p>
            <a:pPr marL="0" indent="0">
              <a:buNone/>
            </a:pPr>
            <a:r>
              <a:rPr lang="en-US" dirty="0" smtClean="0"/>
              <a:t>If G = (V, T, S P) is a grammar then language L generated by grammar G is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 (G) = { w </a:t>
            </a:r>
            <a:r>
              <a:rPr lang="el-GR" dirty="0" smtClean="0"/>
              <a:t>ϵ</a:t>
            </a:r>
            <a:r>
              <a:rPr lang="en-US" dirty="0" smtClean="0"/>
              <a:t> T * | S </a:t>
            </a:r>
            <a:r>
              <a:rPr lang="en-US" dirty="0" smtClean="0">
                <a:sym typeface="Wingdings" panose="05000000000000000000" pitchFamily="2" charset="2"/>
              </a:rPr>
              <a:t> w}</a:t>
            </a:r>
          </a:p>
          <a:p>
            <a:pPr marL="0" indent="0">
              <a:buNone/>
            </a:pPr>
            <a:r>
              <a:rPr lang="en-US" u="sng" dirty="0" smtClean="0">
                <a:sym typeface="Wingdings" panose="05000000000000000000" pitchFamily="2" charset="2"/>
              </a:rPr>
              <a:t>Example 1: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G = ( { </a:t>
            </a:r>
            <a:r>
              <a:rPr lang="en-US" dirty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,A}, {</a:t>
            </a:r>
            <a:r>
              <a:rPr lang="en-US" dirty="0" err="1" smtClean="0">
                <a:sym typeface="Wingdings" panose="05000000000000000000" pitchFamily="2" charset="2"/>
              </a:rPr>
              <a:t>a,b</a:t>
            </a:r>
            <a:r>
              <a:rPr lang="en-US" dirty="0" smtClean="0">
                <a:sym typeface="Wingdings" panose="05000000000000000000" pitchFamily="2" charset="2"/>
              </a:rPr>
              <a:t>}, S, P}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S  </a:t>
            </a:r>
            <a:r>
              <a:rPr lang="en-US" dirty="0" err="1" smtClean="0">
                <a:sym typeface="Wingdings" panose="05000000000000000000" pitchFamily="2" charset="2"/>
              </a:rPr>
              <a:t>Ab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  </a:t>
            </a:r>
            <a:r>
              <a:rPr lang="en-US" dirty="0" err="1" smtClean="0">
                <a:sym typeface="Wingdings" panose="05000000000000000000" pitchFamily="2" charset="2"/>
              </a:rPr>
              <a:t>aAb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  </a:t>
            </a:r>
            <a:r>
              <a:rPr lang="el-GR" dirty="0" smtClean="0">
                <a:sym typeface="Wingdings" panose="05000000000000000000" pitchFamily="2" charset="2"/>
              </a:rPr>
              <a:t>λ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S  </a:t>
            </a:r>
            <a:r>
              <a:rPr lang="en-US" sz="2400" dirty="0" err="1" smtClean="0">
                <a:sym typeface="Wingdings" panose="05000000000000000000" pitchFamily="2" charset="2"/>
              </a:rPr>
              <a:t>Ab</a:t>
            </a:r>
            <a:r>
              <a:rPr lang="en-US" sz="2400" dirty="0" smtClean="0">
                <a:sym typeface="Wingdings" panose="05000000000000000000" pitchFamily="2" charset="2"/>
              </a:rPr>
              <a:t>  </a:t>
            </a:r>
            <a:r>
              <a:rPr lang="en-US" sz="2400" dirty="0" err="1" smtClean="0">
                <a:sym typeface="Wingdings" panose="05000000000000000000" pitchFamily="2" charset="2"/>
              </a:rPr>
              <a:t>aAbb</a:t>
            </a:r>
            <a:r>
              <a:rPr lang="en-US" sz="2400" dirty="0" smtClean="0">
                <a:sym typeface="Wingdings" panose="05000000000000000000" pitchFamily="2" charset="2"/>
              </a:rPr>
              <a:t>  </a:t>
            </a:r>
            <a:r>
              <a:rPr lang="en-US" sz="2400" dirty="0" err="1" smtClean="0">
                <a:sym typeface="Wingdings" panose="05000000000000000000" pitchFamily="2" charset="2"/>
              </a:rPr>
              <a:t>aaAbbb</a:t>
            </a:r>
            <a:r>
              <a:rPr lang="en-US" sz="2400" dirty="0" smtClean="0">
                <a:sym typeface="Wingdings" panose="05000000000000000000" pitchFamily="2" charset="2"/>
              </a:rPr>
              <a:t>  </a:t>
            </a:r>
            <a:r>
              <a:rPr lang="en-US" sz="2400" dirty="0" err="1" smtClean="0">
                <a:sym typeface="Wingdings" panose="05000000000000000000" pitchFamily="2" charset="2"/>
              </a:rPr>
              <a:t>aa</a:t>
            </a:r>
            <a:r>
              <a:rPr lang="el-GR" sz="2400" dirty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A </a:t>
            </a:r>
            <a:r>
              <a:rPr lang="en-US" sz="2400" dirty="0" err="1" smtClean="0">
                <a:sym typeface="Wingdings" panose="05000000000000000000" pitchFamily="2" charset="2"/>
              </a:rPr>
              <a:t>bbb</a:t>
            </a:r>
            <a:r>
              <a:rPr lang="en-US" sz="2400" dirty="0" smtClean="0">
                <a:sym typeface="Wingdings" panose="05000000000000000000" pitchFamily="2" charset="2"/>
              </a:rPr>
              <a:t>  </a:t>
            </a:r>
            <a:r>
              <a:rPr lang="en-US" sz="2400" dirty="0" err="1" smtClean="0">
                <a:sym typeface="Wingdings" panose="05000000000000000000" pitchFamily="2" charset="2"/>
              </a:rPr>
              <a:t>aaa</a:t>
            </a:r>
            <a:r>
              <a:rPr lang="en-US" sz="2400" dirty="0" smtClean="0">
                <a:sym typeface="Wingdings" panose="05000000000000000000" pitchFamily="2" charset="2"/>
              </a:rPr>
              <a:t> A </a:t>
            </a:r>
            <a:r>
              <a:rPr lang="en-US" sz="2400" dirty="0" err="1" smtClean="0">
                <a:sym typeface="Wingdings" panose="05000000000000000000" pitchFamily="2" charset="2"/>
              </a:rPr>
              <a:t>bbbb</a:t>
            </a:r>
            <a:r>
              <a:rPr lang="en-US" sz="2400" dirty="0" smtClean="0">
                <a:sym typeface="Wingdings" panose="05000000000000000000" pitchFamily="2" charset="2"/>
              </a:rPr>
              <a:t>  </a:t>
            </a:r>
            <a:r>
              <a:rPr lang="en-US" sz="2400" dirty="0" err="1">
                <a:sym typeface="Wingdings" panose="05000000000000000000" pitchFamily="2" charset="2"/>
              </a:rPr>
              <a:t>aaa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l-GR" sz="2400" dirty="0">
                <a:sym typeface="Wingdings" panose="05000000000000000000" pitchFamily="2" charset="2"/>
              </a:rPr>
              <a:t>λ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bbbb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  </a:t>
            </a:r>
            <a:r>
              <a:rPr lang="en-US" sz="2400" dirty="0" err="1" smtClean="0">
                <a:sym typeface="Wingdings" panose="05000000000000000000" pitchFamily="2" charset="2"/>
              </a:rPr>
              <a:t>aaabbbb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So </a:t>
            </a:r>
          </a:p>
          <a:p>
            <a:pPr marL="0" indent="0">
              <a:buNone/>
            </a:pPr>
            <a:r>
              <a:rPr lang="en-US" sz="2400" b="1" dirty="0" smtClean="0">
                <a:sym typeface="Wingdings" panose="05000000000000000000" pitchFamily="2" charset="2"/>
              </a:rPr>
              <a:t>L = { a</a:t>
            </a:r>
            <a:r>
              <a:rPr lang="en-US" sz="3200" b="1" baseline="30000" dirty="0" smtClean="0">
                <a:sym typeface="Wingdings" panose="05000000000000000000" pitchFamily="2" charset="2"/>
              </a:rPr>
              <a:t>n</a:t>
            </a:r>
            <a:r>
              <a:rPr lang="en-US" sz="2400" b="1" dirty="0" smtClean="0">
                <a:sym typeface="Wingdings" panose="05000000000000000000" pitchFamily="2" charset="2"/>
              </a:rPr>
              <a:t> b</a:t>
            </a:r>
            <a:r>
              <a:rPr lang="en-US" sz="3200" b="1" baseline="30000" dirty="0" smtClean="0">
                <a:sym typeface="Wingdings" panose="05000000000000000000" pitchFamily="2" charset="2"/>
              </a:rPr>
              <a:t>n+1</a:t>
            </a:r>
            <a:r>
              <a:rPr lang="en-US" sz="2400" b="1" dirty="0" smtClean="0">
                <a:sym typeface="Wingdings" panose="05000000000000000000" pitchFamily="2" charset="2"/>
              </a:rPr>
              <a:t> | n &gt;= 0}</a:t>
            </a:r>
            <a:endParaRPr lang="en-US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728" y="1092012"/>
            <a:ext cx="200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215153"/>
            <a:ext cx="11510683" cy="6373906"/>
          </a:xfrm>
        </p:spPr>
        <p:txBody>
          <a:bodyPr/>
          <a:lstStyle/>
          <a:p>
            <a:r>
              <a:rPr lang="en-US" dirty="0" smtClean="0"/>
              <a:t>Let G be a grammar G = ( {S}, {</a:t>
            </a:r>
            <a:r>
              <a:rPr lang="en-US" dirty="0" err="1" smtClean="0"/>
              <a:t>a,b</a:t>
            </a:r>
            <a:r>
              <a:rPr lang="en-US" dirty="0" smtClean="0"/>
              <a:t>}, S, P)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	S </a:t>
            </a:r>
            <a:r>
              <a:rPr lang="en-US" dirty="0" smtClean="0">
                <a:sym typeface="Wingdings" panose="05000000000000000000" pitchFamily="2" charset="2"/>
              </a:rPr>
              <a:t> SS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S  </a:t>
            </a:r>
            <a:r>
              <a:rPr lang="en-US" dirty="0" err="1" smtClean="0">
                <a:sym typeface="Wingdings" panose="05000000000000000000" pitchFamily="2" charset="2"/>
              </a:rPr>
              <a:t>aSb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S  </a:t>
            </a:r>
            <a:r>
              <a:rPr lang="en-US" dirty="0" err="1" smtClean="0">
                <a:sym typeface="Wingdings" panose="05000000000000000000" pitchFamily="2" charset="2"/>
              </a:rPr>
              <a:t>bSa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S  </a:t>
            </a:r>
            <a:r>
              <a:rPr lang="el-GR" dirty="0">
                <a:sym typeface="Wingdings" panose="05000000000000000000" pitchFamily="2" charset="2"/>
              </a:rPr>
              <a:t>λ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So The language generated by this grammar is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L = { w | </a:t>
            </a:r>
            <a:r>
              <a:rPr lang="en-US" dirty="0" err="1" smtClean="0">
                <a:sym typeface="Wingdings" panose="05000000000000000000" pitchFamily="2" charset="2"/>
              </a:rPr>
              <a:t>n</a:t>
            </a:r>
            <a:r>
              <a:rPr lang="en-US" baseline="-25000" dirty="0" err="1" smtClean="0"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 (w) = </a:t>
            </a:r>
            <a:r>
              <a:rPr lang="en-US" dirty="0" err="1" smtClean="0">
                <a:sym typeface="Wingdings" panose="05000000000000000000" pitchFamily="2" charset="2"/>
              </a:rPr>
              <a:t>n</a:t>
            </a:r>
            <a:r>
              <a:rPr lang="en-US" baseline="-25000" dirty="0" err="1" smtClean="0">
                <a:sym typeface="Wingdings" panose="05000000000000000000" pitchFamily="2" charset="2"/>
              </a:rPr>
              <a:t>b</a:t>
            </a:r>
            <a:r>
              <a:rPr lang="en-US" dirty="0" smtClean="0">
                <a:sym typeface="Wingdings" panose="05000000000000000000" pitchFamily="2" charset="2"/>
              </a:rPr>
              <a:t> (w) }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05518" y="1035424"/>
            <a:ext cx="6212541" cy="211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9612" y="1815353"/>
            <a:ext cx="5082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 </a:t>
            </a:r>
            <a:r>
              <a:rPr lang="en-US" dirty="0" smtClean="0">
                <a:sym typeface="Wingdings" panose="05000000000000000000" pitchFamily="2" charset="2"/>
              </a:rPr>
              <a:t> SS  </a:t>
            </a:r>
            <a:r>
              <a:rPr lang="en-US" dirty="0" err="1" smtClean="0">
                <a:sym typeface="Wingdings" panose="05000000000000000000" pitchFamily="2" charset="2"/>
              </a:rPr>
              <a:t>aSbS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aaSbbS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aabbS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aabb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  SS  </a:t>
            </a:r>
            <a:r>
              <a:rPr lang="en-US" dirty="0" err="1" smtClean="0">
                <a:sym typeface="Wingdings" panose="05000000000000000000" pitchFamily="2" charset="2"/>
              </a:rPr>
              <a:t>SaSb</a:t>
            </a:r>
            <a:r>
              <a:rPr lang="en-US" dirty="0" smtClean="0">
                <a:sym typeface="Wingdings" panose="05000000000000000000" pitchFamily="2" charset="2"/>
              </a:rPr>
              <a:t>  S </a:t>
            </a:r>
            <a:r>
              <a:rPr lang="en-US" dirty="0" err="1" smtClean="0">
                <a:sym typeface="Wingdings" panose="05000000000000000000" pitchFamily="2" charset="2"/>
              </a:rPr>
              <a:t>abSa</a:t>
            </a:r>
            <a:r>
              <a:rPr lang="en-US" dirty="0" smtClean="0">
                <a:sym typeface="Wingdings" panose="05000000000000000000" pitchFamily="2" charset="2"/>
              </a:rPr>
              <a:t> b  </a:t>
            </a:r>
            <a:r>
              <a:rPr lang="en-US" dirty="0" err="1" smtClean="0">
                <a:sym typeface="Wingdings" panose="05000000000000000000" pitchFamily="2" charset="2"/>
              </a:rPr>
              <a:t>abSab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abab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2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0306" y="5688106"/>
            <a:ext cx="2783541" cy="430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0306" y="2864224"/>
            <a:ext cx="2783541" cy="416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0306" y="4249271"/>
            <a:ext cx="2003612" cy="900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0306" y="1896035"/>
            <a:ext cx="2272553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88258"/>
            <a:ext cx="10923494" cy="6414247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Equivalent Grammar</a:t>
            </a:r>
          </a:p>
          <a:p>
            <a:pPr marL="0" indent="0">
              <a:buNone/>
            </a:pPr>
            <a:r>
              <a:rPr lang="en-US" dirty="0" smtClean="0"/>
              <a:t>Let G1 and G2 be any 2 grammars. Then if L (G1) = L (G2) then 2 grammars are equivalent.</a:t>
            </a:r>
          </a:p>
          <a:p>
            <a:pPr marL="0" indent="0">
              <a:buNone/>
            </a:pPr>
            <a:r>
              <a:rPr lang="en-US" dirty="0" smtClean="0"/>
              <a:t>Let G1 be…..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aSb</a:t>
            </a:r>
            <a:r>
              <a:rPr lang="en-US" dirty="0" smtClean="0">
                <a:sym typeface="Wingdings" panose="05000000000000000000" pitchFamily="2" charset="2"/>
              </a:rPr>
              <a:t> | </a:t>
            </a:r>
            <a:r>
              <a:rPr lang="el-GR" dirty="0" smtClean="0">
                <a:sym typeface="Wingdings" panose="05000000000000000000" pitchFamily="2" charset="2"/>
              </a:rPr>
              <a:t>λ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S </a:t>
            </a:r>
            <a:r>
              <a:rPr lang="en-US" dirty="0" err="1" smtClean="0">
                <a:sym typeface="Wingdings" panose="05000000000000000000" pitchFamily="2" charset="2"/>
              </a:rPr>
              <a:t>aSb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aaSbb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aa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λ</a:t>
            </a:r>
            <a:r>
              <a:rPr lang="en-US" dirty="0" smtClean="0">
                <a:sym typeface="Wingdings" panose="05000000000000000000" pitchFamily="2" charset="2"/>
              </a:rPr>
              <a:t> bb  </a:t>
            </a:r>
            <a:r>
              <a:rPr lang="en-US" dirty="0" err="1" smtClean="0">
                <a:sym typeface="Wingdings" panose="05000000000000000000" pitchFamily="2" charset="2"/>
              </a:rPr>
              <a:t>aabb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L = 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/>
              <a:t> | n &gt;= 0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 G2 be…..</a:t>
            </a:r>
          </a:p>
          <a:p>
            <a:pPr marL="0" indent="0">
              <a:buNone/>
            </a:pPr>
            <a:r>
              <a:rPr lang="en-US" dirty="0" smtClean="0"/>
              <a:t> 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aAb</a:t>
            </a:r>
            <a:r>
              <a:rPr lang="en-US" dirty="0" smtClean="0">
                <a:sym typeface="Wingdings" panose="05000000000000000000" pitchFamily="2" charset="2"/>
              </a:rPr>
              <a:t> | </a:t>
            </a:r>
            <a:r>
              <a:rPr lang="el-GR" dirty="0" smtClean="0">
                <a:sym typeface="Wingdings" panose="05000000000000000000" pitchFamily="2" charset="2"/>
              </a:rPr>
              <a:t>λ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A  </a:t>
            </a:r>
            <a:r>
              <a:rPr lang="en-US" dirty="0" err="1" smtClean="0">
                <a:sym typeface="Wingdings" panose="05000000000000000000" pitchFamily="2" charset="2"/>
              </a:rPr>
              <a:t>aAb</a:t>
            </a:r>
            <a:r>
              <a:rPr lang="en-US" dirty="0" smtClean="0">
                <a:sym typeface="Wingdings" panose="05000000000000000000" pitchFamily="2" charset="2"/>
              </a:rPr>
              <a:t> | </a:t>
            </a:r>
            <a:r>
              <a:rPr lang="el-GR" dirty="0" smtClean="0">
                <a:sym typeface="Wingdings" panose="05000000000000000000" pitchFamily="2" charset="2"/>
              </a:rPr>
              <a:t>λ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S </a:t>
            </a:r>
            <a:r>
              <a:rPr lang="en-US" dirty="0" err="1" smtClean="0">
                <a:sym typeface="Wingdings" panose="05000000000000000000" pitchFamily="2" charset="2"/>
              </a:rPr>
              <a:t>aAb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aaAbb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aa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λ</a:t>
            </a:r>
            <a:r>
              <a:rPr lang="en-US" dirty="0" smtClean="0">
                <a:sym typeface="Wingdings" panose="05000000000000000000" pitchFamily="2" charset="2"/>
              </a:rPr>
              <a:t> bb  </a:t>
            </a:r>
            <a:r>
              <a:rPr lang="en-US" dirty="0" err="1" smtClean="0">
                <a:sym typeface="Wingdings" panose="05000000000000000000" pitchFamily="2" charset="2"/>
              </a:rPr>
              <a:t>aabb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L =  </a:t>
            </a:r>
            <a:r>
              <a:rPr lang="en-US" dirty="0"/>
              <a:t>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/>
              <a:t> | n &gt;= 0}</a:t>
            </a:r>
          </a:p>
          <a:p>
            <a:pPr marL="0" indent="0">
              <a:buNone/>
            </a:pPr>
            <a:r>
              <a:rPr lang="en-US" dirty="0" smtClean="0"/>
              <a:t>So L (G1) = L (G2)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7" y="0"/>
            <a:ext cx="10515600" cy="50893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Some Examples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47" y="750981"/>
            <a:ext cx="11613777" cy="61070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Find the Language generated by this grammar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G = ( {S}, {</a:t>
            </a:r>
            <a:r>
              <a:rPr lang="en-US" dirty="0" err="1" smtClean="0"/>
              <a:t>a,b</a:t>
            </a:r>
            <a:r>
              <a:rPr lang="en-US" dirty="0" smtClean="0"/>
              <a:t>}, </a:t>
            </a:r>
            <a:r>
              <a:rPr lang="en-US" smtClean="0"/>
              <a:t>S,P)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 </a:t>
            </a:r>
            <a:r>
              <a:rPr lang="en-US" dirty="0" smtClean="0">
                <a:sym typeface="Wingdings" panose="05000000000000000000" pitchFamily="2" charset="2"/>
              </a:rPr>
              <a:t> SS | </a:t>
            </a:r>
            <a:r>
              <a:rPr lang="en-US" dirty="0" err="1" smtClean="0">
                <a:sym typeface="Wingdings" panose="05000000000000000000" pitchFamily="2" charset="2"/>
              </a:rPr>
              <a:t>aSb</a:t>
            </a:r>
            <a:r>
              <a:rPr lang="en-US" dirty="0" smtClean="0">
                <a:sym typeface="Wingdings" panose="05000000000000000000" pitchFamily="2" charset="2"/>
              </a:rPr>
              <a:t> | </a:t>
            </a:r>
            <a:r>
              <a:rPr lang="en-US" dirty="0" err="1" smtClean="0">
                <a:sym typeface="Wingdings" panose="05000000000000000000" pitchFamily="2" charset="2"/>
              </a:rPr>
              <a:t>bSa</a:t>
            </a:r>
            <a:r>
              <a:rPr lang="en-US" dirty="0" smtClean="0">
                <a:sym typeface="Wingdings" panose="05000000000000000000" pitchFamily="2" charset="2"/>
              </a:rPr>
              <a:t> | </a:t>
            </a:r>
            <a:r>
              <a:rPr lang="el-GR" dirty="0" smtClean="0">
                <a:sym typeface="Wingdings" panose="05000000000000000000" pitchFamily="2" charset="2"/>
              </a:rPr>
              <a:t>λ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u="sng" dirty="0" smtClean="0">
                <a:sym typeface="Wingdings" panose="05000000000000000000" pitchFamily="2" charset="2"/>
              </a:rPr>
              <a:t>Find </a:t>
            </a:r>
            <a:r>
              <a:rPr lang="en-US" u="sng" dirty="0">
                <a:sym typeface="Wingdings" panose="05000000000000000000" pitchFamily="2" charset="2"/>
              </a:rPr>
              <a:t>the </a:t>
            </a:r>
            <a:r>
              <a:rPr lang="en-US" u="sng" dirty="0" smtClean="0">
                <a:sym typeface="Wingdings" panose="05000000000000000000" pitchFamily="2" charset="2"/>
              </a:rPr>
              <a:t>Grammar  for the Language</a:t>
            </a:r>
            <a:endParaRPr lang="en-US" u="sn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2. L = { (01)</a:t>
            </a:r>
            <a:r>
              <a:rPr lang="en-US" sz="3600" baseline="30000" dirty="0" smtClean="0">
                <a:sym typeface="Wingdings" panose="05000000000000000000" pitchFamily="2" charset="2"/>
              </a:rPr>
              <a:t>n  </a:t>
            </a:r>
            <a:r>
              <a:rPr lang="en-US" sz="3600" dirty="0" smtClean="0">
                <a:sym typeface="Wingdings" panose="05000000000000000000" pitchFamily="2" charset="2"/>
              </a:rPr>
              <a:t> | </a:t>
            </a:r>
            <a:r>
              <a:rPr lang="en-US" dirty="0" smtClean="0">
                <a:sym typeface="Wingdings" panose="05000000000000000000" pitchFamily="2" charset="2"/>
              </a:rPr>
              <a:t>n &gt;=0}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3. L = </a:t>
            </a:r>
            <a:r>
              <a:rPr lang="en-US" dirty="0">
                <a:sym typeface="Wingdings" panose="05000000000000000000" pitchFamily="2" charset="2"/>
              </a:rPr>
              <a:t>{ </a:t>
            </a:r>
            <a:r>
              <a:rPr lang="en-US" dirty="0" err="1" smtClean="0">
                <a:sym typeface="Wingdings" panose="05000000000000000000" pitchFamily="2" charset="2"/>
              </a:rPr>
              <a:t>ww</a:t>
            </a:r>
            <a:r>
              <a:rPr lang="en-US" sz="3600" baseline="30000" dirty="0" err="1">
                <a:sym typeface="Wingdings" panose="05000000000000000000" pitchFamily="2" charset="2"/>
              </a:rPr>
              <a:t>r</a:t>
            </a:r>
            <a:r>
              <a:rPr lang="en-US" sz="3600" baseline="30000" dirty="0" smtClean="0">
                <a:sym typeface="Wingdings" panose="05000000000000000000" pitchFamily="2" charset="2"/>
              </a:rPr>
              <a:t>  </a:t>
            </a:r>
            <a:r>
              <a:rPr lang="en-US" sz="3600" dirty="0" smtClean="0">
                <a:sym typeface="Wingdings" panose="05000000000000000000" pitchFamily="2" charset="2"/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| </a:t>
            </a:r>
            <a:r>
              <a:rPr lang="en-US" dirty="0" smtClean="0">
                <a:sym typeface="Wingdings" panose="05000000000000000000" pitchFamily="2" charset="2"/>
              </a:rPr>
              <a:t>w </a:t>
            </a:r>
            <a:r>
              <a:rPr lang="el-GR" dirty="0" smtClean="0">
                <a:sym typeface="Wingdings" panose="05000000000000000000" pitchFamily="2" charset="2"/>
              </a:rPr>
              <a:t>ϵ</a:t>
            </a:r>
            <a:r>
              <a:rPr lang="en-US" dirty="0" smtClean="0">
                <a:sym typeface="Wingdings" panose="05000000000000000000" pitchFamily="2" charset="2"/>
              </a:rPr>
              <a:t> {</a:t>
            </a:r>
            <a:r>
              <a:rPr lang="en-US" dirty="0" err="1" smtClean="0">
                <a:sym typeface="Wingdings" panose="05000000000000000000" pitchFamily="2" charset="2"/>
              </a:rPr>
              <a:t>a,b</a:t>
            </a:r>
            <a:r>
              <a:rPr lang="en-US" dirty="0" smtClean="0">
                <a:sym typeface="Wingdings" panose="05000000000000000000" pitchFamily="2" charset="2"/>
              </a:rPr>
              <a:t>}*}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4.  L = { 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smtClean="0">
                <a:sym typeface="Wingdings" panose="05000000000000000000" pitchFamily="2" charset="2"/>
              </a:rPr>
              <a:t>0</a:t>
            </a:r>
            <a:r>
              <a:rPr lang="en-US" sz="3600" baseline="30000" dirty="0" smtClean="0">
                <a:sym typeface="Wingdings" panose="05000000000000000000" pitchFamily="2" charset="2"/>
              </a:rPr>
              <a:t>n </a:t>
            </a:r>
            <a:r>
              <a:rPr lang="en-US" dirty="0" smtClean="0">
                <a:sym typeface="Wingdings" panose="05000000000000000000" pitchFamily="2" charset="2"/>
              </a:rPr>
              <a:t>1</a:t>
            </a:r>
            <a:r>
              <a:rPr lang="en-US" sz="3200" baseline="30000" dirty="0" smtClean="0">
                <a:sym typeface="Wingdings" panose="05000000000000000000" pitchFamily="2" charset="2"/>
              </a:rPr>
              <a:t>2</a:t>
            </a:r>
            <a:r>
              <a:rPr lang="en-US" sz="3600" baseline="30000" dirty="0" smtClean="0">
                <a:sym typeface="Wingdings" panose="05000000000000000000" pitchFamily="2" charset="2"/>
              </a:rPr>
              <a:t>n  </a:t>
            </a:r>
            <a:r>
              <a:rPr lang="en-US" sz="3600" dirty="0" smtClean="0">
                <a:sym typeface="Wingdings" panose="05000000000000000000" pitchFamily="2" charset="2"/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| </a:t>
            </a:r>
            <a:r>
              <a:rPr lang="en-US" dirty="0">
                <a:sym typeface="Wingdings" panose="05000000000000000000" pitchFamily="2" charset="2"/>
              </a:rPr>
              <a:t>n &gt;=0}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AutoNum type="arabicPeriod" startAt="5"/>
            </a:pPr>
            <a:r>
              <a:rPr lang="en-US" dirty="0" smtClean="0">
                <a:sym typeface="Wingdings" panose="05000000000000000000" pitchFamily="2" charset="2"/>
              </a:rPr>
              <a:t>L = </a:t>
            </a:r>
            <a:r>
              <a:rPr lang="en-US" dirty="0">
                <a:sym typeface="Wingdings" panose="05000000000000000000" pitchFamily="2" charset="2"/>
              </a:rPr>
              <a:t>{ </a:t>
            </a:r>
            <a:r>
              <a:rPr lang="en-US" dirty="0" smtClean="0">
                <a:sym typeface="Wingdings" panose="05000000000000000000" pitchFamily="2" charset="2"/>
              </a:rPr>
              <a:t>(a</a:t>
            </a:r>
            <a:r>
              <a:rPr lang="en-US" sz="3600" baseline="30000" dirty="0" smtClean="0">
                <a:sym typeface="Wingdings" panose="05000000000000000000" pitchFamily="2" charset="2"/>
              </a:rPr>
              <a:t>n </a:t>
            </a:r>
            <a:r>
              <a:rPr lang="en-US" dirty="0" err="1" smtClean="0">
                <a:sym typeface="Wingdings" panose="05000000000000000000" pitchFamily="2" charset="2"/>
              </a:rPr>
              <a:t>b</a:t>
            </a:r>
            <a:r>
              <a:rPr lang="en-US" sz="3600" baseline="30000" dirty="0" err="1" smtClean="0">
                <a:sym typeface="Wingdings" panose="05000000000000000000" pitchFamily="2" charset="2"/>
              </a:rPr>
              <a:t>n</a:t>
            </a:r>
            <a:r>
              <a:rPr lang="en-US" sz="3600" baseline="30000" dirty="0" smtClean="0">
                <a:sym typeface="Wingdings" panose="05000000000000000000" pitchFamily="2" charset="2"/>
              </a:rPr>
              <a:t> - 3  </a:t>
            </a:r>
            <a:r>
              <a:rPr lang="en-US" sz="3600" dirty="0" smtClean="0">
                <a:sym typeface="Wingdings" panose="05000000000000000000" pitchFamily="2" charset="2"/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| </a:t>
            </a:r>
            <a:r>
              <a:rPr lang="en-US" dirty="0">
                <a:sym typeface="Wingdings" panose="05000000000000000000" pitchFamily="2" charset="2"/>
              </a:rPr>
              <a:t>n </a:t>
            </a:r>
            <a:r>
              <a:rPr lang="en-US" dirty="0" smtClean="0">
                <a:sym typeface="Wingdings" panose="05000000000000000000" pitchFamily="2" charset="2"/>
              </a:rPr>
              <a:t>&gt;=3}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514350" indent="-514350">
              <a:buAutoNum type="arabicPeriod" startAt="5"/>
            </a:pPr>
            <a:r>
              <a:rPr lang="en-US" dirty="0" smtClean="0">
                <a:sym typeface="Wingdings" panose="05000000000000000000" pitchFamily="2" charset="2"/>
              </a:rPr>
              <a:t>L = { w | |w| mod 3 = 0 }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074003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24435"/>
          </a:xfrm>
        </p:spPr>
        <p:txBody>
          <a:bodyPr>
            <a:noAutofit/>
          </a:bodyPr>
          <a:lstStyle/>
          <a:p>
            <a:r>
              <a:rPr lang="en-US" sz="3200" dirty="0" smtClean="0"/>
              <a:t>Automata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8" y="524434"/>
            <a:ext cx="11618259" cy="61049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285750" indent="-285750" algn="just">
              <a:lnSpc>
                <a:spcPct val="160000"/>
              </a:lnSpc>
            </a:pPr>
            <a:r>
              <a:rPr lang="en-US" sz="2200" dirty="0"/>
              <a:t>Abstract model of digital computer</a:t>
            </a:r>
          </a:p>
          <a:p>
            <a:pPr marL="285750" indent="-285750" algn="just">
              <a:lnSpc>
                <a:spcPct val="160000"/>
              </a:lnSpc>
            </a:pPr>
            <a:r>
              <a:rPr lang="en-US" sz="2200" dirty="0"/>
              <a:t>Input file is divided into cells each can hold one symbol</a:t>
            </a:r>
          </a:p>
          <a:p>
            <a:pPr marL="285750" indent="-285750" algn="just">
              <a:lnSpc>
                <a:spcPct val="160000"/>
              </a:lnSpc>
            </a:pPr>
            <a:r>
              <a:rPr lang="en-US" sz="2200" dirty="0"/>
              <a:t>Read the input file from left to write one at a time</a:t>
            </a:r>
          </a:p>
          <a:p>
            <a:pPr marL="285750" indent="-285750" algn="just">
              <a:lnSpc>
                <a:spcPct val="160000"/>
              </a:lnSpc>
            </a:pPr>
            <a:r>
              <a:rPr lang="en-US" sz="2200" dirty="0"/>
              <a:t>Temporary storage device with unlimited no. of cells each capable of holding one symbol</a:t>
            </a:r>
          </a:p>
          <a:p>
            <a:pPr marL="285750" indent="-285750" algn="just">
              <a:lnSpc>
                <a:spcPct val="160000"/>
              </a:lnSpc>
            </a:pPr>
            <a:r>
              <a:rPr lang="en-US" sz="2200" dirty="0"/>
              <a:t>Automaton can read and change the content of storage cells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393576" y="1842247"/>
            <a:ext cx="201706" cy="376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38835" y="2218765"/>
            <a:ext cx="2286000" cy="116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unit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380129" y="3370870"/>
            <a:ext cx="201706" cy="376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2650414" y="3516304"/>
            <a:ext cx="125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52682" y="1866762"/>
            <a:ext cx="860612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52682" y="2261979"/>
            <a:ext cx="860612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52682" y="2632263"/>
            <a:ext cx="860612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52682" y="2994352"/>
            <a:ext cx="860612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52682" y="3370870"/>
            <a:ext cx="860612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3724835" y="2803712"/>
            <a:ext cx="927847" cy="2050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flipH="1">
            <a:off x="4628477" y="1369890"/>
            <a:ext cx="101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37129" y="1250576"/>
            <a:ext cx="416859" cy="48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53988" y="1250576"/>
            <a:ext cx="416859" cy="48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091015" y="1250576"/>
            <a:ext cx="416859" cy="48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05860" y="1255695"/>
            <a:ext cx="416859" cy="48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34152" y="1255695"/>
            <a:ext cx="416859" cy="48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7732" y="1255695"/>
            <a:ext cx="416859" cy="48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flipH="1">
            <a:off x="2204644" y="716287"/>
            <a:ext cx="125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281" y="739588"/>
            <a:ext cx="10515600" cy="5526742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</a:pPr>
            <a:endParaRPr lang="en-US" sz="2000" dirty="0" smtClean="0"/>
          </a:p>
          <a:p>
            <a:pPr marL="285750" indent="-285750" algn="just">
              <a:lnSpc>
                <a:spcPct val="150000"/>
              </a:lnSpc>
            </a:pPr>
            <a:r>
              <a:rPr lang="en-US" sz="2000" dirty="0" smtClean="0"/>
              <a:t>Control </a:t>
            </a:r>
            <a:r>
              <a:rPr lang="en-US" sz="2000" dirty="0"/>
              <a:t>unit will be in some internal state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2000" dirty="0"/>
              <a:t>The internal state of CU at the next time step is determined by </a:t>
            </a:r>
            <a:r>
              <a:rPr lang="en-US" sz="2000" b="1" dirty="0"/>
              <a:t>transition function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2000" dirty="0"/>
              <a:t>Transition function gives the next state in terms of current state, current input symbol, current information in the storage.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2000" dirty="0"/>
              <a:t>The term </a:t>
            </a:r>
            <a:r>
              <a:rPr lang="en-US" sz="2000" b="1" dirty="0"/>
              <a:t>configuration</a:t>
            </a:r>
            <a:r>
              <a:rPr lang="en-US" sz="2000" dirty="0"/>
              <a:t> is used to refer to a particular state of CU, input file and temporary  storage.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2000" dirty="0"/>
              <a:t>The transition of automaton from one configuration to next is called a </a:t>
            </a:r>
            <a:r>
              <a:rPr lang="en-US" sz="2000" b="1" dirty="0"/>
              <a:t>move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5459"/>
            <a:ext cx="10515600" cy="5531504"/>
          </a:xfrm>
        </p:spPr>
        <p:txBody>
          <a:bodyPr/>
          <a:lstStyle/>
          <a:p>
            <a:r>
              <a:rPr lang="en-US" dirty="0" smtClean="0"/>
              <a:t>Automata </a:t>
            </a:r>
            <a:r>
              <a:rPr lang="en-US" dirty="0"/>
              <a:t>theory and formal </a:t>
            </a:r>
            <a:r>
              <a:rPr lang="en-US" dirty="0" smtClean="0"/>
              <a:t>languages are </a:t>
            </a:r>
            <a:r>
              <a:rPr lang="en-US" dirty="0"/>
              <a:t>the base of </a:t>
            </a:r>
            <a:r>
              <a:rPr lang="en-US" dirty="0" smtClean="0"/>
              <a:t>current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compilers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regular expressions,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parsers,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/>
              <a:t>web-scrappers</a:t>
            </a:r>
            <a:r>
              <a:rPr lang="en-US" dirty="0"/>
              <a:t>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/>
              <a:t>natural </a:t>
            </a:r>
            <a:r>
              <a:rPr lang="en-US" dirty="0"/>
              <a:t>language processing (NLP</a:t>
            </a:r>
            <a:r>
              <a:rPr lang="en-US" dirty="0" smtClean="0"/>
              <a:t>),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Automata play a major role in </a:t>
            </a:r>
            <a:r>
              <a:rPr lang="en-US" dirty="0">
                <a:hlinkClick r:id="rId2" tooltip="Theory of computation"/>
              </a:rPr>
              <a:t>theory of computation</a:t>
            </a:r>
            <a:r>
              <a:rPr lang="en-US" dirty="0"/>
              <a:t>, </a:t>
            </a:r>
            <a:r>
              <a:rPr lang="en-US" dirty="0">
                <a:hlinkClick r:id="rId3" tooltip="Compiler construction"/>
              </a:rPr>
              <a:t>compiler construction</a:t>
            </a:r>
            <a:r>
              <a:rPr lang="en-US" dirty="0"/>
              <a:t>, </a:t>
            </a:r>
            <a:r>
              <a:rPr lang="en-US" dirty="0">
                <a:hlinkClick r:id="rId4" tooltip="Artificial intelligence"/>
              </a:rPr>
              <a:t>artificial intelligence</a:t>
            </a:r>
            <a:r>
              <a:rPr lang="en-US" dirty="0"/>
              <a:t>, </a:t>
            </a:r>
            <a:r>
              <a:rPr lang="en-US" dirty="0">
                <a:hlinkClick r:id="rId5" tooltip="Parsing"/>
              </a:rPr>
              <a:t>parsing</a:t>
            </a:r>
            <a:r>
              <a:rPr lang="en-US" dirty="0"/>
              <a:t> and </a:t>
            </a:r>
            <a:r>
              <a:rPr lang="en-US" dirty="0">
                <a:hlinkClick r:id="rId6" tooltip="Formal verification"/>
              </a:rPr>
              <a:t>formal verification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4817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types of Automata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Deterministic Automata (DFA)</a:t>
            </a:r>
          </a:p>
          <a:p>
            <a:pPr marL="514350" indent="-514350">
              <a:buAutoNum type="arabicPeriod"/>
            </a:pPr>
            <a:r>
              <a:rPr lang="en-US" dirty="0" smtClean="0"/>
              <a:t>Nondeterministic Automata (NFA)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DFA </a:t>
            </a:r>
            <a:r>
              <a:rPr lang="en-US" dirty="0" smtClean="0"/>
              <a:t>– In this each move is uniquely determined by the current configuration.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699" y="4010305"/>
            <a:ext cx="2133116" cy="1139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9917" y="4010305"/>
            <a:ext cx="2528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US" sz="2400" dirty="0" smtClean="0"/>
              <a:t> (q0 ,a) = q0</a:t>
            </a:r>
          </a:p>
          <a:p>
            <a:endParaRPr lang="en-US" sz="2400" dirty="0" smtClean="0"/>
          </a:p>
          <a:p>
            <a:r>
              <a:rPr lang="el-GR" sz="2400" dirty="0"/>
              <a:t>δ</a:t>
            </a:r>
            <a:r>
              <a:rPr lang="en-US" sz="2400" dirty="0"/>
              <a:t> (q0 </a:t>
            </a:r>
            <a:r>
              <a:rPr lang="en-US" sz="2400" dirty="0" smtClean="0"/>
              <a:t>,b) </a:t>
            </a:r>
            <a:r>
              <a:rPr lang="en-US" sz="2400" dirty="0"/>
              <a:t>= </a:t>
            </a:r>
            <a:r>
              <a:rPr lang="en-US" sz="2400" dirty="0" smtClean="0"/>
              <a:t>q1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82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</a:t>
            </a:r>
            <a:r>
              <a:rPr lang="en-US" b="1" dirty="0" smtClean="0"/>
              <a:t>FA</a:t>
            </a:r>
            <a:r>
              <a:rPr lang="en-US" dirty="0" smtClean="0"/>
              <a:t> – It has several possible moves. So we can predict a set of possible actions.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Accepter</a:t>
            </a:r>
            <a:r>
              <a:rPr lang="en-US" dirty="0" smtClean="0"/>
              <a:t>: An automaton whose output response is limited to sample “Yes” or “No” is called accepter </a:t>
            </a:r>
            <a:r>
              <a:rPr lang="en-US" dirty="0" err="1" smtClean="0"/>
              <a:t>ie</a:t>
            </a:r>
            <a:r>
              <a:rPr lang="en-US" dirty="0" smtClean="0"/>
              <a:t>. Either accept the string or rejects it.</a:t>
            </a:r>
          </a:p>
          <a:p>
            <a:pPr marL="0" indent="0">
              <a:buNone/>
            </a:pPr>
            <a:r>
              <a:rPr lang="en-US" b="1" dirty="0" smtClean="0"/>
              <a:t>Transducer</a:t>
            </a:r>
            <a:r>
              <a:rPr lang="en-US" dirty="0" smtClean="0"/>
              <a:t>: Automaton capable of producing strings of symbols as output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2305" y="2614891"/>
            <a:ext cx="4208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US" sz="2400" dirty="0" smtClean="0"/>
              <a:t> (q0 ,a) = { q0, q1, q2 }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44" y="1773611"/>
            <a:ext cx="2759449" cy="25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5835"/>
            <a:ext cx="10515600" cy="5881128"/>
          </a:xfrm>
        </p:spPr>
        <p:txBody>
          <a:bodyPr/>
          <a:lstStyle/>
          <a:p>
            <a:r>
              <a:rPr lang="en-US" dirty="0" smtClean="0"/>
              <a:t>Some Applications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6" y="828004"/>
            <a:ext cx="9170895" cy="602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282"/>
            <a:ext cx="10515600" cy="58676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An </a:t>
            </a:r>
            <a:r>
              <a:rPr lang="en-US" sz="2000" b="1" dirty="0" smtClean="0"/>
              <a:t>automaton</a:t>
            </a:r>
            <a:r>
              <a:rPr lang="en-US" sz="2000" dirty="0" smtClean="0"/>
              <a:t> can be represented by a </a:t>
            </a:r>
            <a:r>
              <a:rPr lang="en-US" sz="2000" b="1" dirty="0" smtClean="0"/>
              <a:t>graph</a:t>
            </a:r>
            <a:r>
              <a:rPr lang="en-US" sz="2000" dirty="0" smtClean="0"/>
              <a:t> in which the </a:t>
            </a:r>
            <a:r>
              <a:rPr lang="en-US" sz="2000" b="1" dirty="0" smtClean="0"/>
              <a:t>vertices</a:t>
            </a:r>
            <a:r>
              <a:rPr lang="en-US" sz="2000" dirty="0" smtClean="0"/>
              <a:t> give the </a:t>
            </a:r>
            <a:r>
              <a:rPr lang="en-US" sz="2000" b="1" dirty="0" smtClean="0"/>
              <a:t>internal states</a:t>
            </a:r>
            <a:r>
              <a:rPr lang="en-US" sz="2000" dirty="0" smtClean="0"/>
              <a:t> and the </a:t>
            </a:r>
            <a:r>
              <a:rPr lang="en-US" sz="2000" b="1" dirty="0" smtClean="0"/>
              <a:t>edges</a:t>
            </a:r>
            <a:r>
              <a:rPr lang="en-US" sz="2000" dirty="0" smtClean="0"/>
              <a:t> give the </a:t>
            </a:r>
            <a:r>
              <a:rPr lang="en-US" sz="2000" b="1" dirty="0" smtClean="0"/>
              <a:t>transitions</a:t>
            </a:r>
            <a:r>
              <a:rPr lang="en-US" sz="2000" dirty="0" smtClean="0"/>
              <a:t>. The </a:t>
            </a:r>
            <a:r>
              <a:rPr lang="en-US" sz="2000" b="1" dirty="0" smtClean="0"/>
              <a:t>labels</a:t>
            </a:r>
            <a:r>
              <a:rPr lang="en-US" sz="2000" dirty="0" smtClean="0"/>
              <a:t> on the </a:t>
            </a:r>
            <a:r>
              <a:rPr lang="en-US" sz="2000" b="1" dirty="0" smtClean="0"/>
              <a:t>edges</a:t>
            </a:r>
            <a:r>
              <a:rPr lang="en-US" sz="2000" dirty="0" smtClean="0"/>
              <a:t> show what happens (in terms of input and output) during the transition.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r>
              <a:rPr lang="en-US" sz="2000" dirty="0" smtClean="0"/>
              <a:t>The above Figure  </a:t>
            </a:r>
            <a:r>
              <a:rPr lang="en-US" sz="2000" dirty="0"/>
              <a:t>represents a transition from State 1 to State 2, which is taken </a:t>
            </a:r>
            <a:r>
              <a:rPr lang="en-US" sz="2000" dirty="0" smtClean="0"/>
              <a:t>when the </a:t>
            </a:r>
            <a:r>
              <a:rPr lang="en-US" sz="2000" dirty="0"/>
              <a:t>input symbol is </a:t>
            </a:r>
            <a:r>
              <a:rPr lang="en-US" sz="2000" i="1" dirty="0"/>
              <a:t>a</a:t>
            </a:r>
            <a:r>
              <a:rPr lang="en-US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59" y="1605523"/>
            <a:ext cx="5898849" cy="949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83" y="3496796"/>
            <a:ext cx="4522975" cy="28580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924" y="4105527"/>
            <a:ext cx="6816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This is </a:t>
            </a:r>
            <a:r>
              <a:rPr lang="en-US" b="1" dirty="0"/>
              <a:t>an automaton that accepts all legal C </a:t>
            </a:r>
            <a:r>
              <a:rPr lang="en-US" b="1" dirty="0" smtClean="0"/>
              <a:t>identifiers</a:t>
            </a:r>
            <a:r>
              <a:rPr lang="en-US" dirty="0" smtClean="0"/>
              <a:t>. When </a:t>
            </a:r>
            <a:r>
              <a:rPr lang="en-US" dirty="0"/>
              <a:t>the </a:t>
            </a:r>
            <a:r>
              <a:rPr lang="en-US" b="1" dirty="0" smtClean="0"/>
              <a:t>first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symbol is a </a:t>
            </a:r>
            <a:r>
              <a:rPr lang="en-US" b="1" dirty="0"/>
              <a:t>letter</a:t>
            </a:r>
            <a:r>
              <a:rPr lang="en-US" dirty="0"/>
              <a:t> or </a:t>
            </a:r>
            <a:r>
              <a:rPr lang="en-US" dirty="0" smtClean="0"/>
              <a:t>an </a:t>
            </a:r>
            <a:r>
              <a:rPr lang="en-US" b="1" dirty="0" smtClean="0"/>
              <a:t>underscore</a:t>
            </a:r>
            <a:r>
              <a:rPr lang="en-US" dirty="0"/>
              <a:t>, the </a:t>
            </a:r>
            <a:r>
              <a:rPr lang="en-US" dirty="0" smtClean="0"/>
              <a:t>automaton  </a:t>
            </a:r>
            <a:r>
              <a:rPr lang="en-US" dirty="0"/>
              <a:t>goes into State 2, </a:t>
            </a:r>
            <a:r>
              <a:rPr lang="en-US" dirty="0" smtClean="0"/>
              <a:t>after  which the </a:t>
            </a:r>
            <a:r>
              <a:rPr lang="en-US" dirty="0"/>
              <a:t>rest of the string is immaterial</a:t>
            </a:r>
            <a:r>
              <a:rPr lang="en-US" dirty="0" smtClean="0"/>
              <a:t>.  </a:t>
            </a:r>
            <a:r>
              <a:rPr lang="en-US" dirty="0"/>
              <a:t>State 2 therefore represents the “yes</a:t>
            </a:r>
            <a:r>
              <a:rPr lang="en-US" dirty="0" smtClean="0"/>
              <a:t>”  </a:t>
            </a:r>
            <a:r>
              <a:rPr lang="en-US" dirty="0"/>
              <a:t>state of the </a:t>
            </a:r>
            <a:r>
              <a:rPr lang="en-US" dirty="0" smtClean="0"/>
              <a:t>accepter. Conversely, if the </a:t>
            </a:r>
            <a:r>
              <a:rPr lang="en-US" b="1" dirty="0" smtClean="0"/>
              <a:t>first</a:t>
            </a:r>
            <a:r>
              <a:rPr lang="en-US" dirty="0" smtClean="0"/>
              <a:t> symbol is a </a:t>
            </a:r>
            <a:r>
              <a:rPr lang="en-US" b="1" dirty="0" smtClean="0"/>
              <a:t>digit</a:t>
            </a:r>
            <a:r>
              <a:rPr lang="en-US" dirty="0" smtClean="0"/>
              <a:t>, the automaton  </a:t>
            </a:r>
            <a:r>
              <a:rPr lang="en-US" dirty="0"/>
              <a:t>will go </a:t>
            </a:r>
            <a:r>
              <a:rPr lang="en-US" dirty="0" smtClean="0"/>
              <a:t>into  </a:t>
            </a:r>
            <a:r>
              <a:rPr lang="en-US" dirty="0"/>
              <a:t>State 3, the “no” state, and </a:t>
            </a:r>
            <a:r>
              <a:rPr lang="en-US" dirty="0" smtClean="0"/>
              <a:t>remain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82" y="376518"/>
            <a:ext cx="11577918" cy="636045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Serial Binary Adder: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 </a:t>
            </a:r>
            <a:r>
              <a:rPr lang="en-US" dirty="0"/>
              <a:t>binary addition table </a:t>
            </a:r>
            <a:r>
              <a:rPr lang="en-US" dirty="0" smtClean="0"/>
              <a:t>summarizes </a:t>
            </a:r>
            <a:r>
              <a:rPr lang="en-US" dirty="0"/>
              <a:t>the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64" y="1313048"/>
            <a:ext cx="3163452" cy="2008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994" y="1412502"/>
            <a:ext cx="4106676" cy="2024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136" y="3557308"/>
            <a:ext cx="6503335" cy="25864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0215" y="6081664"/>
            <a:ext cx="9154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MT"/>
              </a:rPr>
              <a:t>We represent </a:t>
            </a:r>
            <a:r>
              <a:rPr lang="en-US" dirty="0">
                <a:latin typeface="TimesNewRomanPSMT"/>
              </a:rPr>
              <a:t>the automaton by a graph now labeling the edges (</a:t>
            </a:r>
            <a:r>
              <a:rPr lang="en-US" i="1" dirty="0" err="1">
                <a:latin typeface="TimesNewRomanPS-ItalicMT"/>
              </a:rPr>
              <a:t>a</a:t>
            </a:r>
            <a:r>
              <a:rPr lang="en-US" sz="1200" i="1" dirty="0" err="1">
                <a:latin typeface="TimesNewRomanPS-ItalicMT"/>
              </a:rPr>
              <a:t>i</a:t>
            </a:r>
            <a:r>
              <a:rPr lang="en-US" dirty="0">
                <a:latin typeface="TimesNewRomanPSMT"/>
              </a:rPr>
              <a:t>, </a:t>
            </a:r>
            <a:r>
              <a:rPr lang="en-US" i="1" dirty="0" err="1">
                <a:latin typeface="TimesNewRomanPS-ItalicMT"/>
              </a:rPr>
              <a:t>b</a:t>
            </a:r>
            <a:r>
              <a:rPr lang="en-US" sz="1200" i="1" dirty="0" err="1">
                <a:latin typeface="TimesNewRomanPS-ItalicMT"/>
              </a:rPr>
              <a:t>j</a:t>
            </a:r>
            <a:r>
              <a:rPr lang="en-US" dirty="0">
                <a:latin typeface="TimesNewRomanPSMT"/>
              </a:rPr>
              <a:t>)/</a:t>
            </a:r>
            <a:r>
              <a:rPr lang="en-US" i="1" dirty="0">
                <a:latin typeface="TimesNewRomanPS-ItalicMT"/>
              </a:rPr>
              <a:t>d</a:t>
            </a:r>
            <a:r>
              <a:rPr lang="en-US" sz="1200" i="1" dirty="0">
                <a:latin typeface="TimesNewRomanPS-ItalicMT"/>
              </a:rPr>
              <a:t>i</a:t>
            </a:r>
            <a:r>
              <a:rPr lang="en-US" dirty="0">
                <a:latin typeface="TimesNewRomanPSM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/>
              <a:t>Theory of computation </a:t>
            </a:r>
            <a:r>
              <a:rPr lang="en-US" sz="2400" dirty="0" smtClean="0"/>
              <a:t>deals with </a:t>
            </a:r>
            <a:r>
              <a:rPr lang="en-US" sz="2400" dirty="0"/>
              <a:t>how efficiently problems can be solved on a </a:t>
            </a:r>
            <a:r>
              <a:rPr lang="en-US" sz="2400" u="sng" dirty="0"/>
              <a:t>model of </a:t>
            </a:r>
            <a:r>
              <a:rPr lang="en-US" sz="2400" u="sng" dirty="0" smtClean="0"/>
              <a:t>computation</a:t>
            </a:r>
            <a:r>
              <a:rPr lang="en-US" sz="2400" b="1" dirty="0"/>
              <a:t> </a:t>
            </a:r>
            <a:r>
              <a:rPr lang="en-US" sz="2400" b="1" dirty="0" smtClean="0"/>
              <a:t>- that</a:t>
            </a:r>
            <a:r>
              <a:rPr lang="en-US" sz="2400" dirty="0" smtClean="0"/>
              <a:t> </a:t>
            </a:r>
            <a:r>
              <a:rPr lang="en-US" sz="2400" dirty="0"/>
              <a:t>describes how a set of outputs are </a:t>
            </a:r>
            <a:r>
              <a:rPr lang="en-US" sz="2400" dirty="0" smtClean="0"/>
              <a:t>computed for a given </a:t>
            </a:r>
            <a:r>
              <a:rPr lang="en-US" sz="2400" dirty="0"/>
              <a:t>a set of </a:t>
            </a:r>
            <a:r>
              <a:rPr lang="en-US" sz="2400" dirty="0" smtClean="0"/>
              <a:t>inputs….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b="1" dirty="0" smtClean="0"/>
              <a:t>compiler</a:t>
            </a:r>
            <a:r>
              <a:rPr lang="en-US" sz="2400" dirty="0" smtClean="0"/>
              <a:t> is a computer program that transforms computer code written in one programming language (the source language) into another programming language (the target language).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Parsing</a:t>
            </a:r>
            <a:r>
              <a:rPr lang="en-US" sz="2400" dirty="0"/>
              <a:t>, </a:t>
            </a:r>
            <a:r>
              <a:rPr lang="en-US" sz="2400" b="1" dirty="0"/>
              <a:t>syntax analysis</a:t>
            </a:r>
            <a:r>
              <a:rPr lang="en-US" sz="2400" dirty="0"/>
              <a:t>, or </a:t>
            </a:r>
            <a:r>
              <a:rPr lang="en-US" sz="2400" b="1" dirty="0"/>
              <a:t>syntactic analysis</a:t>
            </a:r>
            <a:r>
              <a:rPr lang="en-US" sz="2400" dirty="0"/>
              <a:t> is the process of </a:t>
            </a:r>
            <a:r>
              <a:rPr lang="en-US" sz="2400" dirty="0" err="1"/>
              <a:t>analysing</a:t>
            </a:r>
            <a:r>
              <a:rPr lang="en-US" sz="2400" dirty="0"/>
              <a:t> a </a:t>
            </a:r>
            <a:r>
              <a:rPr lang="en-US" sz="2400" dirty="0">
                <a:hlinkClick r:id="rId2" tooltip="String (computer science)"/>
              </a:rPr>
              <a:t>string</a:t>
            </a:r>
            <a:r>
              <a:rPr lang="en-US" sz="2400" dirty="0"/>
              <a:t> of </a:t>
            </a:r>
            <a:r>
              <a:rPr lang="en-US" sz="2400" dirty="0">
                <a:hlinkClick r:id="rId3" tooltip="Symbol (formal)"/>
              </a:rPr>
              <a:t>symbols</a:t>
            </a:r>
            <a:r>
              <a:rPr lang="en-US" sz="2400" dirty="0"/>
              <a:t>, either in </a:t>
            </a:r>
            <a:r>
              <a:rPr lang="en-US" sz="2400" dirty="0">
                <a:hlinkClick r:id="rId4" tooltip="Natural language"/>
              </a:rPr>
              <a:t>natural language</a:t>
            </a:r>
            <a:r>
              <a:rPr lang="en-US" sz="2400" dirty="0"/>
              <a:t>, </a:t>
            </a:r>
            <a:r>
              <a:rPr lang="en-US" sz="2400" dirty="0">
                <a:hlinkClick r:id="rId5" tooltip="Computer languages"/>
              </a:rPr>
              <a:t>computer languages</a:t>
            </a:r>
            <a:r>
              <a:rPr lang="en-US" sz="2400" dirty="0"/>
              <a:t> or </a:t>
            </a:r>
            <a:r>
              <a:rPr lang="en-US" sz="2400" dirty="0">
                <a:hlinkClick r:id="rId6" tooltip="Data structure"/>
              </a:rPr>
              <a:t>data structures</a:t>
            </a:r>
            <a:r>
              <a:rPr lang="en-US" sz="2400" dirty="0"/>
              <a:t>, conforming to the rules of a </a:t>
            </a:r>
            <a:r>
              <a:rPr lang="en-US" sz="2400" dirty="0">
                <a:hlinkClick r:id="rId7" tooltip="Formal grammar"/>
              </a:rPr>
              <a:t>formal </a:t>
            </a:r>
            <a:r>
              <a:rPr lang="en-US" sz="2400" dirty="0" smtClean="0">
                <a:hlinkClick r:id="rId7" tooltip="Formal grammar"/>
              </a:rPr>
              <a:t>grammar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/>
              <a:t>Formal verification </a:t>
            </a:r>
            <a:r>
              <a:rPr lang="en-US" sz="2400" dirty="0" smtClean="0"/>
              <a:t>helps in </a:t>
            </a:r>
            <a:r>
              <a:rPr lang="en-US" sz="2400" dirty="0"/>
              <a:t>proving the correctness of systems such as: </a:t>
            </a:r>
            <a:r>
              <a:rPr lang="en-US" sz="2400" dirty="0">
                <a:hlinkClick r:id="rId8" tooltip="Cryptographic protocol"/>
              </a:rPr>
              <a:t>cryptographic protocols</a:t>
            </a:r>
            <a:r>
              <a:rPr lang="en-US" sz="2400" dirty="0"/>
              <a:t>, </a:t>
            </a:r>
            <a:r>
              <a:rPr lang="en-US" sz="2400" dirty="0">
                <a:hlinkClick r:id="rId9" tooltip="Combinational logic"/>
              </a:rPr>
              <a:t>combinational circuits</a:t>
            </a:r>
            <a:r>
              <a:rPr lang="en-US" sz="2400" dirty="0"/>
              <a:t>, </a:t>
            </a:r>
            <a:r>
              <a:rPr lang="en-US" sz="2400" dirty="0">
                <a:hlinkClick r:id="rId10" tooltip="Digital circuit"/>
              </a:rPr>
              <a:t>digital circuits</a:t>
            </a:r>
            <a:r>
              <a:rPr lang="en-US" sz="2400" dirty="0"/>
              <a:t> with internal memory, and software expressed as source code.</a:t>
            </a:r>
          </a:p>
        </p:txBody>
      </p:sp>
    </p:spTree>
    <p:extLst>
      <p:ext uri="{BB962C8B-B14F-4D97-AF65-F5344CB8AC3E}">
        <p14:creationId xmlns:p14="http://schemas.microsoft.com/office/powerpoint/2010/main" val="8042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8224"/>
            <a:ext cx="10515600" cy="559873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Automaton</a:t>
            </a:r>
            <a:r>
              <a:rPr lang="en-US" dirty="0" smtClean="0"/>
              <a:t> that contains all features of a digital computer . It accepts input, produces output, and have temporary storages and can make decisions in transforming the input into output.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Formal Language </a:t>
            </a:r>
            <a:r>
              <a:rPr lang="en-US" dirty="0" smtClean="0"/>
              <a:t>is the general characteristics of programming language which consist of set of symbols and some rules where symbols can be combined into sentences.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Finally we formalize the concept of mechanical computation by giving a precise definition of the term </a:t>
            </a:r>
            <a:r>
              <a:rPr lang="en-US" b="1" dirty="0" smtClean="0"/>
              <a:t>algorithm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53" y="0"/>
            <a:ext cx="10515600" cy="5627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Chapter - 1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094" y="1129554"/>
            <a:ext cx="11295130" cy="44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41" y="161366"/>
            <a:ext cx="10856259" cy="6015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Set:  A collection of elements without any structure other than membership.</a:t>
            </a:r>
          </a:p>
          <a:p>
            <a:pPr marL="0" indent="0">
              <a:buNone/>
            </a:pPr>
            <a:r>
              <a:rPr lang="en-US" sz="2400" dirty="0" smtClean="0"/>
              <a:t>To indicate x belongs to S</a:t>
            </a:r>
          </a:p>
          <a:p>
            <a:pPr marL="0" indent="0">
              <a:buNone/>
            </a:pPr>
            <a:r>
              <a:rPr lang="en-US" sz="2400" dirty="0" smtClean="0"/>
              <a:t>To indicate x not belongs to 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Set of all lower case alphabets </a:t>
            </a:r>
            <a:r>
              <a:rPr lang="en-US" sz="2400" dirty="0" smtClean="0">
                <a:sym typeface="Wingdings" panose="05000000000000000000" pitchFamily="2" charset="2"/>
              </a:rPr>
              <a:t> {</a:t>
            </a:r>
            <a:r>
              <a:rPr lang="en-US" sz="2400" dirty="0" err="1" smtClean="0">
                <a:sym typeface="Wingdings" panose="05000000000000000000" pitchFamily="2" charset="2"/>
              </a:rPr>
              <a:t>a,b,c</a:t>
            </a:r>
            <a:r>
              <a:rPr lang="en-US" sz="2400" dirty="0" smtClean="0">
                <a:sym typeface="Wingdings" panose="05000000000000000000" pitchFamily="2" charset="2"/>
              </a:rPr>
              <a:t>,….z}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Set of all positive even integers  { 2, 4, 6…}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7" y="666469"/>
            <a:ext cx="1155609" cy="315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1" y="1069879"/>
            <a:ext cx="1040093" cy="332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41" y="1638019"/>
            <a:ext cx="5862918" cy="965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906" y="3932610"/>
            <a:ext cx="3896833" cy="5721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41" y="4504764"/>
            <a:ext cx="9408492" cy="6669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2769" y="5369019"/>
            <a:ext cx="4441263" cy="113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82" y="376518"/>
            <a:ext cx="11044518" cy="580044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Another basic operation is complementation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931" y="802900"/>
            <a:ext cx="3699622" cy="739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2824"/>
            <a:ext cx="8069900" cy="2141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440" y="2393576"/>
            <a:ext cx="6858000" cy="42735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9282" y="46075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{1, 2, 3} is a 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subset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of {1, 2, 3}, but is 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not 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proper subset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of {1, 2, 3}.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38" y="58537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{1, 2, 3} 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is 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proper subset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of {1, 2, 3, 4} because the element 4 is not in the first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3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2035</Words>
  <Application>Microsoft Office PowerPoint</Application>
  <PresentationFormat>Widescreen</PresentationFormat>
  <Paragraphs>291</Paragraphs>
  <Slides>44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TimesNewRomanPS-ItalicMT</vt:lpstr>
      <vt:lpstr>TimesNewRomanPSMT</vt:lpstr>
      <vt:lpstr>Verdana</vt:lpstr>
      <vt:lpstr>Wingdings</vt:lpstr>
      <vt:lpstr>Office Theme</vt:lpstr>
      <vt:lpstr>An Introduction to Formal Languages and Automata</vt:lpstr>
      <vt:lpstr>Finite automata are a useful model as…… </vt:lpstr>
      <vt:lpstr>Automata theory teaches you the very important equivalence between…. </vt:lpstr>
      <vt:lpstr>PowerPoint Presentation</vt:lpstr>
      <vt:lpstr>PowerPoint Presentation</vt:lpstr>
      <vt:lpstr>PowerPoint Presentation</vt:lpstr>
      <vt:lpstr>Chapter - 1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Mathematical Induction:</vt:lpstr>
      <vt:lpstr>PowerPoint Presentation</vt:lpstr>
      <vt:lpstr>PowerPoint Presentation</vt:lpstr>
      <vt:lpstr>Assignment week</vt:lpstr>
      <vt:lpstr>Sessional 1</vt:lpstr>
      <vt:lpstr>Three Basic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Grammars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Examples</vt:lpstr>
      <vt:lpstr>Automata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Formal Languages and Automata</dc:title>
  <dc:creator>Mahe</dc:creator>
  <cp:lastModifiedBy>Mahe</cp:lastModifiedBy>
  <cp:revision>72</cp:revision>
  <dcterms:created xsi:type="dcterms:W3CDTF">2019-01-06T13:12:48Z</dcterms:created>
  <dcterms:modified xsi:type="dcterms:W3CDTF">2019-01-13T13:11:35Z</dcterms:modified>
</cp:coreProperties>
</file>