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3"/>
    <p:sldId id="257" r:id="rId4"/>
    <p:sldId id="258" r:id="rId5"/>
    <p:sldId id="259" r:id="rId6"/>
    <p:sldId id="260" r:id="rId7"/>
    <p:sldId id="261" r:id="rId8"/>
    <p:sldId id="262" r:id="rId9"/>
    <p:sldId id="263" r:id="rId10"/>
    <p:sldId id="271" r:id="rId11"/>
    <p:sldId id="265" r:id="rId12"/>
    <p:sldId id="266" r:id="rId13"/>
    <p:sldId id="267" r:id="rId14"/>
    <p:sldId id="268" r:id="rId15"/>
    <p:sldId id="269" r:id="rId16"/>
    <p:sldId id="270"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Payment Orchestration</a:t>
            </a:r>
            <a:endParaRPr lang="en-US" dirty="0"/>
          </a:p>
        </p:txBody>
      </p:sp>
      <p:sp>
        <p:nvSpPr>
          <p:cNvPr id="3" name="Subtitle 2"/>
          <p:cNvSpPr>
            <a:spLocks noGrp="1"/>
          </p:cNvSpPr>
          <p:nvPr>
            <p:ph type="subTitle" idx="1"/>
          </p:nvPr>
        </p:nvSpPr>
        <p:spPr/>
        <p:txBody>
          <a:bodyPr/>
          <a:lstStyle/>
          <a:p>
            <a:r>
              <a:rPr lang="en-US"/>
              <a:t>Real-Time AI for Optimal Rail Selection</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Real time Scenario</a:t>
            </a:r>
            <a:endParaRPr lang="en-US"/>
          </a:p>
        </p:txBody>
      </p:sp>
      <p:sp>
        <p:nvSpPr>
          <p:cNvPr id="3" name="Content Placeholder 2"/>
          <p:cNvSpPr>
            <a:spLocks noGrp="1"/>
          </p:cNvSpPr>
          <p:nvPr>
            <p:ph idx="1"/>
          </p:nvPr>
        </p:nvSpPr>
        <p:spPr/>
        <p:txBody>
          <a:bodyPr/>
          <a:p>
            <a:r>
              <a:rPr lang="en-US"/>
              <a:t>Use Case: Real-World Transaction Flow</a:t>
            </a:r>
            <a:endParaRPr lang="en-US"/>
          </a:p>
          <a:p>
            <a:pPr lvl="1"/>
            <a:r>
              <a:rPr lang="en-US"/>
              <a:t>Merchant: Modern Nest (Online Home Good Retailer)</a:t>
            </a:r>
            <a:endParaRPr lang="en-US"/>
          </a:p>
          <a:p>
            <a:pPr lvl="1"/>
            <a:r>
              <a:rPr lang="en-US"/>
              <a:t>Customer: Alex</a:t>
            </a:r>
            <a:endParaRPr lang="en-US"/>
          </a:p>
          <a:p>
            <a:pPr lvl="1"/>
            <a:r>
              <a:rPr lang="en-US"/>
              <a:t>Transaction: $450 for bookshelf</a:t>
            </a:r>
            <a:endParaRPr lang="en-US"/>
          </a:p>
          <a:p>
            <a:pPr lvl="1"/>
            <a:r>
              <a:rPr lang="en-US"/>
              <a:t>Time: Sunday, 10:00 PM (Outside of banking hours)</a:t>
            </a:r>
            <a:endParaRPr lang="en-US"/>
          </a:p>
          <a:p>
            <a:pPr lvl="1"/>
            <a:r>
              <a:rPr lang="en-US"/>
              <a:t>Goal: Instant confirmation at lowset possible cost.</a:t>
            </a:r>
            <a:endParaRPr lang="en-US"/>
          </a:p>
          <a:p>
            <a:pPr lvl="1"/>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106805"/>
          </a:xfrm>
        </p:spPr>
        <p:txBody>
          <a:bodyPr/>
          <a:p>
            <a:r>
              <a:rPr lang="en-US">
                <a:sym typeface="+mn-ea"/>
              </a:rPr>
              <a:t>Real time Scenario (Contd...)</a:t>
            </a:r>
            <a:endParaRPr lang="en-US"/>
          </a:p>
        </p:txBody>
      </p:sp>
      <p:sp>
        <p:nvSpPr>
          <p:cNvPr id="3" name="Content Placeholder 2"/>
          <p:cNvSpPr>
            <a:spLocks noGrp="1"/>
          </p:cNvSpPr>
          <p:nvPr>
            <p:ph idx="1"/>
          </p:nvPr>
        </p:nvSpPr>
        <p:spPr>
          <a:xfrm>
            <a:off x="838200" y="1472565"/>
            <a:ext cx="10515600" cy="4603115"/>
          </a:xfrm>
        </p:spPr>
        <p:txBody>
          <a:bodyPr>
            <a:normAutofit lnSpcReduction="20000"/>
          </a:bodyPr>
          <a:p>
            <a:r>
              <a:rPr lang="en-US"/>
              <a:t>Initiation: Alex clicks “Pay Now”. The request is sent to Unified Payment API Gatway.</a:t>
            </a:r>
            <a:endParaRPr lang="en-US"/>
          </a:p>
          <a:p>
            <a:r>
              <a:rPr lang="en-US"/>
              <a:t>Analysis: The AI engine instantly analyzes the transaction against rel-time data.</a:t>
            </a:r>
            <a:endParaRPr lang="en-US"/>
          </a:p>
          <a:p>
            <a:pPr lvl="1"/>
            <a:r>
              <a:rPr lang="en-US"/>
              <a:t>Fraud Score: Low Risk</a:t>
            </a:r>
            <a:endParaRPr lang="en-US"/>
          </a:p>
          <a:p>
            <a:pPr lvl="1"/>
            <a:r>
              <a:rPr lang="en-US"/>
              <a:t>Rail Status:</a:t>
            </a:r>
            <a:endParaRPr lang="en-US"/>
          </a:p>
          <a:p>
            <a:pPr lvl="2"/>
            <a:r>
              <a:rPr lang="en-US"/>
              <a:t>RTP network: UP</a:t>
            </a:r>
            <a:endParaRPr lang="en-US"/>
          </a:p>
          <a:p>
            <a:pPr lvl="2"/>
            <a:r>
              <a:rPr lang="en-US"/>
              <a:t>Card netword: UP</a:t>
            </a:r>
            <a:endParaRPr lang="en-US"/>
          </a:p>
          <a:p>
            <a:pPr lvl="2"/>
            <a:r>
              <a:rPr lang="en-US"/>
              <a:t>ACH: UP(but settlement is delayed unitl next business day)</a:t>
            </a:r>
            <a:endParaRPr lang="en-US"/>
          </a:p>
          <a:p>
            <a:pPr lvl="2"/>
            <a:r>
              <a:rPr lang="en-US"/>
              <a:t>Wire: DOWN</a:t>
            </a:r>
            <a:endParaRPr lang="en-US"/>
          </a:p>
          <a:p>
            <a:pPr lvl="1"/>
            <a:r>
              <a:rPr lang="en-US" sz="2400"/>
              <a:t>Cost Comparison:</a:t>
            </a:r>
            <a:endParaRPr lang="en-US" sz="2400"/>
          </a:p>
          <a:p>
            <a:pPr lvl="2"/>
            <a:r>
              <a:rPr lang="en-US" sz="2000"/>
              <a:t>ACH: $0.25</a:t>
            </a:r>
            <a:endParaRPr lang="en-US" sz="2000"/>
          </a:p>
          <a:p>
            <a:pPr lvl="2"/>
            <a:r>
              <a:rPr lang="en-US" sz="2000"/>
              <a:t>RTP: $0.30</a:t>
            </a:r>
            <a:endParaRPr lang="en-US" sz="2000"/>
          </a:p>
          <a:p>
            <a:pPr lvl="2"/>
            <a:r>
              <a:rPr lang="en-US" sz="2000"/>
              <a:t>Card: $11.35 (2.5% + $0.10)</a:t>
            </a:r>
            <a:r>
              <a:rPr lang="en-US"/>
              <a:t>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Real time Scenario (Contd...)</a:t>
            </a:r>
            <a:endParaRPr lang="en-US"/>
          </a:p>
        </p:txBody>
      </p:sp>
      <p:sp>
        <p:nvSpPr>
          <p:cNvPr id="3" name="Content Placeholder 2"/>
          <p:cNvSpPr>
            <a:spLocks noGrp="1"/>
          </p:cNvSpPr>
          <p:nvPr>
            <p:ph idx="1"/>
          </p:nvPr>
        </p:nvSpPr>
        <p:spPr/>
        <p:txBody>
          <a:bodyPr/>
          <a:p>
            <a:r>
              <a:rPr lang="en-US"/>
              <a:t>AI Decision Logic:</a:t>
            </a:r>
            <a:endParaRPr lang="en-US"/>
          </a:p>
          <a:p>
            <a:pPr lvl="1"/>
            <a:r>
              <a:rPr lang="en-US"/>
              <a:t>ACH is cheapest but is not real-time, making it unsuitable for instant confirmation.</a:t>
            </a:r>
            <a:endParaRPr lang="en-US"/>
          </a:p>
          <a:p>
            <a:pPr lvl="1"/>
            <a:r>
              <a:rPr lang="en-US"/>
              <a:t>The Card Network is real-time but is significantly more expensive</a:t>
            </a:r>
            <a:endParaRPr lang="en-US"/>
          </a:p>
          <a:p>
            <a:pPr lvl="1"/>
            <a:r>
              <a:rPr lang="en-US"/>
              <a:t>RTP offers the best combination of Instant settlement and very low cost.</a:t>
            </a:r>
            <a:endParaRPr lang="en-US"/>
          </a:p>
          <a:p>
            <a:pPr lvl="0"/>
            <a:r>
              <a:rPr lang="en-US"/>
              <a:t>AI Decision:</a:t>
            </a:r>
            <a:endParaRPr lang="en-US"/>
          </a:p>
          <a:p>
            <a:pPr lvl="1"/>
            <a:r>
              <a:rPr lang="en-US"/>
              <a:t>Route Trannsaction via RTP network.</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Real time Scenario (Contd...)</a:t>
            </a:r>
            <a:endParaRPr lang="en-US"/>
          </a:p>
        </p:txBody>
      </p:sp>
      <p:sp>
        <p:nvSpPr>
          <p:cNvPr id="3" name="Content Placeholder 2"/>
          <p:cNvSpPr>
            <a:spLocks noGrp="1"/>
          </p:cNvSpPr>
          <p:nvPr>
            <p:ph idx="1"/>
          </p:nvPr>
        </p:nvSpPr>
        <p:spPr/>
        <p:txBody>
          <a:bodyPr/>
          <a:p>
            <a:r>
              <a:rPr lang="en-US" altLang="en-US"/>
              <a:t>The Challenge - A Real-World Failure</a:t>
            </a:r>
            <a:endParaRPr lang="en-US" altLang="en-US"/>
          </a:p>
          <a:p>
            <a:pPr lvl="1"/>
            <a:r>
              <a:rPr lang="en-US" altLang="en-US"/>
              <a:t>Execution: The system attempts the $450 payment on the RTP Network.</a:t>
            </a:r>
            <a:endParaRPr lang="en-US" altLang="en-US"/>
          </a:p>
          <a:p>
            <a:pPr lvl="1"/>
            <a:r>
              <a:rPr lang="en-US" altLang="en-US"/>
              <a:t>FAILURE</a:t>
            </a:r>
            <a:endParaRPr lang="en-US" altLang="en-US"/>
          </a:p>
          <a:p>
            <a:pPr lvl="1"/>
            <a:r>
              <a:rPr lang="en-US" altLang="en-US"/>
              <a:t>Reason Code: AC04 - Account Closed</a:t>
            </a:r>
            <a:endParaRPr lang="en-US" altLang="en-US"/>
          </a:p>
          <a:p>
            <a:pPr lvl="1"/>
            <a:r>
              <a:rPr lang="en-US" altLang="en-US"/>
              <a:t>Problem: The customer's bank account is not enabled for RTP. In a traditional system, this results in a generic "Payment Failed" message and a lost sale.</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Real time Scenario (Contd...)</a:t>
            </a:r>
            <a:endParaRPr lang="en-US"/>
          </a:p>
        </p:txBody>
      </p:sp>
      <p:sp>
        <p:nvSpPr>
          <p:cNvPr id="3" name="Content Placeholder 2"/>
          <p:cNvSpPr>
            <a:spLocks noGrp="1"/>
          </p:cNvSpPr>
          <p:nvPr>
            <p:ph idx="1"/>
          </p:nvPr>
        </p:nvSpPr>
        <p:spPr/>
        <p:txBody>
          <a:bodyPr>
            <a:normAutofit/>
          </a:bodyPr>
          <a:p>
            <a:r>
              <a:rPr lang="en-US" altLang="en-US"/>
              <a:t>The Solution - Intelligent Fallback &amp; Recovery</a:t>
            </a:r>
            <a:endParaRPr lang="en-US" altLang="en-US"/>
          </a:p>
          <a:p>
            <a:pPr lvl="1"/>
            <a:r>
              <a:rPr lang="en-US" altLang="en-US"/>
              <a:t>The failure reason is instantly sent back to the AI Decision Engine.</a:t>
            </a:r>
            <a:endParaRPr lang="en-US" altLang="en-US"/>
          </a:p>
          <a:p>
            <a:pPr lvl="1"/>
            <a:r>
              <a:rPr lang="en-US" altLang="en-US"/>
              <a:t>AI Re-evaluation Logic:</a:t>
            </a:r>
            <a:endParaRPr lang="en-US" altLang="en-US"/>
          </a:p>
          <a:p>
            <a:pPr lvl="2"/>
            <a:r>
              <a:rPr lang="en-US" altLang="en-US"/>
              <a:t>The failure reason (AC04) is permanent for this rail. Retrying on RTP is pointless.</a:t>
            </a:r>
            <a:endParaRPr lang="en-US" altLang="en-US"/>
          </a:p>
          <a:p>
            <a:pPr lvl="2"/>
            <a:r>
              <a:rPr lang="en-US" altLang="en-US"/>
              <a:t>The AI immediately disqualifies RTP and re-evaluates the remaining options.</a:t>
            </a:r>
            <a:endParaRPr lang="en-US" altLang="en-US"/>
          </a:p>
          <a:p>
            <a:pPr lvl="2"/>
            <a:r>
              <a:rPr lang="en-US" altLang="en-US"/>
              <a:t>To save the sale with instant confirmation, the only viable option left is the Card Network.</a:t>
            </a:r>
            <a:endParaRPr lang="en-US" altLang="en-US"/>
          </a:p>
          <a:p>
            <a:pPr lvl="1"/>
            <a:r>
              <a:rPr lang="en-US" altLang="en-US"/>
              <a:t>AI DECISION: Instantly re-route the transaction via the Card Network.</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Real time Scenario (Contd...)</a:t>
            </a:r>
            <a:endParaRPr lang="en-US"/>
          </a:p>
        </p:txBody>
      </p:sp>
      <p:sp>
        <p:nvSpPr>
          <p:cNvPr id="3" name="Content Placeholder 2"/>
          <p:cNvSpPr>
            <a:spLocks noGrp="1"/>
          </p:cNvSpPr>
          <p:nvPr>
            <p:ph idx="1"/>
          </p:nvPr>
        </p:nvSpPr>
        <p:spPr/>
        <p:txBody>
          <a:bodyPr>
            <a:normAutofit/>
          </a:bodyPr>
          <a:p>
            <a:r>
              <a:rPr lang="en-US" altLang="en-US"/>
              <a:t>The Outcome: A Saved Sale &amp; A Smarter System</a:t>
            </a:r>
            <a:endParaRPr lang="en-US" altLang="en-US"/>
          </a:p>
          <a:p>
            <a:pPr lvl="1"/>
            <a:r>
              <a:rPr lang="en-US" altLang="en-US"/>
              <a:t>Business Outcome: The $450 sale is saved. The payment succeeds, and Alex gets an order confirmation. Modern Nest avoids cart abandonment.</a:t>
            </a:r>
            <a:endParaRPr lang="en-US" altLang="en-US"/>
          </a:p>
          <a:p>
            <a:pPr lvl="1"/>
            <a:r>
              <a:rPr lang="en-US" altLang="en-US"/>
              <a:t>System Outcome: The Unified Ledger records the entire transaction journey:</a:t>
            </a:r>
            <a:endParaRPr lang="en-US" altLang="en-US"/>
          </a:p>
          <a:p>
            <a:pPr lvl="1"/>
            <a:r>
              <a:rPr lang="en-US" altLang="en-US"/>
              <a:t>Initial Attempt: RTP (Failed)</a:t>
            </a:r>
            <a:endParaRPr lang="en-US" altLang="en-US"/>
          </a:p>
          <a:p>
            <a:pPr lvl="1"/>
            <a:r>
              <a:rPr lang="en-US" altLang="en-US"/>
              <a:t>Final Rail: Card Network (Success)</a:t>
            </a:r>
            <a:endParaRPr lang="en-US" altLang="en-US"/>
          </a:p>
          <a:p>
            <a:pPr lvl="1"/>
            <a:r>
              <a:rPr lang="en-US" altLang="en-US"/>
              <a:t>Final Cost: $11.35</a:t>
            </a:r>
            <a:endParaRPr lang="en-US" altLang="en-US"/>
          </a:p>
          <a:p>
            <a:pPr lvl="1"/>
            <a:r>
              <a:rPr lang="en-US" altLang="en-US"/>
              <a:t>The Self-Learning Loop: The AI model is automatically updated. It now knows that Alex’s bank account is not RTP-enabled. The next time Alex makes a purchase, the system will not even attempt RTP, making future checkouts faster and more efficient.</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Novelty</a:t>
            </a:r>
            <a:endParaRPr lang="en-US"/>
          </a:p>
        </p:txBody>
      </p:sp>
      <p:sp>
        <p:nvSpPr>
          <p:cNvPr id="3" name="Content Placeholder 2"/>
          <p:cNvSpPr>
            <a:spLocks noGrp="1"/>
          </p:cNvSpPr>
          <p:nvPr>
            <p:ph idx="1"/>
          </p:nvPr>
        </p:nvSpPr>
        <p:spPr/>
        <p:txBody>
          <a:bodyPr/>
          <a:p>
            <a:r>
              <a:rPr lang="en-US"/>
              <a:t>The novelty lies in its creation of holisitic, self-learning and fully autonomous payment orchestration system.</a:t>
            </a:r>
            <a:endParaRPr lang="en-US"/>
          </a:p>
          <a:p>
            <a:pPr lvl="1"/>
            <a:r>
              <a:rPr lang="en-US"/>
              <a:t>Autonomous, Multi-factor Decisioning: Ai engine moves beyond static rules to consider dynamic blend of factors simultaneously.</a:t>
            </a:r>
            <a:endParaRPr lang="en-US"/>
          </a:p>
          <a:p>
            <a:pPr lvl="1"/>
            <a:r>
              <a:rPr lang="en-US"/>
              <a:t>Automated &amp; Intelligent Fallback: The recobery system is fully automated. The intelligence is not just in retrying, but in choosing the next best alternative based on analysis of why first one falied.</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Statment</a:t>
            </a:r>
            <a:endParaRPr lang="en-US"/>
          </a:p>
        </p:txBody>
      </p:sp>
      <p:sp>
        <p:nvSpPr>
          <p:cNvPr id="3" name="Content Placeholder 2"/>
          <p:cNvSpPr>
            <a:spLocks noGrp="1"/>
          </p:cNvSpPr>
          <p:nvPr>
            <p:ph idx="1"/>
          </p:nvPr>
        </p:nvSpPr>
        <p:spPr/>
        <p:txBody>
          <a:bodyPr/>
          <a:p>
            <a:pPr marL="0" indent="0">
              <a:buNone/>
            </a:pPr>
            <a:r>
              <a:rPr lang="en-US"/>
              <a:t>The Modern payments ecosystem is fragmented. It relies on multiple, siloed payment rails like ACH, Wires, Cards and Zelle. Eacch operates with its own infrastructure, rules and processing speeds. This creates significant challenges.</a:t>
            </a:r>
            <a:endParaRPr lang="en-US"/>
          </a:p>
          <a:p>
            <a:r>
              <a:rPr lang="en-US"/>
              <a:t>High Failure Rates: Transactions often  fail because the selected rail is unavailable, the transaction doesnt meet specific criteria, or network issue.</a:t>
            </a:r>
            <a:endParaRPr lang="en-US"/>
          </a:p>
          <a:p>
            <a:r>
              <a:rPr lang="en-US"/>
              <a:t>Processing Delays: When transaction fails, manual intervention is often required to retry it, leading to delays and poor customer experience.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Problem Statment (Contd...)</a:t>
            </a:r>
            <a:endParaRPr lang="en-US"/>
          </a:p>
        </p:txBody>
      </p:sp>
      <p:sp>
        <p:nvSpPr>
          <p:cNvPr id="3" name="Content Placeholder 2"/>
          <p:cNvSpPr>
            <a:spLocks noGrp="1"/>
          </p:cNvSpPr>
          <p:nvPr>
            <p:ph idx="1"/>
          </p:nvPr>
        </p:nvSpPr>
        <p:spPr/>
        <p:txBody>
          <a:bodyPr/>
          <a:p>
            <a:r>
              <a:rPr lang="en-US"/>
              <a:t>Operational Inefficiency: Businesses must build and maintain complex, custom logic to handle payment routing and failures, diverting resources from their core experiences.</a:t>
            </a:r>
            <a:endParaRPr lang="en-US"/>
          </a:p>
          <a:p>
            <a:r>
              <a:rPr lang="en-US"/>
              <a:t>Lack of Intelligent Optimization: Existing systems cannot dynamically select optimal payment rail in real-time based factors like urgency, transaction size, cost and network availability. There is no intelligent system to assess transaction intent and automatically retry a failed payment on more suitable rail.</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Technical Solution</a:t>
            </a:r>
            <a:endParaRPr lang="en-US"/>
          </a:p>
        </p:txBody>
      </p:sp>
      <p:sp>
        <p:nvSpPr>
          <p:cNvPr id="3" name="Content Placeholder 2"/>
          <p:cNvSpPr>
            <a:spLocks noGrp="1"/>
          </p:cNvSpPr>
          <p:nvPr>
            <p:ph idx="1"/>
          </p:nvPr>
        </p:nvSpPr>
        <p:spPr/>
        <p:txBody>
          <a:bodyPr/>
          <a:p>
            <a:r>
              <a:rPr lang="en-US"/>
              <a:t>I propose an AI-Powered Unified Payments Core, a smart, self-learning orchestration layer that sits between a business’s system and payment networks.</a:t>
            </a:r>
            <a:endParaRPr lang="en-US"/>
          </a:p>
          <a:p>
            <a:r>
              <a:rPr lang="en-US"/>
              <a:t>This System acts as central intelligence hub that ingest payment request and uses AI engince to dynamically route, secure, and guarantee successful completion of transaction.</a:t>
            </a:r>
            <a:endParaRPr lang="en-US"/>
          </a:p>
          <a:p>
            <a:pPr marL="0" indent="0">
              <a:buNone/>
            </a:pP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Core Components</a:t>
            </a:r>
            <a:endParaRPr lang="en-US"/>
          </a:p>
        </p:txBody>
      </p:sp>
      <p:sp>
        <p:nvSpPr>
          <p:cNvPr id="3" name="Content Placeholder 2"/>
          <p:cNvSpPr>
            <a:spLocks noGrp="1"/>
          </p:cNvSpPr>
          <p:nvPr>
            <p:ph idx="1"/>
          </p:nvPr>
        </p:nvSpPr>
        <p:spPr/>
        <p:txBody>
          <a:bodyPr/>
          <a:p>
            <a:r>
              <a:rPr lang="en-US"/>
              <a:t>Unifed API: A single point of integration for businesses to submit all payment requests.</a:t>
            </a:r>
            <a:endParaRPr lang="en-US"/>
          </a:p>
          <a:p>
            <a:r>
              <a:rPr lang="en-US"/>
              <a:t>Dynamic Routing Logic: The engine considers multi-layeres set of factors.</a:t>
            </a:r>
            <a:endParaRPr lang="en-US"/>
          </a:p>
          <a:p>
            <a:pPr lvl="1"/>
            <a:r>
              <a:rPr lang="en-US"/>
              <a:t>Transaction Intent: Urgency, value and customer preference.</a:t>
            </a:r>
            <a:endParaRPr lang="en-US"/>
          </a:p>
          <a:p>
            <a:pPr lvl="1"/>
            <a:r>
              <a:rPr lang="en-US"/>
              <a:t>Rail Status: Real-time availability and processing speeds of network.</a:t>
            </a:r>
            <a:endParaRPr lang="en-US"/>
          </a:p>
          <a:p>
            <a:pPr lvl="1"/>
            <a:r>
              <a:rPr lang="en-US"/>
              <a:t>Cost Optimization: Transaction fee for each potential rail.</a:t>
            </a:r>
            <a:endParaRPr lang="en-US"/>
          </a:p>
          <a:p>
            <a:pPr lvl="1"/>
            <a:r>
              <a:rPr lang="en-US"/>
              <a:t>Success Probability: Historical Data to predict likelihood of success.</a:t>
            </a:r>
            <a:endParaRPr lang="en-US"/>
          </a:p>
          <a:p>
            <a:pPr lvl="1"/>
            <a:r>
              <a:rPr lang="en-US"/>
              <a:t>Real-time Fraud &amp; Compliance Score: Rist assessment for each transaction.</a:t>
            </a:r>
            <a:endParaRPr lang="en-US"/>
          </a:p>
          <a:p>
            <a:pPr lvl="1"/>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Core Component(Contd...)</a:t>
            </a:r>
            <a:endParaRPr lang="en-US"/>
          </a:p>
        </p:txBody>
      </p:sp>
      <p:sp>
        <p:nvSpPr>
          <p:cNvPr id="3" name="Content Placeholder 2"/>
          <p:cNvSpPr>
            <a:spLocks noGrp="1"/>
          </p:cNvSpPr>
          <p:nvPr>
            <p:ph idx="1"/>
          </p:nvPr>
        </p:nvSpPr>
        <p:spPr/>
        <p:txBody>
          <a:bodyPr/>
          <a:p>
            <a:r>
              <a:rPr lang="en-US">
                <a:sym typeface="+mn-ea"/>
              </a:rPr>
              <a:t>Self-Learning AI decision Engine: It analyzes each transaction in real-time to select the optimal payment rail. The model contiuousy learns outcomes to improve decision-making over time.</a:t>
            </a:r>
            <a:endParaRPr lang="en-US"/>
          </a:p>
          <a:p>
            <a:r>
              <a:rPr lang="en-US"/>
              <a:t>Intelligent Fallback Mechanism: If transaction fails, the system automatically and instantly retries it on next best alternative based on reason for the initial failure.</a:t>
            </a:r>
            <a:endParaRPr lang="en-US"/>
          </a:p>
          <a:p>
            <a:r>
              <a:rPr lang="en-US"/>
              <a:t>Analytics &amp; Insights Dashboard: A customer-facing portal providing deep insights into transaction success rates, costs, routing patterns and performance metrics.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Solution</a:t>
            </a:r>
            <a:endParaRPr lang="en-US"/>
          </a:p>
        </p:txBody>
      </p:sp>
      <p:sp>
        <p:nvSpPr>
          <p:cNvPr id="3" name="Content Placeholder 2"/>
          <p:cNvSpPr>
            <a:spLocks noGrp="1"/>
          </p:cNvSpPr>
          <p:nvPr>
            <p:ph idx="1"/>
          </p:nvPr>
        </p:nvSpPr>
        <p:spPr>
          <a:xfrm>
            <a:off x="838200" y="1691640"/>
            <a:ext cx="10515600" cy="4485640"/>
          </a:xfrm>
        </p:spPr>
        <p:txBody>
          <a:bodyPr>
            <a:normAutofit lnSpcReduction="10000"/>
          </a:bodyPr>
          <a:p>
            <a:r>
              <a:rPr lang="en-US"/>
              <a:t>Entry Point: A merchant’s application send standardized payment request to our secure API gateway.</a:t>
            </a:r>
            <a:endParaRPr lang="en-US"/>
          </a:p>
          <a:p>
            <a:r>
              <a:rPr lang="en-US"/>
              <a:t>Central Hub ( Self-Learning AI Decision Engine): The request passed to AI Decision Engine. The Engine coordinates with several real-time microservices.</a:t>
            </a:r>
            <a:endParaRPr lang="en-US"/>
          </a:p>
          <a:p>
            <a:pPr lvl="1"/>
            <a:r>
              <a:rPr lang="en-US"/>
              <a:t>Fraud &amp; Compliance Engine: A new, dedicated service that performs real-time fraud scoring and checks transaction against AML, KYC and other regional rehulations.</a:t>
            </a:r>
            <a:endParaRPr lang="en-US"/>
          </a:p>
          <a:p>
            <a:pPr lvl="1"/>
            <a:r>
              <a:rPr lang="en-US"/>
              <a:t>Rail Status Monitor: Contiuously monitors health, uptime and processing speed of all integrated payment networks.</a:t>
            </a:r>
            <a:endParaRPr lang="en-US"/>
          </a:p>
          <a:p>
            <a:pPr lvl="1"/>
            <a:r>
              <a:rPr lang="en-US"/>
              <a:t>Cost &amp; Rules Database: Contains fee structures, transaction limits, and operational rules for each payment rail.</a:t>
            </a:r>
            <a:endParaRPr lang="en-US"/>
          </a:p>
          <a:p>
            <a:pPr marL="457200" lvl="1" indent="0">
              <a:buNone/>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t>Solution (Contd...)</a:t>
            </a:r>
            <a:endParaRPr lang="en-US"/>
          </a:p>
        </p:txBody>
      </p:sp>
      <p:sp>
        <p:nvSpPr>
          <p:cNvPr id="3" name="Content Placeholder 2"/>
          <p:cNvSpPr>
            <a:spLocks noGrp="1"/>
          </p:cNvSpPr>
          <p:nvPr>
            <p:ph idx="1"/>
          </p:nvPr>
        </p:nvSpPr>
        <p:spPr/>
        <p:txBody>
          <a:bodyPr>
            <a:normAutofit lnSpcReduction="10000"/>
          </a:bodyPr>
          <a:p>
            <a:r>
              <a:rPr lang="en-US"/>
              <a:t>Routing (Rail Connectors): Based on AI’s multi-factor decision, the engine routes the transaction to appropriaate Raail connector, which formats the data for chosen network.</a:t>
            </a:r>
            <a:endParaRPr lang="en-US"/>
          </a:p>
          <a:p>
            <a:r>
              <a:rPr lang="en-US"/>
              <a:t>Execution &amp; Monitoring (Fallback  Loop): The chosen rail attempts the transaction:</a:t>
            </a:r>
            <a:endParaRPr lang="en-US"/>
          </a:p>
          <a:p>
            <a:pPr lvl="1"/>
            <a:r>
              <a:rPr lang="en-US"/>
              <a:t>On Success: Confirmation is sent back to merchant.</a:t>
            </a:r>
            <a:endParaRPr lang="en-US"/>
          </a:p>
          <a:p>
            <a:pPr lvl="1"/>
            <a:r>
              <a:rPr lang="en-US"/>
              <a:t>On Failure: The failure reason is sent back to AI Decision Engine, which immediately re-evaluates and routes the transaction to next best rail, initiating fallback loop.</a:t>
            </a:r>
            <a:endParaRPr lang="en-US"/>
          </a:p>
          <a:p>
            <a:pPr lvl="0"/>
            <a:r>
              <a:rPr lang="en-US"/>
              <a:t>Unifies Ledger &amp; Analytics: All final transaction statues aare recorded in unified ledger. </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51510"/>
          </a:xfrm>
        </p:spPr>
        <p:txBody>
          <a:bodyPr>
            <a:normAutofit fontScale="90000"/>
          </a:bodyPr>
          <a:p>
            <a:r>
              <a:rPr lang="en-US"/>
              <a:t>Solution Architecture</a:t>
            </a:r>
            <a:endParaRPr lang="en-US"/>
          </a:p>
        </p:txBody>
      </p:sp>
      <p:pic>
        <p:nvPicPr>
          <p:cNvPr id="5" name="Content Placeholder 4" descr="paten.drawio"/>
          <p:cNvPicPr>
            <a:picLocks noChangeAspect="1"/>
          </p:cNvPicPr>
          <p:nvPr>
            <p:ph idx="1"/>
          </p:nvPr>
        </p:nvPicPr>
        <p:blipFill>
          <a:blip r:embed="rId1"/>
          <a:stretch>
            <a:fillRect/>
          </a:stretch>
        </p:blipFill>
        <p:spPr>
          <a:xfrm>
            <a:off x="3041015" y="1016635"/>
            <a:ext cx="5795010" cy="55886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6573</Words>
  <Application>WPS Presentation</Application>
  <PresentationFormat>Widescreen</PresentationFormat>
  <Paragraphs>125</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SimSun</vt:lpstr>
      <vt:lpstr>Wingdings</vt:lpstr>
      <vt:lpstr>Calibri Light</vt:lpstr>
      <vt:lpstr>Calibri</vt:lpstr>
      <vt:lpstr>Microsoft YaHei</vt:lpstr>
      <vt:lpstr>Arial Unicode MS</vt:lpstr>
      <vt:lpstr>Manrope ExtraBold</vt:lpstr>
      <vt:lpstr>Lato</vt:lpstr>
      <vt:lpstr>Mali</vt:lpstr>
      <vt:lpstr>Segoe Print</vt:lpstr>
      <vt:lpstr>Mali SemiBold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Payment Orchestration</dc:title>
  <dc:creator/>
  <cp:lastModifiedBy>Aizen Sosuke</cp:lastModifiedBy>
  <cp:revision>1</cp:revision>
  <dcterms:created xsi:type="dcterms:W3CDTF">2025-07-20T18:41:01Z</dcterms:created>
  <dcterms:modified xsi:type="dcterms:W3CDTF">2025-07-20T18:41:01Z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B9BC318DA2834A7BBEAED8E5BF5FDD40_11</vt:lpwstr>
  </property>
  <property fmtid="{D5CDD505-2E9C-101B-9397-08002B2CF9AE}" pid="3" name="KSOProductBuildVer">
    <vt:lpwstr>1033-12.2.0.21931</vt:lpwstr>
  </property>
</Properties>
</file>