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57" r:id="rId3"/>
    <p:sldId id="258" r:id="rId4"/>
    <p:sldId id="259" r:id="rId5"/>
    <p:sldId id="260" r:id="rId6"/>
    <p:sldId id="261" r:id="rId7"/>
    <p:sldId id="264" r:id="rId8"/>
    <p:sldId id="265" r:id="rId9"/>
    <p:sldId id="266" r:id="rId10"/>
    <p:sldId id="268" r:id="rId11"/>
    <p:sldId id="272" r:id="rId12"/>
    <p:sldId id="273"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370" y="-1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62FD2F2-51E7-40DC-941F-649923E188C8}" type="datetimeFigureOut">
              <a:rPr lang="en-IN" smtClean="0"/>
              <a:t>30-07-2024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A6D0DD-FEFC-48F9-9EB5-5E7377B03882}" type="slidenum">
              <a:rPr lang="en-IN" smtClean="0"/>
              <a:t>‹#›</a:t>
            </a:fld>
            <a:endParaRPr lang="en-IN"/>
          </a:p>
        </p:txBody>
      </p:sp>
    </p:spTree>
    <p:extLst>
      <p:ext uri="{BB962C8B-B14F-4D97-AF65-F5344CB8AC3E}">
        <p14:creationId xmlns:p14="http://schemas.microsoft.com/office/powerpoint/2010/main" val="901046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67609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69489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83337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1343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852145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01119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619681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73580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cSld name="1_Two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11111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970052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68558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61492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7/30/2024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10583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7/30/2024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8964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7/30/2024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99419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7/30/2024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44572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03530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24541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7/30/2024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71034919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2519" y="914400"/>
            <a:ext cx="8076248" cy="1367041"/>
          </a:xfrm>
          <a:prstGeom prst="rect">
            <a:avLst/>
          </a:prstGeom>
        </p:spPr>
        <p:style>
          <a:lnRef idx="1">
            <a:schemeClr val="accent1"/>
          </a:lnRef>
          <a:fillRef idx="2">
            <a:schemeClr val="accent1"/>
          </a:fillRef>
          <a:effectRef idx="1">
            <a:schemeClr val="accent1"/>
          </a:effectRef>
          <a:fontRef idx="minor">
            <a:schemeClr val="dk1"/>
          </a:fontRef>
        </p:style>
        <p:txBody>
          <a:bodyPr vert="horz" wrap="square" lIns="0" tIns="12700" rIns="0" bIns="0" rtlCol="0">
            <a:spAutoFit/>
          </a:bodyPr>
          <a:lstStyle/>
          <a:p>
            <a:pPr marL="12700">
              <a:lnSpc>
                <a:spcPct val="100000"/>
              </a:lnSpc>
              <a:spcBef>
                <a:spcPts val="100"/>
              </a:spcBef>
            </a:pPr>
            <a:r>
              <a:rPr lang="en-IN" spc="-10" dirty="0">
                <a:solidFill>
                  <a:srgbClr val="000000"/>
                </a:solidFill>
                <a:latin typeface="Times New Roman" panose="02020603050405020304" pitchFamily="18" charset="0"/>
                <a:cs typeface="Times New Roman" panose="02020603050405020304" pitchFamily="18" charset="0"/>
              </a:rPr>
              <a:t> </a:t>
            </a:r>
            <a:r>
              <a:rPr lang="en-IN" spc="-10" dirty="0" smtClean="0">
                <a:solidFill>
                  <a:srgbClr val="000000"/>
                </a:solidFill>
                <a:latin typeface="Times New Roman" panose="02020603050405020304" pitchFamily="18" charset="0"/>
                <a:cs typeface="Times New Roman" panose="02020603050405020304" pitchFamily="18" charset="0"/>
              </a:rPr>
              <a:t>ONLINE FOOD ORDERING WEBSTIE USING PYTHON</a:t>
            </a:r>
            <a:endParaRPr spc="-10" dirty="0">
              <a:solidFill>
                <a:srgbClr val="000000"/>
              </a:solidFill>
              <a:latin typeface="Times New Roman" panose="02020603050405020304" pitchFamily="18" charset="0"/>
              <a:cs typeface="Times New Roman" panose="02020603050405020304" pitchFamily="18" charset="0"/>
            </a:endParaRPr>
          </a:p>
        </p:txBody>
      </p:sp>
      <p:pic>
        <p:nvPicPr>
          <p:cNvPr id="5" name="object 5"/>
          <p:cNvPicPr/>
          <p:nvPr/>
        </p:nvPicPr>
        <p:blipFill>
          <a:blip r:embed="rId2" cstate="print"/>
          <a:stretch>
            <a:fillRect/>
          </a:stretch>
        </p:blipFill>
        <p:spPr>
          <a:xfrm>
            <a:off x="119396" y="160421"/>
            <a:ext cx="1480806" cy="1211179"/>
          </a:xfrm>
          <a:prstGeom prst="rect">
            <a:avLst/>
          </a:prstGeom>
        </p:spPr>
      </p:pic>
      <p:pic>
        <p:nvPicPr>
          <p:cNvPr id="6" name="object 6"/>
          <p:cNvPicPr/>
          <p:nvPr/>
        </p:nvPicPr>
        <p:blipFill>
          <a:blip r:embed="rId3" cstate="print"/>
          <a:stretch>
            <a:fillRect/>
          </a:stretch>
        </p:blipFill>
        <p:spPr>
          <a:xfrm>
            <a:off x="10591797" y="216568"/>
            <a:ext cx="1371603" cy="1098883"/>
          </a:xfrm>
          <a:prstGeom prst="rect">
            <a:avLst/>
          </a:prstGeom>
        </p:spPr>
      </p:pic>
      <p:sp>
        <p:nvSpPr>
          <p:cNvPr id="8" name="TextBox 7">
            <a:extLst>
              <a:ext uri="{FF2B5EF4-FFF2-40B4-BE49-F238E27FC236}">
                <a16:creationId xmlns:a16="http://schemas.microsoft.com/office/drawing/2014/main" xmlns="" id="{F6ECA462-8172-7F43-E955-3BDE2FBC782A}"/>
              </a:ext>
            </a:extLst>
          </p:cNvPr>
          <p:cNvSpPr txBox="1"/>
          <p:nvPr/>
        </p:nvSpPr>
        <p:spPr>
          <a:xfrm>
            <a:off x="859799" y="2971800"/>
            <a:ext cx="4572000" cy="2585323"/>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Guided By</a:t>
            </a:r>
            <a:r>
              <a:rPr lang="en-IN" b="1" dirty="0">
                <a:latin typeface="Times New Roman" panose="02020603050405020304" pitchFamily="18" charset="0"/>
                <a:cs typeface="Times New Roman" panose="02020603050405020304" pitchFamily="18" charset="0"/>
              </a:rPr>
              <a:t>:</a:t>
            </a:r>
          </a:p>
          <a:p>
            <a:endParaRPr lang="en-IN" b="1" dirty="0">
              <a:latin typeface="Times New Roman" panose="02020603050405020304" pitchFamily="18" charset="0"/>
              <a:cs typeface="Times New Roman" panose="02020603050405020304" pitchFamily="18" charset="0"/>
            </a:endParaRPr>
          </a:p>
          <a:p>
            <a:r>
              <a:rPr lang="en-IN" sz="1800" b="1" dirty="0">
                <a:effectLst/>
                <a:latin typeface="Times New Roman" panose="02020603050405020304" pitchFamily="18" charset="0"/>
                <a:ea typeface="Times New Roman" panose="02020603050405020304" pitchFamily="18" charset="0"/>
              </a:rPr>
              <a:t>Dr. </a:t>
            </a:r>
            <a:r>
              <a:rPr lang="en-IN" sz="1800" b="1" dirty="0">
                <a:effectLst/>
                <a:latin typeface="Calibri" panose="020F0502020204030204" pitchFamily="34" charset="0"/>
                <a:ea typeface="Calibri" panose="020F0502020204030204" pitchFamily="34" charset="0"/>
              </a:rPr>
              <a:t>Subramanian E.K</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CSA0883 – Python Programming for Data Visualization</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Saveetha School of Engineering,</a:t>
            </a:r>
          </a:p>
          <a:p>
            <a:r>
              <a:rPr lang="en-IN" b="1" dirty="0">
                <a:latin typeface="Times New Roman" panose="02020603050405020304" pitchFamily="18" charset="0"/>
                <a:cs typeface="Times New Roman" panose="02020603050405020304" pitchFamily="18" charset="0"/>
              </a:rPr>
              <a:t>SIMATS.</a:t>
            </a:r>
          </a:p>
          <a:p>
            <a:endParaRPr lang="en-IN"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3E4F23BC-8AA1-DF0D-9407-43339B71E9A2}"/>
              </a:ext>
            </a:extLst>
          </p:cNvPr>
          <p:cNvSpPr txBox="1"/>
          <p:nvPr/>
        </p:nvSpPr>
        <p:spPr>
          <a:xfrm>
            <a:off x="7467600" y="2971800"/>
            <a:ext cx="5105400" cy="3139321"/>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Work Done By</a:t>
            </a:r>
            <a:r>
              <a:rPr lang="en-IN" b="1" dirty="0">
                <a:latin typeface="Times New Roman" panose="02020603050405020304" pitchFamily="18" charset="0"/>
                <a:cs typeface="Times New Roman" panose="02020603050405020304" pitchFamily="18" charset="0"/>
              </a:rPr>
              <a:t>:</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K. Someshwar Reddy </a:t>
            </a:r>
          </a:p>
          <a:p>
            <a:r>
              <a:rPr lang="en-IN" b="1" dirty="0">
                <a:latin typeface="Times New Roman" panose="02020603050405020304" pitchFamily="18" charset="0"/>
                <a:cs typeface="Times New Roman" panose="02020603050405020304" pitchFamily="18" charset="0"/>
              </a:rPr>
              <a:t>(192210045)</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B. Revanth Harsha Vardhan</a:t>
            </a:r>
          </a:p>
          <a:p>
            <a:r>
              <a:rPr lang="en-IN" b="1" dirty="0">
                <a:latin typeface="Times New Roman" panose="02020603050405020304" pitchFamily="18" charset="0"/>
                <a:cs typeface="Times New Roman" panose="02020603050405020304" pitchFamily="18" charset="0"/>
              </a:rPr>
              <a:t> (192210076)</a:t>
            </a:r>
          </a:p>
          <a:p>
            <a:endParaRPr lang="en-IN" b="1" dirty="0">
              <a:latin typeface="Times New Roman" panose="02020603050405020304" pitchFamily="18" charset="0"/>
              <a:cs typeface="Times New Roman" panose="02020603050405020304" pitchFamily="18" charset="0"/>
            </a:endParaRPr>
          </a:p>
          <a:p>
            <a:r>
              <a:rPr lang="en-IN" sz="1800" b="1" dirty="0">
                <a:effectLst/>
                <a:latin typeface="Times New Roman" panose="02020603050405020304" pitchFamily="18" charset="0"/>
                <a:ea typeface="Times New Roman" panose="02020603050405020304" pitchFamily="18" charset="0"/>
              </a:rPr>
              <a:t>N. Vamsi Veera Reddy </a:t>
            </a:r>
          </a:p>
          <a:p>
            <a:r>
              <a:rPr lang="en-IN" sz="1800" b="1" dirty="0">
                <a:effectLst/>
                <a:latin typeface="Times New Roman" panose="02020603050405020304" pitchFamily="18" charset="0"/>
                <a:ea typeface="Times New Roman" panose="02020603050405020304" pitchFamily="18" charset="0"/>
              </a:rPr>
              <a:t>(192211721)</a:t>
            </a:r>
            <a:endParaRPr lang="en-IN" sz="1800" dirty="0">
              <a:effectLst/>
              <a:latin typeface="Calibri" panose="020F0502020204030204" pitchFamily="34" charset="0"/>
              <a:ea typeface="Calibri" panose="020F0502020204030204" pitchFamily="34" charset="0"/>
            </a:endParaRPr>
          </a:p>
          <a:p>
            <a:endParaRPr lang="en-IN"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3000">
        <p15:prstTrans prst="curtains"/>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0577975" y="0"/>
            <a:ext cx="1629265" cy="1227933"/>
          </a:xfrm>
          <a:prstGeom prst="rect">
            <a:avLst/>
          </a:prstGeom>
        </p:spPr>
      </p:pic>
      <p:pic>
        <p:nvPicPr>
          <p:cNvPr id="6" name="object 6"/>
          <p:cNvPicPr/>
          <p:nvPr/>
        </p:nvPicPr>
        <p:blipFill>
          <a:blip r:embed="rId3" cstate="print"/>
          <a:stretch>
            <a:fillRect/>
          </a:stretch>
        </p:blipFill>
        <p:spPr>
          <a:xfrm>
            <a:off x="124922" y="138115"/>
            <a:ext cx="1497806" cy="1168400"/>
          </a:xfrm>
          <a:prstGeom prst="rect">
            <a:avLst/>
          </a:prstGeom>
        </p:spPr>
      </p:pic>
      <p:sp>
        <p:nvSpPr>
          <p:cNvPr id="9" name="TextBox 8">
            <a:extLst>
              <a:ext uri="{FF2B5EF4-FFF2-40B4-BE49-F238E27FC236}">
                <a16:creationId xmlns:a16="http://schemas.microsoft.com/office/drawing/2014/main" xmlns="" id="{0D93EF47-0EA0-80FF-7134-CD00171CE590}"/>
              </a:ext>
            </a:extLst>
          </p:cNvPr>
          <p:cNvSpPr txBox="1"/>
          <p:nvPr/>
        </p:nvSpPr>
        <p:spPr>
          <a:xfrm>
            <a:off x="2057400" y="457200"/>
            <a:ext cx="5410200" cy="430887"/>
          </a:xfrm>
          <a:prstGeom prst="rect">
            <a:avLst/>
          </a:prstGeom>
          <a:noFill/>
        </p:spPr>
        <p:txBody>
          <a:bodyPr wrap="square" rtlCol="0">
            <a:spAutoFit/>
          </a:bodyPr>
          <a:lstStyle/>
          <a:p>
            <a:r>
              <a:rPr lang="en-IN" sz="2200" b="1" u="sng" dirty="0">
                <a:latin typeface="Times New Roman" panose="02020603050405020304" pitchFamily="18" charset="0"/>
                <a:cs typeface="Times New Roman" panose="02020603050405020304" pitchFamily="18" charset="0"/>
              </a:rPr>
              <a:t>Contact Support Team:</a:t>
            </a:r>
          </a:p>
        </p:txBody>
      </p:sp>
      <p:pic>
        <p:nvPicPr>
          <p:cNvPr id="11" name="Picture 10">
            <a:extLst>
              <a:ext uri="{FF2B5EF4-FFF2-40B4-BE49-F238E27FC236}">
                <a16:creationId xmlns:a16="http://schemas.microsoft.com/office/drawing/2014/main" xmlns="" id="{3D159AA4-7CAD-BEAA-1686-0B9A19BCF4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1524000"/>
            <a:ext cx="9372600" cy="4026896"/>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437811" y="0"/>
            <a:ext cx="685800" cy="1143000"/>
          </a:xfrm>
          <a:custGeom>
            <a:avLst/>
            <a:gdLst/>
            <a:ahLst/>
            <a:cxnLst/>
            <a:rect l="l" t="t" r="r" b="b"/>
            <a:pathLst>
              <a:path w="685800" h="1143000">
                <a:moveTo>
                  <a:pt x="685799" y="1142999"/>
                </a:moveTo>
                <a:lnTo>
                  <a:pt x="0" y="1142999"/>
                </a:lnTo>
                <a:lnTo>
                  <a:pt x="0" y="0"/>
                </a:lnTo>
                <a:lnTo>
                  <a:pt x="685799" y="0"/>
                </a:lnTo>
                <a:lnTo>
                  <a:pt x="685799" y="1142999"/>
                </a:lnTo>
                <a:close/>
              </a:path>
            </a:pathLst>
          </a:custGeom>
          <a:solidFill>
            <a:srgbClr val="B01413"/>
          </a:solidFill>
        </p:spPr>
        <p:txBody>
          <a:bodyPr wrap="square" lIns="0" tIns="0" rIns="0" bIns="0" rtlCol="0"/>
          <a:lstStyle/>
          <a:p>
            <a:endParaRPr/>
          </a:p>
        </p:txBody>
      </p:sp>
      <p:pic>
        <p:nvPicPr>
          <p:cNvPr id="5" name="object 5"/>
          <p:cNvPicPr/>
          <p:nvPr/>
        </p:nvPicPr>
        <p:blipFill>
          <a:blip r:embed="rId2" cstate="print"/>
          <a:stretch>
            <a:fillRect/>
          </a:stretch>
        </p:blipFill>
        <p:spPr>
          <a:xfrm>
            <a:off x="175085" y="112294"/>
            <a:ext cx="1376361" cy="1325562"/>
          </a:xfrm>
          <a:prstGeom prst="rect">
            <a:avLst/>
          </a:prstGeom>
        </p:spPr>
      </p:pic>
      <p:pic>
        <p:nvPicPr>
          <p:cNvPr id="6" name="object 6"/>
          <p:cNvPicPr/>
          <p:nvPr/>
        </p:nvPicPr>
        <p:blipFill>
          <a:blip r:embed="rId3" cstate="print"/>
          <a:stretch>
            <a:fillRect/>
          </a:stretch>
        </p:blipFill>
        <p:spPr>
          <a:xfrm>
            <a:off x="10432731" y="0"/>
            <a:ext cx="1621630" cy="1213268"/>
          </a:xfrm>
          <a:prstGeom prst="rect">
            <a:avLst/>
          </a:prstGeom>
        </p:spPr>
      </p:pic>
      <p:sp>
        <p:nvSpPr>
          <p:cNvPr id="11" name="TextBox 10">
            <a:extLst>
              <a:ext uri="{FF2B5EF4-FFF2-40B4-BE49-F238E27FC236}">
                <a16:creationId xmlns:a16="http://schemas.microsoft.com/office/drawing/2014/main" xmlns="" id="{9CF02B59-1EB8-450F-C885-52B001DA1893}"/>
              </a:ext>
            </a:extLst>
          </p:cNvPr>
          <p:cNvSpPr txBox="1"/>
          <p:nvPr/>
        </p:nvSpPr>
        <p:spPr>
          <a:xfrm>
            <a:off x="685800" y="1437856"/>
            <a:ext cx="8915400" cy="4370427"/>
          </a:xfrm>
          <a:prstGeom prst="rect">
            <a:avLst/>
          </a:prstGeom>
          <a:noFill/>
        </p:spPr>
        <p:txBody>
          <a:bodyPr wrap="square" rtlCol="0">
            <a:spAutoFit/>
          </a:bodyPr>
          <a:lstStyle/>
          <a:p>
            <a:r>
              <a:rPr lang="en-IN" sz="2200" b="1" u="sng" dirty="0">
                <a:latin typeface="Times New Roman" panose="02020603050405020304" pitchFamily="18" charset="0"/>
                <a:cs typeface="Times New Roman" panose="02020603050405020304" pitchFamily="18" charset="0"/>
              </a:rPr>
              <a:t>Conclusion:</a:t>
            </a:r>
          </a:p>
          <a:p>
            <a:endParaRPr lang="en-IN" sz="2200" b="1" u="sng"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In conclusion, the development of a restaurant menu website using Python presents an exciting opportunity to enhance the digital presence and customer experience of our restaurant.</a:t>
            </a:r>
          </a:p>
          <a:p>
            <a:endParaRPr lang="en-US" b="0" i="0" dirty="0">
              <a:solidFill>
                <a:srgbClr val="0D0D0D"/>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Our website not only serves as a virtual storefront for showcasing our culinary creations but also as a hub for connecting with our customers, gathering valuable feedback, and optimizing our offerings based on their preferences. </a:t>
            </a:r>
          </a:p>
          <a:p>
            <a:pPr marL="342900" indent="-342900">
              <a:buFont typeface="Wingdings" panose="05000000000000000000" pitchFamily="2" charset="2"/>
              <a:buChar char="Ø"/>
            </a:pPr>
            <a:endParaRPr lang="en-US" dirty="0">
              <a:solidFill>
                <a:srgbClr val="0D0D0D"/>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With our restaurant menu website, we look forward to expanding our reach, strengthening customer relationships, and achieving greater success in the competitive restaurant industry</a:t>
            </a:r>
            <a:r>
              <a:rPr lang="en-US" b="0" i="0" dirty="0">
                <a:solidFill>
                  <a:srgbClr val="0D0D0D"/>
                </a:solidFill>
                <a:effectLst/>
                <a:latin typeface="Söhne"/>
              </a:rPr>
              <a:t>.</a:t>
            </a:r>
            <a:endParaRPr lang="en-US" b="0" i="0" dirty="0">
              <a:solidFill>
                <a:srgbClr val="0D0D0D"/>
              </a:solidFill>
              <a:effectLst/>
              <a:latin typeface="Times New Roman" panose="02020603050405020304" pitchFamily="18" charset="0"/>
              <a:cs typeface="Times New Roman" panose="02020603050405020304" pitchFamily="18" charset="0"/>
            </a:endParaRPr>
          </a:p>
          <a:p>
            <a:endParaRPr lang="en-US" dirty="0">
              <a:solidFill>
                <a:srgbClr val="0D0D0D"/>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437811" y="0"/>
            <a:ext cx="685800" cy="1143000"/>
          </a:xfrm>
          <a:custGeom>
            <a:avLst/>
            <a:gdLst/>
            <a:ahLst/>
            <a:cxnLst/>
            <a:rect l="l" t="t" r="r" b="b"/>
            <a:pathLst>
              <a:path w="685800" h="1143000">
                <a:moveTo>
                  <a:pt x="685799" y="1142999"/>
                </a:moveTo>
                <a:lnTo>
                  <a:pt x="0" y="1142999"/>
                </a:lnTo>
                <a:lnTo>
                  <a:pt x="0" y="0"/>
                </a:lnTo>
                <a:lnTo>
                  <a:pt x="685799" y="0"/>
                </a:lnTo>
                <a:lnTo>
                  <a:pt x="685799" y="1142999"/>
                </a:lnTo>
                <a:close/>
              </a:path>
            </a:pathLst>
          </a:custGeom>
          <a:solidFill>
            <a:srgbClr val="B01413"/>
          </a:solidFill>
        </p:spPr>
        <p:txBody>
          <a:bodyPr wrap="square" lIns="0" tIns="0" rIns="0" bIns="0" rtlCol="0"/>
          <a:lstStyle/>
          <a:p>
            <a:endParaRPr/>
          </a:p>
        </p:txBody>
      </p:sp>
      <p:pic>
        <p:nvPicPr>
          <p:cNvPr id="4" name="object 4"/>
          <p:cNvPicPr/>
          <p:nvPr/>
        </p:nvPicPr>
        <p:blipFill>
          <a:blip r:embed="rId2" cstate="print"/>
          <a:stretch>
            <a:fillRect/>
          </a:stretch>
        </p:blipFill>
        <p:spPr>
          <a:xfrm>
            <a:off x="120316" y="216568"/>
            <a:ext cx="1376361" cy="1325562"/>
          </a:xfrm>
          <a:prstGeom prst="rect">
            <a:avLst/>
          </a:prstGeom>
        </p:spPr>
      </p:pic>
      <p:pic>
        <p:nvPicPr>
          <p:cNvPr id="5" name="object 5"/>
          <p:cNvPicPr/>
          <p:nvPr/>
        </p:nvPicPr>
        <p:blipFill>
          <a:blip r:embed="rId3" cstate="print"/>
          <a:stretch>
            <a:fillRect/>
          </a:stretch>
        </p:blipFill>
        <p:spPr>
          <a:xfrm>
            <a:off x="10387264" y="9067"/>
            <a:ext cx="1684420" cy="1133933"/>
          </a:xfrm>
          <a:prstGeom prst="rect">
            <a:avLst/>
          </a:prstGeom>
        </p:spPr>
      </p:pic>
      <p:pic>
        <p:nvPicPr>
          <p:cNvPr id="3074" name="Picture 2" descr="Thank You Ppt Images - Free Download on Freepik">
            <a:extLst>
              <a:ext uri="{FF2B5EF4-FFF2-40B4-BE49-F238E27FC236}">
                <a16:creationId xmlns:a16="http://schemas.microsoft.com/office/drawing/2014/main" xmlns="" id="{8D25FAED-CDBE-234E-130E-2E50041921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6676" y="1099557"/>
            <a:ext cx="7477527" cy="4975955"/>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437811" y="0"/>
            <a:ext cx="685800" cy="1143000"/>
          </a:xfrm>
          <a:custGeom>
            <a:avLst/>
            <a:gdLst/>
            <a:ahLst/>
            <a:cxnLst/>
            <a:rect l="l" t="t" r="r" b="b"/>
            <a:pathLst>
              <a:path w="685800" h="1143000">
                <a:moveTo>
                  <a:pt x="685799" y="1142999"/>
                </a:moveTo>
                <a:lnTo>
                  <a:pt x="0" y="1142999"/>
                </a:lnTo>
                <a:lnTo>
                  <a:pt x="0" y="0"/>
                </a:lnTo>
                <a:lnTo>
                  <a:pt x="685799" y="0"/>
                </a:lnTo>
                <a:lnTo>
                  <a:pt x="685799" y="1142999"/>
                </a:lnTo>
                <a:close/>
              </a:path>
            </a:pathLst>
          </a:custGeom>
          <a:solidFill>
            <a:srgbClr val="B01413"/>
          </a:solidFill>
        </p:spPr>
        <p:txBody>
          <a:bodyPr wrap="square" lIns="0" tIns="0" rIns="0" bIns="0" rtlCol="0"/>
          <a:lstStyle/>
          <a:p>
            <a:endParaRPr/>
          </a:p>
        </p:txBody>
      </p:sp>
      <p:pic>
        <p:nvPicPr>
          <p:cNvPr id="5" name="object 5"/>
          <p:cNvPicPr/>
          <p:nvPr/>
        </p:nvPicPr>
        <p:blipFill>
          <a:blip r:embed="rId2" cstate="print"/>
          <a:stretch>
            <a:fillRect/>
          </a:stretch>
        </p:blipFill>
        <p:spPr>
          <a:xfrm>
            <a:off x="56147" y="112838"/>
            <a:ext cx="1483894" cy="1080209"/>
          </a:xfrm>
          <a:prstGeom prst="rect">
            <a:avLst/>
          </a:prstGeom>
        </p:spPr>
      </p:pic>
      <p:pic>
        <p:nvPicPr>
          <p:cNvPr id="6" name="object 6"/>
          <p:cNvPicPr/>
          <p:nvPr/>
        </p:nvPicPr>
        <p:blipFill>
          <a:blip r:embed="rId3" cstate="print"/>
          <a:stretch>
            <a:fillRect/>
          </a:stretch>
        </p:blipFill>
        <p:spPr>
          <a:xfrm>
            <a:off x="10564981" y="112838"/>
            <a:ext cx="1483894" cy="961982"/>
          </a:xfrm>
          <a:prstGeom prst="rect">
            <a:avLst/>
          </a:prstGeom>
        </p:spPr>
      </p:pic>
      <p:sp>
        <p:nvSpPr>
          <p:cNvPr id="9" name="TextBox 8">
            <a:extLst>
              <a:ext uri="{FF2B5EF4-FFF2-40B4-BE49-F238E27FC236}">
                <a16:creationId xmlns:a16="http://schemas.microsoft.com/office/drawing/2014/main" xmlns="" id="{C8EA4EAE-F3A8-494D-15BC-A1C07526E0C6}"/>
              </a:ext>
            </a:extLst>
          </p:cNvPr>
          <p:cNvSpPr txBox="1"/>
          <p:nvPr/>
        </p:nvSpPr>
        <p:spPr>
          <a:xfrm>
            <a:off x="609600" y="1227683"/>
            <a:ext cx="8686800" cy="5232202"/>
          </a:xfrm>
          <a:prstGeom prst="rect">
            <a:avLst/>
          </a:prstGeom>
          <a:noFill/>
        </p:spPr>
        <p:txBody>
          <a:bodyPr wrap="square" rtlCol="0">
            <a:spAutoFit/>
          </a:bodyPr>
          <a:lstStyle/>
          <a:p>
            <a:r>
              <a:rPr lang="en-IN" sz="2800" b="1" u="sng" dirty="0">
                <a:latin typeface="Times New Roman" panose="02020603050405020304" pitchFamily="18" charset="0"/>
                <a:cs typeface="Times New Roman" panose="02020603050405020304" pitchFamily="18" charset="0"/>
              </a:rPr>
              <a:t>ABSTRACT</a:t>
            </a:r>
            <a:r>
              <a:rPr lang="en-IN" b="1" u="sng" dirty="0">
                <a:latin typeface="Times New Roman" panose="02020603050405020304" pitchFamily="18" charset="0"/>
                <a:cs typeface="Times New Roman" panose="02020603050405020304" pitchFamily="18" charset="0"/>
              </a:rPr>
              <a:t>:</a:t>
            </a:r>
          </a:p>
          <a:p>
            <a:endParaRPr lang="en-IN" b="1" u="sng"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i="0" dirty="0">
                <a:solidFill>
                  <a:srgbClr val="0D0D0D"/>
                </a:solidFill>
                <a:effectLst/>
                <a:latin typeface="Times New Roman" panose="02020603050405020304" pitchFamily="18" charset="0"/>
                <a:cs typeface="Times New Roman" panose="02020603050405020304" pitchFamily="18" charset="0"/>
              </a:rPr>
              <a:t>This project aims to create a user-friendly website that allows customers to view the menu offerings of our restaurant from the comfort of their own homes.</a:t>
            </a:r>
            <a:endParaRPr lang="en-IN" u="sng" dirty="0">
              <a:latin typeface="Times New Roman" panose="02020603050405020304" pitchFamily="18" charset="0"/>
              <a:cs typeface="Times New Roman" panose="02020603050405020304" pitchFamily="18" charset="0"/>
            </a:endParaRPr>
          </a:p>
          <a:p>
            <a:endParaRPr lang="en-IN" b="1" u="sng"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The Restaurant menu web application which is designed using python concepts provides a wide range of free accessibility of ordering food items through online.</a:t>
            </a:r>
          </a:p>
          <a:p>
            <a:pPr marL="285750" indent="-28575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This mainly offers various types of features for customers like: Ordering food items, browse for new food varieties, and also with online food bill payment using upi apps or credit and debit cards.</a:t>
            </a:r>
          </a:p>
          <a:p>
            <a:pPr marL="285750" indent="-28575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This system mainly provides the features by offering various types of food ordering techniques through online, which makes the customers to easily get their favourite food to their place within an hour after ordering the food in a particular restaurant near by the customers. </a:t>
            </a:r>
          </a:p>
          <a:p>
            <a:endParaRPr lang="en-IN" b="1" u="sng" dirty="0">
              <a:latin typeface="Times New Roman" panose="02020603050405020304" pitchFamily="18" charset="0"/>
              <a:cs typeface="Times New Roman" panose="02020603050405020304" pitchFamily="18" charset="0"/>
            </a:endParaRPr>
          </a:p>
          <a:p>
            <a:endParaRPr lang="en-IN" b="1" u="sng" dirty="0">
              <a:latin typeface="Times New Roman" panose="02020603050405020304" pitchFamily="18" charset="0"/>
              <a:cs typeface="Times New Roman" panose="02020603050405020304" pitchFamily="18" charset="0"/>
            </a:endParaRPr>
          </a:p>
        </p:txBody>
      </p:sp>
    </p:spTree>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437811" y="0"/>
            <a:ext cx="685800" cy="1143000"/>
          </a:xfrm>
          <a:custGeom>
            <a:avLst/>
            <a:gdLst/>
            <a:ahLst/>
            <a:cxnLst/>
            <a:rect l="l" t="t" r="r" b="b"/>
            <a:pathLst>
              <a:path w="685800" h="1143000">
                <a:moveTo>
                  <a:pt x="685799" y="1142999"/>
                </a:moveTo>
                <a:lnTo>
                  <a:pt x="0" y="1142999"/>
                </a:lnTo>
                <a:lnTo>
                  <a:pt x="0" y="0"/>
                </a:lnTo>
                <a:lnTo>
                  <a:pt x="685799" y="0"/>
                </a:lnTo>
                <a:lnTo>
                  <a:pt x="685799" y="1142999"/>
                </a:lnTo>
                <a:close/>
              </a:path>
            </a:pathLst>
          </a:custGeom>
          <a:solidFill>
            <a:srgbClr val="B01413"/>
          </a:solidFill>
        </p:spPr>
        <p:txBody>
          <a:bodyPr wrap="square" lIns="0" tIns="0" rIns="0" bIns="0" rtlCol="0"/>
          <a:lstStyle/>
          <a:p>
            <a:endParaRPr/>
          </a:p>
        </p:txBody>
      </p:sp>
      <p:pic>
        <p:nvPicPr>
          <p:cNvPr id="5" name="object 5"/>
          <p:cNvPicPr/>
          <p:nvPr/>
        </p:nvPicPr>
        <p:blipFill>
          <a:blip r:embed="rId2" cstate="print"/>
          <a:stretch>
            <a:fillRect/>
          </a:stretch>
        </p:blipFill>
        <p:spPr>
          <a:xfrm>
            <a:off x="39291" y="105964"/>
            <a:ext cx="1669254" cy="990601"/>
          </a:xfrm>
          <a:prstGeom prst="rect">
            <a:avLst/>
          </a:prstGeom>
        </p:spPr>
      </p:pic>
      <p:pic>
        <p:nvPicPr>
          <p:cNvPr id="6" name="object 6"/>
          <p:cNvPicPr/>
          <p:nvPr/>
        </p:nvPicPr>
        <p:blipFill>
          <a:blip r:embed="rId3" cstate="print"/>
          <a:stretch>
            <a:fillRect/>
          </a:stretch>
        </p:blipFill>
        <p:spPr>
          <a:xfrm>
            <a:off x="10500373" y="89385"/>
            <a:ext cx="1579334" cy="1048366"/>
          </a:xfrm>
          <a:prstGeom prst="rect">
            <a:avLst/>
          </a:prstGeom>
        </p:spPr>
      </p:pic>
      <p:sp>
        <p:nvSpPr>
          <p:cNvPr id="9" name="TextBox 8">
            <a:extLst>
              <a:ext uri="{FF2B5EF4-FFF2-40B4-BE49-F238E27FC236}">
                <a16:creationId xmlns:a16="http://schemas.microsoft.com/office/drawing/2014/main" xmlns="" id="{D96F6844-34D5-D6C5-26EE-A7EDDEE818EE}"/>
              </a:ext>
            </a:extLst>
          </p:cNvPr>
          <p:cNvSpPr txBox="1"/>
          <p:nvPr/>
        </p:nvSpPr>
        <p:spPr>
          <a:xfrm>
            <a:off x="685800" y="1219200"/>
            <a:ext cx="8991600" cy="4801314"/>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INTRODUCTION:</a:t>
            </a:r>
          </a:p>
          <a:p>
            <a:endParaRPr lang="en-IN" b="1" u="sng"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1800" b="0" i="0" u="none" strike="noStrike" dirty="0">
                <a:solidFill>
                  <a:srgbClr val="000000"/>
                </a:solidFill>
                <a:effectLst/>
                <a:latin typeface="Times New Roman" panose="02020603050405020304" pitchFamily="18" charset="0"/>
              </a:rPr>
              <a:t>A restaurant's website is an online identity, providing customers with a virtual view into the menu.</a:t>
            </a:r>
          </a:p>
          <a:p>
            <a:pPr marL="285750" indent="-285750">
              <a:buFont typeface="Wingdings" panose="05000000000000000000" pitchFamily="2" charset="2"/>
              <a:buChar char="ü"/>
            </a:pPr>
            <a:endParaRPr lang="en-US" dirty="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1800" b="0" i="0" u="none" strike="noStrike" dirty="0">
                <a:solidFill>
                  <a:srgbClr val="000000"/>
                </a:solidFill>
                <a:effectLst/>
                <a:latin typeface="Times New Roman" panose="02020603050405020304" pitchFamily="18" charset="0"/>
              </a:rPr>
              <a:t>These websites include essential details including menus, opening times, location information, and contact details for both fine dining places and casual dining spots.</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endParaRPr lang="en-US" dirty="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Having a website is crucial for businesses to attract more customers and offer simple access to their services in the modern digital world. We want to build a website that is easy to use so that customers may browse our restaurant's menu from the convenience of their own homes.</a:t>
            </a:r>
          </a:p>
          <a:p>
            <a:pPr marL="285750" indent="-285750">
              <a:buFont typeface="Wingdings" panose="05000000000000000000" pitchFamily="2" charset="2"/>
              <a:buChar char="ü"/>
            </a:pPr>
            <a:endParaRPr lang="en-IN" b="1" u="sng"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aim to create a restaurant menu website is a big step forward in utilizing modern technology to improve customer experience and promote business growth. </a:t>
            </a:r>
          </a:p>
          <a:p>
            <a:endParaRPr lang="en-IN" b="1" u="sng" dirty="0">
              <a:latin typeface="Times New Roman" panose="02020603050405020304" pitchFamily="18" charset="0"/>
              <a:cs typeface="Times New Roman" panose="02020603050405020304" pitchFamily="18" charset="0"/>
            </a:endParaRPr>
          </a:p>
          <a:p>
            <a:endParaRPr lang="en-IN" b="1" u="sng" dirty="0">
              <a:latin typeface="Times New Roman" panose="02020603050405020304" pitchFamily="18" charset="0"/>
              <a:cs typeface="Times New Roman" panose="02020603050405020304" pitchFamily="18" charset="0"/>
            </a:endParaRPr>
          </a:p>
        </p:txBody>
      </p:sp>
    </p:spTree>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80962" y="115554"/>
            <a:ext cx="1595437" cy="1060451"/>
          </a:xfrm>
          <a:prstGeom prst="rect">
            <a:avLst/>
          </a:prstGeom>
        </p:spPr>
      </p:pic>
      <p:pic>
        <p:nvPicPr>
          <p:cNvPr id="6" name="object 6"/>
          <p:cNvPicPr/>
          <p:nvPr/>
        </p:nvPicPr>
        <p:blipFill>
          <a:blip r:embed="rId3" cstate="print"/>
          <a:stretch>
            <a:fillRect/>
          </a:stretch>
        </p:blipFill>
        <p:spPr>
          <a:xfrm>
            <a:off x="10480041" y="234949"/>
            <a:ext cx="1595437" cy="1060451"/>
          </a:xfrm>
          <a:prstGeom prst="rect">
            <a:avLst/>
          </a:prstGeom>
        </p:spPr>
      </p:pic>
      <p:sp>
        <p:nvSpPr>
          <p:cNvPr id="9" name="TextBox 8">
            <a:extLst>
              <a:ext uri="{FF2B5EF4-FFF2-40B4-BE49-F238E27FC236}">
                <a16:creationId xmlns:a16="http://schemas.microsoft.com/office/drawing/2014/main" xmlns="" id="{B95A1D48-C306-4861-43E9-459EC89D24E8}"/>
              </a:ext>
            </a:extLst>
          </p:cNvPr>
          <p:cNvSpPr txBox="1"/>
          <p:nvPr/>
        </p:nvSpPr>
        <p:spPr>
          <a:xfrm>
            <a:off x="228600" y="1295400"/>
            <a:ext cx="9525000" cy="5109091"/>
          </a:xfrm>
          <a:prstGeom prst="rect">
            <a:avLst/>
          </a:prstGeom>
          <a:noFill/>
        </p:spPr>
        <p:txBody>
          <a:bodyPr wrap="square" rtlCol="0">
            <a:spAutoFit/>
          </a:bodyPr>
          <a:lstStyle/>
          <a:p>
            <a:pPr algn="just"/>
            <a:r>
              <a:rPr lang="en-IN" sz="2000" b="1" u="sng" dirty="0">
                <a:latin typeface="Times New Roman" panose="02020603050405020304" pitchFamily="18" charset="0"/>
                <a:cs typeface="Times New Roman" panose="02020603050405020304" pitchFamily="18" charset="0"/>
              </a:rPr>
              <a:t>BENEFITS:</a:t>
            </a:r>
          </a:p>
          <a:p>
            <a:pPr algn="just"/>
            <a:endParaRPr lang="en-IN" b="1" u="sng"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0" i="0" u="sng" dirty="0">
                <a:solidFill>
                  <a:srgbClr val="0D0D0D"/>
                </a:solidFill>
                <a:effectLst/>
                <a:latin typeface="Times New Roman" panose="02020603050405020304" pitchFamily="18" charset="0"/>
                <a:cs typeface="Times New Roman" panose="02020603050405020304" pitchFamily="18" charset="0"/>
              </a:rPr>
              <a:t>Improved Customer Experience</a:t>
            </a:r>
            <a:r>
              <a:rPr lang="en-US" b="0" i="0" dirty="0">
                <a:solidFill>
                  <a:srgbClr val="0D0D0D"/>
                </a:solidFill>
                <a:effectLst/>
                <a:latin typeface="Times New Roman" panose="02020603050405020304" pitchFamily="18" charset="0"/>
                <a:cs typeface="Times New Roman" panose="02020603050405020304" pitchFamily="18" charset="0"/>
              </a:rPr>
              <a:t>: The restaurant menu website project aims to enhance the overall customer experience by providing a user-friendly interface and interactive features. </a:t>
            </a:r>
          </a:p>
          <a:p>
            <a:pPr marL="285750" indent="-285750" algn="just">
              <a:buFont typeface="Wingdings" panose="05000000000000000000" pitchFamily="2" charset="2"/>
              <a:buChar char="Ø"/>
            </a:pPr>
            <a:endParaRPr lang="en-US" u="sng" dirty="0">
              <a:solidFill>
                <a:srgbClr val="0D0D0D"/>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0" i="0" u="sng" dirty="0">
                <a:effectLst/>
                <a:latin typeface="Times New Roman" panose="02020603050405020304" pitchFamily="18" charset="0"/>
                <a:cs typeface="Times New Roman" panose="02020603050405020304" pitchFamily="18" charset="0"/>
              </a:rPr>
              <a:t>Cost - effectiveness</a:t>
            </a:r>
            <a:r>
              <a:rPr lang="en-US" b="0" i="0" dirty="0">
                <a:effectLst/>
                <a:latin typeface="Times New Roman" panose="02020603050405020304" pitchFamily="18" charset="0"/>
                <a:cs typeface="Times New Roman" panose="02020603050405020304" pitchFamily="18" charset="0"/>
              </a:rPr>
              <a:t>: Compared to traditional advertising methods, maintaining a website is a cost-effective way for the restaurant to promote its menu and attract customers. Once the website is developed, ongoing maintenance costs are relatively low, making it a sustainable investment for the long term.</a:t>
            </a:r>
          </a:p>
          <a:p>
            <a:pPr marL="285750" indent="-285750" algn="just">
              <a:buFont typeface="Wingdings" panose="05000000000000000000" pitchFamily="2" charset="2"/>
              <a:buChar char="Ø"/>
            </a:pPr>
            <a:endParaRPr lang="en-US" u="sng"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0" i="0" u="sng" dirty="0">
                <a:solidFill>
                  <a:srgbClr val="0D0D0D"/>
                </a:solidFill>
                <a:effectLst/>
                <a:latin typeface="Times New Roman" panose="02020603050405020304" pitchFamily="18" charset="0"/>
                <a:cs typeface="Times New Roman" panose="02020603050405020304" pitchFamily="18" charset="0"/>
              </a:rPr>
              <a:t>Increased Visibility</a:t>
            </a:r>
            <a:r>
              <a:rPr lang="en-US" b="0" i="0" dirty="0">
                <a:solidFill>
                  <a:srgbClr val="0D0D0D"/>
                </a:solidFill>
                <a:effectLst/>
                <a:latin typeface="Times New Roman" panose="02020603050405020304" pitchFamily="18" charset="0"/>
                <a:cs typeface="Times New Roman" panose="02020603050405020304" pitchFamily="18" charset="0"/>
              </a:rPr>
              <a:t>: By establishing an online presence, the restaurant can reach a wider audience beyond its physical location. A well-designed website with enticing images and detailed descriptions of menu items can attract potential customers searching for dining options online.</a:t>
            </a:r>
          </a:p>
          <a:p>
            <a:pPr marL="285750" indent="-285750" algn="just">
              <a:buFont typeface="Wingdings" panose="05000000000000000000" pitchFamily="2" charset="2"/>
              <a:buChar char="Ø"/>
            </a:pPr>
            <a:endParaRPr lang="en-US" u="sng" dirty="0">
              <a:solidFill>
                <a:srgbClr val="0D0D0D"/>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0" i="0" u="sng" dirty="0">
                <a:solidFill>
                  <a:srgbClr val="0D0D0D"/>
                </a:solidFill>
                <a:effectLst/>
                <a:latin typeface="Times New Roman" panose="02020603050405020304" pitchFamily="18" charset="0"/>
                <a:cs typeface="Times New Roman" panose="02020603050405020304" pitchFamily="18" charset="0"/>
              </a:rPr>
              <a:t>Convenience for Customers</a:t>
            </a:r>
            <a:r>
              <a:rPr lang="en-US" b="0" i="0" dirty="0">
                <a:solidFill>
                  <a:srgbClr val="0D0D0D"/>
                </a:solidFill>
                <a:effectLst/>
                <a:latin typeface="Times New Roman" panose="02020603050405020304" pitchFamily="18" charset="0"/>
                <a:cs typeface="Times New Roman" panose="02020603050405020304" pitchFamily="18" charset="0"/>
              </a:rPr>
              <a:t>: The website provides convenience for customers by allowing them to browse the menu, explore options, and make informed decisions from the comfort of their own homes. This can be particularly appealing for busy individuals or those looking to plan their meals in advance.</a:t>
            </a:r>
            <a:endParaRPr lang="en-IN" b="1" u="sng" dirty="0">
              <a:latin typeface="Times New Roman" panose="02020603050405020304" pitchFamily="18" charset="0"/>
              <a:cs typeface="Times New Roman" panose="02020603050405020304" pitchFamily="18" charset="0"/>
            </a:endParaRPr>
          </a:p>
        </p:txBody>
      </p:sp>
    </p:spTree>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79582" y="171448"/>
            <a:ext cx="1320089" cy="1004886"/>
          </a:xfrm>
          <a:prstGeom prst="rect">
            <a:avLst/>
          </a:prstGeom>
        </p:spPr>
      </p:pic>
      <p:pic>
        <p:nvPicPr>
          <p:cNvPr id="6" name="object 6"/>
          <p:cNvPicPr/>
          <p:nvPr/>
        </p:nvPicPr>
        <p:blipFill>
          <a:blip r:embed="rId3" cstate="print"/>
          <a:stretch>
            <a:fillRect/>
          </a:stretch>
        </p:blipFill>
        <p:spPr>
          <a:xfrm>
            <a:off x="10439400" y="171448"/>
            <a:ext cx="1428374" cy="1123952"/>
          </a:xfrm>
          <a:prstGeom prst="rect">
            <a:avLst/>
          </a:prstGeom>
        </p:spPr>
      </p:pic>
      <p:sp>
        <p:nvSpPr>
          <p:cNvPr id="9" name="TextBox 8">
            <a:extLst>
              <a:ext uri="{FF2B5EF4-FFF2-40B4-BE49-F238E27FC236}">
                <a16:creationId xmlns:a16="http://schemas.microsoft.com/office/drawing/2014/main" xmlns="" id="{BD1BA14F-D02A-9A2B-7D38-8298CC99AD22}"/>
              </a:ext>
            </a:extLst>
          </p:cNvPr>
          <p:cNvSpPr txBox="1"/>
          <p:nvPr/>
        </p:nvSpPr>
        <p:spPr>
          <a:xfrm>
            <a:off x="533400" y="1295400"/>
            <a:ext cx="8991600" cy="5078313"/>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                                    </a:t>
            </a:r>
            <a:r>
              <a:rPr lang="en-IN" b="1" u="sng" dirty="0">
                <a:latin typeface="Times New Roman" panose="02020603050405020304" pitchFamily="18" charset="0"/>
                <a:cs typeface="Times New Roman" panose="02020603050405020304" pitchFamily="18" charset="0"/>
              </a:rPr>
              <a:t>ADVANTAGES &amp; DISADVANTAGES</a:t>
            </a:r>
            <a:r>
              <a:rPr lang="en-IN" b="1" dirty="0">
                <a:latin typeface="Times New Roman" panose="02020603050405020304" pitchFamily="18" charset="0"/>
                <a:cs typeface="Times New Roman" panose="02020603050405020304" pitchFamily="18" charset="0"/>
              </a:rPr>
              <a:t>:</a:t>
            </a:r>
          </a:p>
          <a:p>
            <a:endParaRPr lang="en-IN" b="1" dirty="0">
              <a:latin typeface="Times New Roman" panose="02020603050405020304" pitchFamily="18" charset="0"/>
              <a:cs typeface="Times New Roman" panose="02020603050405020304" pitchFamily="18" charset="0"/>
            </a:endParaRPr>
          </a:p>
          <a:p>
            <a:endParaRPr lang="en-IN" b="1" u="sng" dirty="0">
              <a:latin typeface="Times New Roman" panose="02020603050405020304" pitchFamily="18" charset="0"/>
              <a:cs typeface="Times New Roman" panose="02020603050405020304" pitchFamily="18" charset="0"/>
            </a:endParaRPr>
          </a:p>
          <a:p>
            <a:r>
              <a:rPr lang="en-IN" u="sng" dirty="0">
                <a:latin typeface="Times New Roman" panose="02020603050405020304" pitchFamily="18" charset="0"/>
                <a:cs typeface="Times New Roman" panose="02020603050405020304" pitchFamily="18" charset="0"/>
              </a:rPr>
              <a:t>Advantages:</a:t>
            </a:r>
          </a:p>
          <a:p>
            <a:endParaRPr lang="en-IN" u="sng"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Security</a:t>
            </a:r>
            <a:r>
              <a:rPr lang="en-IN" u="sng"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Performance</a:t>
            </a:r>
          </a:p>
          <a:p>
            <a:pPr marL="285750" indent="-285750">
              <a:buFont typeface="Wingdings" panose="05000000000000000000" pitchFamily="2" charset="2"/>
              <a:buChar char="v"/>
            </a:pPr>
            <a:r>
              <a:rPr lang="en-IN" i="0" dirty="0">
                <a:solidFill>
                  <a:srgbClr val="0D0D0D"/>
                </a:solidFill>
                <a:effectLst/>
                <a:latin typeface="Times New Roman" panose="02020603050405020304" pitchFamily="18" charset="0"/>
                <a:cs typeface="Times New Roman" panose="02020603050405020304" pitchFamily="18" charset="0"/>
              </a:rPr>
              <a:t>Improved Customer Experience</a:t>
            </a:r>
          </a:p>
          <a:p>
            <a:pPr marL="285750" indent="-285750">
              <a:buFont typeface="Wingdings" panose="05000000000000000000" pitchFamily="2" charset="2"/>
              <a:buChar char="v"/>
            </a:pPr>
            <a:r>
              <a:rPr lang="en-IN" dirty="0">
                <a:solidFill>
                  <a:srgbClr val="0D0D0D"/>
                </a:solidFill>
                <a:latin typeface="Times New Roman" panose="02020603050405020304" pitchFamily="18" charset="0"/>
                <a:cs typeface="Times New Roman" panose="02020603050405020304" pitchFamily="18" charset="0"/>
              </a:rPr>
              <a:t>Accessibility</a:t>
            </a:r>
          </a:p>
          <a:p>
            <a:endParaRPr lang="en-IN" dirty="0">
              <a:solidFill>
                <a:srgbClr val="0D0D0D"/>
              </a:solidFill>
              <a:latin typeface="Times New Roman" panose="02020603050405020304" pitchFamily="18" charset="0"/>
              <a:cs typeface="Times New Roman" panose="02020603050405020304" pitchFamily="18" charset="0"/>
            </a:endParaRPr>
          </a:p>
          <a:p>
            <a:endParaRPr lang="en-IN" dirty="0">
              <a:solidFill>
                <a:srgbClr val="0D0D0D"/>
              </a:solidFill>
              <a:latin typeface="Times New Roman" panose="02020603050405020304" pitchFamily="18" charset="0"/>
              <a:cs typeface="Times New Roman" panose="02020603050405020304" pitchFamily="18" charset="0"/>
            </a:endParaRPr>
          </a:p>
          <a:p>
            <a:r>
              <a:rPr lang="en-IN" u="sng" dirty="0">
                <a:solidFill>
                  <a:srgbClr val="0D0D0D"/>
                </a:solidFill>
                <a:latin typeface="Times New Roman" panose="02020603050405020304" pitchFamily="18" charset="0"/>
                <a:cs typeface="Times New Roman" panose="02020603050405020304" pitchFamily="18" charset="0"/>
              </a:rPr>
              <a:t>Disadvantages:</a:t>
            </a:r>
          </a:p>
          <a:p>
            <a:endParaRPr lang="en-IN" u="sng" dirty="0">
              <a:solidFill>
                <a:srgbClr val="0D0D0D"/>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i="0" dirty="0">
                <a:solidFill>
                  <a:srgbClr val="0D0D0D"/>
                </a:solidFill>
                <a:effectLst/>
                <a:latin typeface="Times New Roman" panose="02020603050405020304" pitchFamily="18" charset="0"/>
                <a:cs typeface="Times New Roman" panose="02020603050405020304" pitchFamily="18" charset="0"/>
              </a:rPr>
              <a:t>Initial Development Cost</a:t>
            </a:r>
          </a:p>
          <a:p>
            <a:pPr marL="285750" indent="-285750">
              <a:buFont typeface="Wingdings" panose="05000000000000000000" pitchFamily="2" charset="2"/>
              <a:buChar char="v"/>
            </a:pPr>
            <a:r>
              <a:rPr lang="en-IN" i="0" dirty="0">
                <a:solidFill>
                  <a:srgbClr val="0D0D0D"/>
                </a:solidFill>
                <a:effectLst/>
                <a:latin typeface="Times New Roman" panose="02020603050405020304" pitchFamily="18" charset="0"/>
                <a:cs typeface="Times New Roman" panose="02020603050405020304" pitchFamily="18" charset="0"/>
              </a:rPr>
              <a:t>Security Concerns</a:t>
            </a:r>
          </a:p>
          <a:p>
            <a:pPr marL="285750" indent="-285750">
              <a:buFont typeface="Wingdings" panose="05000000000000000000" pitchFamily="2" charset="2"/>
              <a:buChar char="v"/>
            </a:pPr>
            <a:r>
              <a:rPr lang="en-IN" i="0" dirty="0">
                <a:solidFill>
                  <a:srgbClr val="0D0D0D"/>
                </a:solidFill>
                <a:effectLst/>
                <a:latin typeface="Times New Roman" panose="02020603050405020304" pitchFamily="18" charset="0"/>
                <a:cs typeface="Times New Roman" panose="02020603050405020304" pitchFamily="18" charset="0"/>
              </a:rPr>
              <a:t>Dependency on Internet Connectivity</a:t>
            </a:r>
          </a:p>
          <a:p>
            <a:pPr marL="285750" indent="-285750">
              <a:buFont typeface="Wingdings" panose="05000000000000000000" pitchFamily="2" charset="2"/>
              <a:buChar char="v"/>
            </a:pPr>
            <a:r>
              <a:rPr lang="en-IN" i="0" dirty="0">
                <a:solidFill>
                  <a:srgbClr val="0D0D0D"/>
                </a:solidFill>
                <a:effectLst/>
                <a:latin typeface="Times New Roman" panose="02020603050405020304" pitchFamily="18" charset="0"/>
                <a:cs typeface="Times New Roman" panose="02020603050405020304" pitchFamily="18" charset="0"/>
              </a:rPr>
              <a:t>Servers Maintenance</a:t>
            </a:r>
            <a:endParaRPr lang="en-IN" dirty="0">
              <a:latin typeface="Times New Roman" panose="02020603050405020304" pitchFamily="18" charset="0"/>
              <a:cs typeface="Times New Roman" panose="02020603050405020304" pitchFamily="18" charset="0"/>
            </a:endParaRPr>
          </a:p>
          <a:p>
            <a:endParaRPr lang="en-IN" u="sng" dirty="0">
              <a:latin typeface="Times New Roman" panose="02020603050405020304" pitchFamily="18" charset="0"/>
              <a:cs typeface="Times New Roman" panose="02020603050405020304" pitchFamily="18" charset="0"/>
            </a:endParaRPr>
          </a:p>
        </p:txBody>
      </p:sp>
    </p:spTree>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80962" y="157956"/>
            <a:ext cx="1595437" cy="1251743"/>
          </a:xfrm>
          <a:prstGeom prst="rect">
            <a:avLst/>
          </a:prstGeom>
        </p:spPr>
      </p:pic>
      <p:pic>
        <p:nvPicPr>
          <p:cNvPr id="5" name="object 5"/>
          <p:cNvPicPr/>
          <p:nvPr/>
        </p:nvPicPr>
        <p:blipFill>
          <a:blip r:embed="rId3" cstate="print"/>
          <a:stretch>
            <a:fillRect/>
          </a:stretch>
        </p:blipFill>
        <p:spPr>
          <a:xfrm>
            <a:off x="10365902" y="82379"/>
            <a:ext cx="1595437" cy="1251743"/>
          </a:xfrm>
          <a:prstGeom prst="rect">
            <a:avLst/>
          </a:prstGeom>
          <a:effectLst/>
        </p:spPr>
      </p:pic>
      <p:sp>
        <p:nvSpPr>
          <p:cNvPr id="8" name="TextBox 7">
            <a:extLst>
              <a:ext uri="{FF2B5EF4-FFF2-40B4-BE49-F238E27FC236}">
                <a16:creationId xmlns:a16="http://schemas.microsoft.com/office/drawing/2014/main" xmlns="" id="{8E0043E6-5F0D-09D8-A040-6D1F10C5ED4A}"/>
              </a:ext>
            </a:extLst>
          </p:cNvPr>
          <p:cNvSpPr txBox="1"/>
          <p:nvPr/>
        </p:nvSpPr>
        <p:spPr>
          <a:xfrm>
            <a:off x="1905000" y="609600"/>
            <a:ext cx="6705600" cy="830997"/>
          </a:xfrm>
          <a:prstGeom prst="rect">
            <a:avLst/>
          </a:prstGeom>
          <a:noFill/>
        </p:spPr>
        <p:txBody>
          <a:bodyPr wrap="square" rtlCol="0">
            <a:spAutoFit/>
          </a:bodyPr>
          <a:lstStyle/>
          <a:p>
            <a:r>
              <a:rPr lang="en-IN" sz="2400" b="1" u="sng" dirty="0">
                <a:latin typeface="Times New Roman" panose="02020603050405020304" pitchFamily="18" charset="0"/>
                <a:cs typeface="Times New Roman" panose="02020603050405020304" pitchFamily="18" charset="0"/>
              </a:rPr>
              <a:t>Diagrammatic Representation of Restaurant Menu Website:</a:t>
            </a:r>
          </a:p>
        </p:txBody>
      </p:sp>
      <p:pic>
        <p:nvPicPr>
          <p:cNvPr id="2050" name="Picture 2" descr="DFD For Food Ordering System GeeksforGeeks, 55% OFF">
            <a:extLst>
              <a:ext uri="{FF2B5EF4-FFF2-40B4-BE49-F238E27FC236}">
                <a16:creationId xmlns:a16="http://schemas.microsoft.com/office/drawing/2014/main" xmlns="" id="{79E210C0-2FD2-EB74-C411-80E45365A2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828800"/>
            <a:ext cx="8534400" cy="46261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47638" y="150813"/>
            <a:ext cx="1458739" cy="1167091"/>
          </a:xfrm>
          <a:prstGeom prst="rect">
            <a:avLst/>
          </a:prstGeom>
        </p:spPr>
      </p:pic>
      <p:pic>
        <p:nvPicPr>
          <p:cNvPr id="7" name="object 7"/>
          <p:cNvPicPr/>
          <p:nvPr/>
        </p:nvPicPr>
        <p:blipFill>
          <a:blip r:embed="rId3" cstate="print"/>
          <a:stretch>
            <a:fillRect/>
          </a:stretch>
        </p:blipFill>
        <p:spPr>
          <a:xfrm>
            <a:off x="10373112" y="145733"/>
            <a:ext cx="1671250" cy="1084862"/>
          </a:xfrm>
          <a:prstGeom prst="rect">
            <a:avLst/>
          </a:prstGeom>
        </p:spPr>
      </p:pic>
      <p:sp>
        <p:nvSpPr>
          <p:cNvPr id="10" name="TextBox 9">
            <a:extLst>
              <a:ext uri="{FF2B5EF4-FFF2-40B4-BE49-F238E27FC236}">
                <a16:creationId xmlns:a16="http://schemas.microsoft.com/office/drawing/2014/main" xmlns="" id="{9AD76849-92B3-ABC5-D461-54A81E2C1EEF}"/>
              </a:ext>
            </a:extLst>
          </p:cNvPr>
          <p:cNvSpPr txBox="1"/>
          <p:nvPr/>
        </p:nvSpPr>
        <p:spPr>
          <a:xfrm>
            <a:off x="2057400" y="609600"/>
            <a:ext cx="7459661" cy="430887"/>
          </a:xfrm>
          <a:prstGeom prst="rect">
            <a:avLst/>
          </a:prstGeom>
          <a:noFill/>
        </p:spPr>
        <p:txBody>
          <a:bodyPr wrap="square" rtlCol="0">
            <a:spAutoFit/>
          </a:bodyPr>
          <a:lstStyle/>
          <a:p>
            <a:r>
              <a:rPr lang="en-IN" sz="2200" b="1" u="sng" dirty="0">
                <a:latin typeface="Times New Roman" panose="02020603050405020304" pitchFamily="18" charset="0"/>
                <a:cs typeface="Times New Roman" panose="02020603050405020304" pitchFamily="18" charset="0"/>
              </a:rPr>
              <a:t>Website Home Page:</a:t>
            </a:r>
          </a:p>
        </p:txBody>
      </p:sp>
      <p:pic>
        <p:nvPicPr>
          <p:cNvPr id="12" name="Picture 11">
            <a:extLst>
              <a:ext uri="{FF2B5EF4-FFF2-40B4-BE49-F238E27FC236}">
                <a16:creationId xmlns:a16="http://schemas.microsoft.com/office/drawing/2014/main" xmlns="" id="{773E74DA-21F9-CD95-BB98-E2565510D2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1447800"/>
            <a:ext cx="9372600" cy="4439372"/>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09276" y="56737"/>
            <a:ext cx="1373535" cy="1325562"/>
          </a:xfrm>
          <a:prstGeom prst="rect">
            <a:avLst/>
          </a:prstGeom>
        </p:spPr>
      </p:pic>
      <p:pic>
        <p:nvPicPr>
          <p:cNvPr id="7" name="object 7"/>
          <p:cNvPicPr/>
          <p:nvPr/>
        </p:nvPicPr>
        <p:blipFill>
          <a:blip r:embed="rId3" cstate="print"/>
          <a:stretch>
            <a:fillRect/>
          </a:stretch>
        </p:blipFill>
        <p:spPr>
          <a:xfrm>
            <a:off x="10512880" y="87756"/>
            <a:ext cx="1569844" cy="1069195"/>
          </a:xfrm>
          <a:prstGeom prst="rect">
            <a:avLst/>
          </a:prstGeom>
        </p:spPr>
      </p:pic>
      <p:sp>
        <p:nvSpPr>
          <p:cNvPr id="10" name="TextBox 9">
            <a:extLst>
              <a:ext uri="{FF2B5EF4-FFF2-40B4-BE49-F238E27FC236}">
                <a16:creationId xmlns:a16="http://schemas.microsoft.com/office/drawing/2014/main" xmlns="" id="{760D3505-506E-8F78-903A-37A045158A68}"/>
              </a:ext>
            </a:extLst>
          </p:cNvPr>
          <p:cNvSpPr txBox="1"/>
          <p:nvPr/>
        </p:nvSpPr>
        <p:spPr>
          <a:xfrm>
            <a:off x="2057400" y="457200"/>
            <a:ext cx="6400800" cy="430887"/>
          </a:xfrm>
          <a:prstGeom prst="rect">
            <a:avLst/>
          </a:prstGeom>
          <a:noFill/>
        </p:spPr>
        <p:txBody>
          <a:bodyPr wrap="square" rtlCol="0">
            <a:spAutoFit/>
          </a:bodyPr>
          <a:lstStyle/>
          <a:p>
            <a:r>
              <a:rPr lang="en-IN" sz="2200" b="1" u="sng" dirty="0">
                <a:latin typeface="Times New Roman" panose="02020603050405020304" pitchFamily="18" charset="0"/>
                <a:cs typeface="Times New Roman" panose="02020603050405020304" pitchFamily="18" charset="0"/>
              </a:rPr>
              <a:t>Restaurant Food Menu:</a:t>
            </a:r>
          </a:p>
        </p:txBody>
      </p:sp>
      <p:pic>
        <p:nvPicPr>
          <p:cNvPr id="12" name="Picture 11">
            <a:extLst>
              <a:ext uri="{FF2B5EF4-FFF2-40B4-BE49-F238E27FC236}">
                <a16:creationId xmlns:a16="http://schemas.microsoft.com/office/drawing/2014/main" xmlns="" id="{BA51A50D-71E3-CBBC-B89C-25A450044D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524000"/>
            <a:ext cx="9448800" cy="4325984"/>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85638" y="114758"/>
            <a:ext cx="1452562" cy="1325562"/>
          </a:xfrm>
          <a:prstGeom prst="rect">
            <a:avLst/>
          </a:prstGeom>
        </p:spPr>
      </p:pic>
      <p:pic>
        <p:nvPicPr>
          <p:cNvPr id="7" name="object 7"/>
          <p:cNvPicPr/>
          <p:nvPr/>
        </p:nvPicPr>
        <p:blipFill>
          <a:blip r:embed="rId3" cstate="print"/>
          <a:stretch>
            <a:fillRect/>
          </a:stretch>
        </p:blipFill>
        <p:spPr>
          <a:xfrm>
            <a:off x="10546162" y="79198"/>
            <a:ext cx="1560200" cy="1033284"/>
          </a:xfrm>
          <a:prstGeom prst="rect">
            <a:avLst/>
          </a:prstGeom>
        </p:spPr>
      </p:pic>
      <p:sp>
        <p:nvSpPr>
          <p:cNvPr id="10" name="TextBox 9">
            <a:extLst>
              <a:ext uri="{FF2B5EF4-FFF2-40B4-BE49-F238E27FC236}">
                <a16:creationId xmlns:a16="http://schemas.microsoft.com/office/drawing/2014/main" xmlns="" id="{7818BD8B-B9A7-2C52-4075-53E3901549F7}"/>
              </a:ext>
            </a:extLst>
          </p:cNvPr>
          <p:cNvSpPr txBox="1"/>
          <p:nvPr/>
        </p:nvSpPr>
        <p:spPr>
          <a:xfrm>
            <a:off x="1752600" y="381000"/>
            <a:ext cx="6172200" cy="430887"/>
          </a:xfrm>
          <a:prstGeom prst="rect">
            <a:avLst/>
          </a:prstGeom>
          <a:noFill/>
        </p:spPr>
        <p:txBody>
          <a:bodyPr wrap="square" rtlCol="0">
            <a:spAutoFit/>
          </a:bodyPr>
          <a:lstStyle/>
          <a:p>
            <a:r>
              <a:rPr lang="en-IN" sz="2200" b="1" u="sng" dirty="0">
                <a:latin typeface="Times New Roman" panose="02020603050405020304" pitchFamily="18" charset="0"/>
                <a:cs typeface="Times New Roman" panose="02020603050405020304" pitchFamily="18" charset="0"/>
              </a:rPr>
              <a:t>Customer Review System:</a:t>
            </a:r>
          </a:p>
        </p:txBody>
      </p:sp>
      <p:pic>
        <p:nvPicPr>
          <p:cNvPr id="12" name="Picture 11">
            <a:extLst>
              <a:ext uri="{FF2B5EF4-FFF2-40B4-BE49-F238E27FC236}">
                <a16:creationId xmlns:a16="http://schemas.microsoft.com/office/drawing/2014/main" xmlns="" id="{C747ED4D-41EF-B6F3-C222-671584A9E1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676400"/>
            <a:ext cx="9372600" cy="4031226"/>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268</TotalTime>
  <Words>610</Words>
  <Application>Microsoft Office PowerPoint</Application>
  <PresentationFormat>Custom</PresentationFormat>
  <Paragraphs>74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 ONLINE FOOD ORDERING WEBSTIE USING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Menu Website</dc:title>
  <dc:creator>Revanth Boppudi</dc:creator>
  <cp:lastModifiedBy>SOMESHWAR</cp:lastModifiedBy>
  <cp:revision>13</cp:revision>
  <dcterms:created xsi:type="dcterms:W3CDTF">2024-03-26T11:07:46Z</dcterms:created>
  <dcterms:modified xsi:type="dcterms:W3CDTF">2024-07-30T03:32:38Z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2024-03-23T00:00:00Z</vt:filetime>
  </property>
  <property fmtid="{D5CDD505-2E9C-101B-9397-08002B2CF9AE}" pid="3" name="Creator">
    <vt:lpwstr>PDFium</vt:lpwstr>
  </property>
  <property fmtid="{D5CDD505-2E9C-101B-9397-08002B2CF9AE}" pid="4" name="Producer">
    <vt:lpwstr>PDFium</vt:lpwstr>
  </property>
  <property fmtid="{D5CDD505-2E9C-101B-9397-08002B2CF9AE}" pid="5" name="LastSaved">
    <vt:filetime>2024-03-23T00:00:00Z</vt:filetime>
  </property>
</Properties>
</file>