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63" r:id="rId8"/>
    <p:sldId id="264" r:id="rId9"/>
    <p:sldId id="288" r:id="rId10"/>
    <p:sldId id="289" r:id="rId11"/>
    <p:sldId id="259" r:id="rId12"/>
    <p:sldId id="265" r:id="rId13"/>
    <p:sldId id="267" r:id="rId14"/>
    <p:sldId id="268" r:id="rId15"/>
    <p:sldId id="269" r:id="rId16"/>
    <p:sldId id="270" r:id="rId17"/>
    <p:sldId id="271" r:id="rId18"/>
    <p:sldId id="273" r:id="rId19"/>
    <p:sldId id="274" r:id="rId20"/>
    <p:sldId id="275" r:id="rId21"/>
    <p:sldId id="276" r:id="rId22"/>
    <p:sldId id="278" r:id="rId23"/>
    <p:sldId id="287" r:id="rId24"/>
    <p:sldId id="291" r:id="rId25"/>
    <p:sldId id="29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82D02-BAEE-427A-B1A5-65791C61EE1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AF2B8-A7AA-4012-B784-6984A28CFD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73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2D02-BAEE-427A-B1A5-65791C61EE1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69337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2D02-BAEE-427A-B1A5-65791C61EE1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276185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82D02-BAEE-427A-B1A5-65791C61EE1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125116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82D02-BAEE-427A-B1A5-65791C61EE13}"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AF2B8-A7AA-4012-B784-6984A28CFD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4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82D02-BAEE-427A-B1A5-65791C61EE13}"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154975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82D02-BAEE-427A-B1A5-65791C61EE13}"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266052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82D02-BAEE-427A-B1A5-65791C61EE13}"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226456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E82D02-BAEE-427A-B1A5-65791C61EE13}" type="datetimeFigureOut">
              <a:rPr lang="en-IN" smtClean="0"/>
              <a:t>07-12-2023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305857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E82D02-BAEE-427A-B1A5-65791C61EE13}" type="datetimeFigureOut">
              <a:rPr lang="en-IN" smtClean="0"/>
              <a:t>07-12-2023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0AF2B8-A7AA-4012-B784-6984A28CFD64}" type="slidenum">
              <a:rPr lang="en-IN" smtClean="0"/>
              <a:t>‹#›</a:t>
            </a:fld>
            <a:endParaRPr lang="en-IN"/>
          </a:p>
        </p:txBody>
      </p:sp>
    </p:spTree>
    <p:extLst>
      <p:ext uri="{BB962C8B-B14F-4D97-AF65-F5344CB8AC3E}">
        <p14:creationId xmlns:p14="http://schemas.microsoft.com/office/powerpoint/2010/main" val="267685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82D02-BAEE-427A-B1A5-65791C61EE13}"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AF2B8-A7AA-4012-B784-6984A28CFD64}" type="slidenum">
              <a:rPr lang="en-IN" smtClean="0"/>
              <a:t>‹#›</a:t>
            </a:fld>
            <a:endParaRPr lang="en-IN"/>
          </a:p>
        </p:txBody>
      </p:sp>
    </p:spTree>
    <p:extLst>
      <p:ext uri="{BB962C8B-B14F-4D97-AF65-F5344CB8AC3E}">
        <p14:creationId xmlns:p14="http://schemas.microsoft.com/office/powerpoint/2010/main" val="383687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E82D02-BAEE-427A-B1A5-65791C61EE13}" type="datetimeFigureOut">
              <a:rPr lang="en-IN" smtClean="0"/>
              <a:t>07-12-2023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0AF2B8-A7AA-4012-B784-6984A28CFD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662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7438-3DBB-4D91-E49E-5748E37E7F60}"/>
              </a:ext>
            </a:extLst>
          </p:cNvPr>
          <p:cNvSpPr>
            <a:spLocks noGrp="1"/>
          </p:cNvSpPr>
          <p:nvPr>
            <p:ph type="ctrTitle"/>
          </p:nvPr>
        </p:nvSpPr>
        <p:spPr/>
        <p:txBody>
          <a:bodyPr>
            <a:normAutofit/>
          </a:bodyPr>
          <a:lstStyle/>
          <a:p>
            <a:r>
              <a:rPr lang="en-US" sz="4400" dirty="0">
                <a:latin typeface="Times New Roman" panose="02020603050405020304" pitchFamily="18" charset="0"/>
                <a:ea typeface="Tahoma" panose="020B0604030504040204" pitchFamily="34" charset="0"/>
                <a:cs typeface="Times New Roman" panose="02020603050405020304" pitchFamily="18" charset="0"/>
              </a:rPr>
              <a:t>Animal Classification Using Ensemble CNN Model</a:t>
            </a:r>
            <a:endParaRPr lang="en-IN" sz="4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AC777E3-2664-632A-F27F-4ED477142E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669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172A6-EF52-467B-AEE2-CB859E02B9A5}"/>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D2361120-7919-4CC3-845B-8461A5B18486}"/>
              </a:ext>
            </a:extLst>
          </p:cNvPr>
          <p:cNvSpPr txBox="1">
            <a:spLocks/>
          </p:cNvSpPr>
          <p:nvPr/>
        </p:nvSpPr>
        <p:spPr>
          <a:xfrm>
            <a:off x="447675" y="331710"/>
            <a:ext cx="10708005" cy="10970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LITERATURE SURVEY</a:t>
            </a:r>
            <a:endParaRPr lang="en-IN" dirty="0"/>
          </a:p>
        </p:txBody>
      </p:sp>
      <p:graphicFrame>
        <p:nvGraphicFramePr>
          <p:cNvPr id="5" name="Table 5">
            <a:extLst>
              <a:ext uri="{FF2B5EF4-FFF2-40B4-BE49-F238E27FC236}">
                <a16:creationId xmlns:a16="http://schemas.microsoft.com/office/drawing/2014/main" id="{5576E13B-DCBD-45DC-8161-6177E9B1FD93}"/>
              </a:ext>
            </a:extLst>
          </p:cNvPr>
          <p:cNvGraphicFramePr>
            <a:graphicFrameLocks/>
          </p:cNvGraphicFramePr>
          <p:nvPr>
            <p:extLst>
              <p:ext uri="{D42A27DB-BD31-4B8C-83A1-F6EECF244321}">
                <p14:modId xmlns:p14="http://schemas.microsoft.com/office/powerpoint/2010/main" val="2802431411"/>
              </p:ext>
            </p:extLst>
          </p:nvPr>
        </p:nvGraphicFramePr>
        <p:xfrm>
          <a:off x="657225" y="1737360"/>
          <a:ext cx="10437494" cy="4707604"/>
        </p:xfrm>
        <a:graphic>
          <a:graphicData uri="http://schemas.openxmlformats.org/drawingml/2006/table">
            <a:tbl>
              <a:tblPr firstRow="1" bandRow="1">
                <a:tableStyleId>{5C22544A-7EE6-4342-B048-85BDC9FD1C3A}</a:tableStyleId>
              </a:tblPr>
              <a:tblGrid>
                <a:gridCol w="1164487">
                  <a:extLst>
                    <a:ext uri="{9D8B030D-6E8A-4147-A177-3AD203B41FA5}">
                      <a16:colId xmlns:a16="http://schemas.microsoft.com/office/drawing/2014/main" val="3816549416"/>
                    </a:ext>
                  </a:extLst>
                </a:gridCol>
                <a:gridCol w="1488218">
                  <a:extLst>
                    <a:ext uri="{9D8B030D-6E8A-4147-A177-3AD203B41FA5}">
                      <a16:colId xmlns:a16="http://schemas.microsoft.com/office/drawing/2014/main" val="2374239648"/>
                    </a:ext>
                  </a:extLst>
                </a:gridCol>
                <a:gridCol w="3971801">
                  <a:extLst>
                    <a:ext uri="{9D8B030D-6E8A-4147-A177-3AD203B41FA5}">
                      <a16:colId xmlns:a16="http://schemas.microsoft.com/office/drawing/2014/main" val="2283309984"/>
                    </a:ext>
                  </a:extLst>
                </a:gridCol>
                <a:gridCol w="3812988">
                  <a:extLst>
                    <a:ext uri="{9D8B030D-6E8A-4147-A177-3AD203B41FA5}">
                      <a16:colId xmlns:a16="http://schemas.microsoft.com/office/drawing/2014/main" val="4213395427"/>
                    </a:ext>
                  </a:extLst>
                </a:gridCol>
              </a:tblGrid>
              <a:tr h="438558">
                <a:tc>
                  <a:txBody>
                    <a:bodyPr/>
                    <a:lstStyle/>
                    <a:p>
                      <a:r>
                        <a:rPr lang="en-US" sz="1400"/>
                        <a:t>S.No</a:t>
                      </a:r>
                      <a:endParaRPr lang="en-IN" sz="1400" dirty="0"/>
                    </a:p>
                  </a:txBody>
                  <a:tcPr/>
                </a:tc>
                <a:tc>
                  <a:txBody>
                    <a:bodyPr/>
                    <a:lstStyle/>
                    <a:p>
                      <a:r>
                        <a:rPr lang="en-US" sz="1400"/>
                        <a:t>Author</a:t>
                      </a:r>
                      <a:endParaRPr lang="en-IN" sz="1400" dirty="0"/>
                    </a:p>
                  </a:txBody>
                  <a:tcPr/>
                </a:tc>
                <a:tc>
                  <a:txBody>
                    <a:bodyPr/>
                    <a:lstStyle/>
                    <a:p>
                      <a:r>
                        <a:rPr lang="en-US" sz="1400" dirty="0"/>
                        <a:t>Title  </a:t>
                      </a:r>
                      <a:endParaRPr lang="en-IN" sz="1400" dirty="0"/>
                    </a:p>
                  </a:txBody>
                  <a:tcPr/>
                </a:tc>
                <a:tc>
                  <a:txBody>
                    <a:bodyPr/>
                    <a:lstStyle/>
                    <a:p>
                      <a:r>
                        <a:rPr lang="en-US" sz="1400"/>
                        <a:t>Description</a:t>
                      </a:r>
                      <a:endParaRPr lang="en-IN" sz="1400" dirty="0"/>
                    </a:p>
                  </a:txBody>
                  <a:tcPr/>
                </a:tc>
                <a:extLst>
                  <a:ext uri="{0D108BD9-81ED-4DB2-BD59-A6C34878D82A}">
                    <a16:rowId xmlns:a16="http://schemas.microsoft.com/office/drawing/2014/main" val="430590432"/>
                  </a:ext>
                </a:extLst>
              </a:tr>
              <a:tr h="1344813">
                <a:tc>
                  <a:txBody>
                    <a:bodyPr/>
                    <a:lstStyle/>
                    <a:p>
                      <a:r>
                        <a:rPr lang="en-US" sz="1400" dirty="0"/>
                        <a:t>4</a:t>
                      </a:r>
                      <a:endParaRPr lang="en-IN" sz="1400" dirty="0"/>
                    </a:p>
                  </a:txBody>
                  <a:tcPr/>
                </a:tc>
                <a:tc>
                  <a:txBody>
                    <a:bodyPr/>
                    <a:lstStyle/>
                    <a:p>
                      <a:r>
                        <a:rPr lang="en-US" sz="1800" b="0" i="0" kern="1200" dirty="0">
                          <a:solidFill>
                            <a:schemeClr val="dk1"/>
                          </a:solidFill>
                          <a:effectLst/>
                          <a:latin typeface="+mn-lt"/>
                          <a:ea typeface="+mn-ea"/>
                          <a:cs typeface="+mn-cs"/>
                        </a:rPr>
                        <a:t>H. Yousif, J. Yuan, R. Kays</a:t>
                      </a:r>
                      <a:endParaRPr lang="en-IN" sz="1400" dirty="0"/>
                    </a:p>
                  </a:txBody>
                  <a:tcPr/>
                </a:tc>
                <a:tc>
                  <a:txBody>
                    <a:bodyPr/>
                    <a:lstStyle/>
                    <a:p>
                      <a:r>
                        <a:rPr lang="en-US" sz="1400" b="0" i="0" kern="1200" dirty="0">
                          <a:solidFill>
                            <a:schemeClr val="dk1"/>
                          </a:solidFill>
                          <a:effectLst/>
                          <a:latin typeface="Times" panose="02020603050405020304" pitchFamily="18" charset="0"/>
                          <a:ea typeface="Tahoma" panose="020B0604030504040204" pitchFamily="34" charset="0"/>
                          <a:cs typeface="Times" panose="02020603050405020304" pitchFamily="18" charset="0"/>
                        </a:rPr>
                        <a:t>Fast human-animal detection from highly cluttered camera-trap </a:t>
                      </a:r>
                    </a:p>
                    <a:p>
                      <a:r>
                        <a:rPr lang="en-US" sz="1400" b="0" i="0" kern="1200" dirty="0">
                          <a:solidFill>
                            <a:schemeClr val="dk1"/>
                          </a:solidFill>
                          <a:effectLst/>
                          <a:latin typeface="Times" panose="02020603050405020304" pitchFamily="18" charset="0"/>
                          <a:ea typeface="Tahoma" panose="020B0604030504040204" pitchFamily="34" charset="0"/>
                          <a:cs typeface="Times" panose="02020603050405020304" pitchFamily="18" charset="0"/>
                        </a:rPr>
                        <a:t>images using joint background modeling and deep learning classification</a:t>
                      </a:r>
                    </a:p>
                  </a:txBody>
                  <a:tcPr/>
                </a:tc>
                <a:tc>
                  <a:txBody>
                    <a:bodyPr/>
                    <a:lstStyle/>
                    <a:p>
                      <a:r>
                        <a:rPr lang="en-US" sz="1400" b="0" i="0" kern="1200" dirty="0">
                          <a:solidFill>
                            <a:schemeClr val="dk1"/>
                          </a:solidFill>
                          <a:effectLst/>
                          <a:latin typeface="+mn-lt"/>
                          <a:ea typeface="+mn-ea"/>
                          <a:cs typeface="+mn-cs"/>
                        </a:rPr>
                        <a:t>This paper develops an effective background modeling and subtraction scheme to generate region proposals for the foreground objects and performs complexity-accuracy analysis of deep convolutional neural networks to develop a fast deep learning classification scheme</a:t>
                      </a:r>
                      <a:endParaRPr lang="en-IN" sz="1400" dirty="0"/>
                    </a:p>
                  </a:txBody>
                  <a:tcPr/>
                </a:tc>
                <a:extLst>
                  <a:ext uri="{0D108BD9-81ED-4DB2-BD59-A6C34878D82A}">
                    <a16:rowId xmlns:a16="http://schemas.microsoft.com/office/drawing/2014/main" val="859759957"/>
                  </a:ext>
                </a:extLst>
              </a:tr>
              <a:tr h="982748">
                <a:tc>
                  <a:txBody>
                    <a:bodyPr/>
                    <a:lstStyle/>
                    <a:p>
                      <a:r>
                        <a:rPr lang="en-US" sz="1400" b="0" dirty="0"/>
                        <a:t> 5</a:t>
                      </a:r>
                      <a:endParaRPr lang="en-IN" sz="1400" b="0" dirty="0"/>
                    </a:p>
                  </a:txBody>
                  <a:tcPr/>
                </a:tc>
                <a:tc>
                  <a:txBody>
                    <a:bodyPr/>
                    <a:lstStyle/>
                    <a:p>
                      <a:r>
                        <a:rPr lang="en-IN" sz="1400" b="0" i="0" kern="1200" dirty="0" err="1">
                          <a:solidFill>
                            <a:schemeClr val="dk1"/>
                          </a:solidFill>
                          <a:effectLst/>
                          <a:latin typeface="+mn-lt"/>
                          <a:ea typeface="+mn-ea"/>
                          <a:cs typeface="+mn-cs"/>
                        </a:rPr>
                        <a:t>Sayagavi</a:t>
                      </a:r>
                      <a:r>
                        <a:rPr lang="en-IN" sz="1400" b="0" i="0" kern="1200" dirty="0">
                          <a:solidFill>
                            <a:schemeClr val="dk1"/>
                          </a:solidFill>
                          <a:effectLst/>
                          <a:latin typeface="+mn-lt"/>
                          <a:ea typeface="+mn-ea"/>
                          <a:cs typeface="+mn-cs"/>
                        </a:rPr>
                        <a:t>, A.V., Sudarshan, T.S.B., </a:t>
                      </a:r>
                      <a:r>
                        <a:rPr lang="en-IN" sz="1400" b="0" i="0" kern="1200" dirty="0" err="1">
                          <a:solidFill>
                            <a:schemeClr val="dk1"/>
                          </a:solidFill>
                          <a:effectLst/>
                          <a:latin typeface="+mn-lt"/>
                          <a:ea typeface="+mn-ea"/>
                          <a:cs typeface="+mn-cs"/>
                        </a:rPr>
                        <a:t>Ravoor</a:t>
                      </a:r>
                      <a:r>
                        <a:rPr lang="en-IN" sz="1400" b="0" i="0" kern="1200" dirty="0">
                          <a:solidFill>
                            <a:schemeClr val="dk1"/>
                          </a:solidFill>
                          <a:effectLst/>
                          <a:latin typeface="+mn-lt"/>
                          <a:ea typeface="+mn-ea"/>
                          <a:cs typeface="+mn-cs"/>
                        </a:rPr>
                        <a:t>,</a:t>
                      </a:r>
                      <a:endParaRPr lang="en-IN" sz="1400" b="0" dirty="0">
                        <a:effectLst/>
                      </a:endParaRPr>
                    </a:p>
                  </a:txBody>
                  <a:tcPr marL="0" marR="0" marT="0" marB="0"/>
                </a:tc>
                <a:tc>
                  <a:txBody>
                    <a:bodyPr/>
                    <a:lstStyle/>
                    <a:p>
                      <a:r>
                        <a:rPr lang="en-US" sz="1400" b="0" i="0" kern="1200" dirty="0">
                          <a:solidFill>
                            <a:schemeClr val="dk1"/>
                          </a:solidFill>
                          <a:effectLst/>
                          <a:latin typeface="+mn-lt"/>
                          <a:ea typeface="+mn-ea"/>
                          <a:cs typeface="+mn-cs"/>
                        </a:rPr>
                        <a:t>Deep Learning Methods for Animal Recognition </a:t>
                      </a:r>
                    </a:p>
                    <a:p>
                      <a:r>
                        <a:rPr lang="en-US" sz="1400" b="0" i="0" kern="1200" dirty="0">
                          <a:solidFill>
                            <a:schemeClr val="dk1"/>
                          </a:solidFill>
                          <a:effectLst/>
                          <a:latin typeface="+mn-lt"/>
                          <a:ea typeface="+mn-ea"/>
                          <a:cs typeface="+mn-cs"/>
                        </a:rPr>
                        <a:t>and Tracking to Detect Intrusions.</a:t>
                      </a:r>
                    </a:p>
                  </a:txBody>
                  <a:tcPr/>
                </a:tc>
                <a:tc>
                  <a:txBody>
                    <a:bodyPr/>
                    <a:lstStyle/>
                    <a:p>
                      <a:r>
                        <a:rPr lang="en-US" sz="1400" b="0" i="0" kern="1200" dirty="0">
                          <a:solidFill>
                            <a:schemeClr val="dk1"/>
                          </a:solidFill>
                          <a:effectLst/>
                          <a:latin typeface="+mn-lt"/>
                          <a:ea typeface="+mn-ea"/>
                          <a:cs typeface="+mn-cs"/>
                        </a:rPr>
                        <a:t>The intrusion detection pipeline consists of three stages—animal detection, animal tracking and user alerts, and notifications. The proposed system is cost-effective and highly efficient, with an average accuracy of 98.8% in detecting and identifying animals in images.</a:t>
                      </a:r>
                      <a:endParaRPr lang="en-IN" sz="1400" b="0" dirty="0"/>
                    </a:p>
                  </a:txBody>
                  <a:tcPr/>
                </a:tc>
                <a:extLst>
                  <a:ext uri="{0D108BD9-81ED-4DB2-BD59-A6C34878D82A}">
                    <a16:rowId xmlns:a16="http://schemas.microsoft.com/office/drawing/2014/main" val="1561773577"/>
                  </a:ext>
                </a:extLst>
              </a:tr>
              <a:tr h="1525846">
                <a:tc>
                  <a:txBody>
                    <a:bodyPr/>
                    <a:lstStyle/>
                    <a:p>
                      <a:r>
                        <a:rPr lang="en-US" sz="1400" dirty="0"/>
                        <a:t>6</a:t>
                      </a:r>
                      <a:endParaRPr lang="en-IN" sz="1400" dirty="0"/>
                    </a:p>
                  </a:txBody>
                  <a:tcPr/>
                </a:tc>
                <a:tc>
                  <a:txBody>
                    <a:bodyPr/>
                    <a:lstStyle/>
                    <a:p>
                      <a:r>
                        <a:rPr lang="en-IN" sz="1800" b="0" i="0" kern="1200" dirty="0">
                          <a:solidFill>
                            <a:schemeClr val="dk1"/>
                          </a:solidFill>
                          <a:effectLst/>
                          <a:latin typeface="+mn-lt"/>
                          <a:ea typeface="+mn-ea"/>
                          <a:cs typeface="+mn-cs"/>
                        </a:rPr>
                        <a:t>H. Nguyen et al</a:t>
                      </a:r>
                      <a:endParaRPr lang="en-IN" sz="1400" dirty="0"/>
                    </a:p>
                  </a:txBody>
                  <a:tcPr/>
                </a:tc>
                <a:tc>
                  <a:txBody>
                    <a:bodyPr/>
                    <a:lstStyle/>
                    <a:p>
                      <a:r>
                        <a:rPr lang="en-US" sz="1400" dirty="0"/>
                        <a:t> </a:t>
                      </a:r>
                      <a:r>
                        <a:rPr lang="en-US" sz="1400" b="0" i="0" kern="1200" dirty="0">
                          <a:solidFill>
                            <a:schemeClr val="dk1"/>
                          </a:solidFill>
                          <a:effectLst/>
                          <a:latin typeface="+mn-lt"/>
                          <a:ea typeface="+mn-ea"/>
                          <a:cs typeface="+mn-cs"/>
                        </a:rPr>
                        <a:t>Animal  Recognition and  Identification  with  Deep  Convolutional  Neural  Networks  for Automated  Wildlife  Monitoring,</a:t>
                      </a:r>
                      <a:endParaRPr lang="en-IN" sz="1400" dirty="0"/>
                    </a:p>
                  </a:txBody>
                  <a:tcPr/>
                </a:tc>
                <a:tc>
                  <a:txBody>
                    <a:bodyPr/>
                    <a:lstStyle/>
                    <a:p>
                      <a:r>
                        <a:rPr lang="en-US" sz="1400" dirty="0"/>
                        <a:t> Deep learning algorithms are used for training and predicting </a:t>
                      </a:r>
                      <a:r>
                        <a:rPr lang="en-US" sz="1400"/>
                        <a:t>animal images</a:t>
                      </a:r>
                      <a:endParaRPr lang="en-IN" sz="1400" dirty="0"/>
                    </a:p>
                  </a:txBody>
                  <a:tcPr/>
                </a:tc>
                <a:extLst>
                  <a:ext uri="{0D108BD9-81ED-4DB2-BD59-A6C34878D82A}">
                    <a16:rowId xmlns:a16="http://schemas.microsoft.com/office/drawing/2014/main" val="2571752692"/>
                  </a:ext>
                </a:extLst>
              </a:tr>
            </a:tbl>
          </a:graphicData>
        </a:graphic>
      </p:graphicFrame>
    </p:spTree>
    <p:extLst>
      <p:ext uri="{BB962C8B-B14F-4D97-AF65-F5344CB8AC3E}">
        <p14:creationId xmlns:p14="http://schemas.microsoft.com/office/powerpoint/2010/main" val="284971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9647-909F-E92B-2CD9-A59FB4D870AE}"/>
              </a:ext>
            </a:extLst>
          </p:cNvPr>
          <p:cNvSpPr>
            <a:spLocks noGrp="1"/>
          </p:cNvSpPr>
          <p:nvPr>
            <p:ph type="title"/>
          </p:nvPr>
        </p:nvSpPr>
        <p:spPr/>
        <p:txBody>
          <a:bodyPr/>
          <a:lstStyle/>
          <a:p>
            <a:r>
              <a:rPr lang="en-US"/>
              <a:t>Data Collection</a:t>
            </a:r>
            <a:endParaRPr lang="en-IN"/>
          </a:p>
        </p:txBody>
      </p:sp>
      <p:pic>
        <p:nvPicPr>
          <p:cNvPr id="7" name="Content Placeholder 6">
            <a:extLst>
              <a:ext uri="{FF2B5EF4-FFF2-40B4-BE49-F238E27FC236}">
                <a16:creationId xmlns:a16="http://schemas.microsoft.com/office/drawing/2014/main" id="{7477FED6-FF00-4A44-224D-676DE4E2A329}"/>
              </a:ext>
            </a:extLst>
          </p:cNvPr>
          <p:cNvPicPr>
            <a:picLocks noGrp="1" noChangeAspect="1"/>
          </p:cNvPicPr>
          <p:nvPr>
            <p:ph idx="1"/>
          </p:nvPr>
        </p:nvPicPr>
        <p:blipFill>
          <a:blip r:embed="rId2"/>
          <a:stretch>
            <a:fillRect/>
          </a:stretch>
        </p:blipFill>
        <p:spPr>
          <a:xfrm>
            <a:off x="1691958" y="1846263"/>
            <a:ext cx="8868410" cy="4022725"/>
          </a:xfrm>
        </p:spPr>
      </p:pic>
    </p:spTree>
    <p:extLst>
      <p:ext uri="{BB962C8B-B14F-4D97-AF65-F5344CB8AC3E}">
        <p14:creationId xmlns:p14="http://schemas.microsoft.com/office/powerpoint/2010/main" val="16808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045F-8A2A-1A49-8406-4320813DEEAE}"/>
              </a:ext>
            </a:extLst>
          </p:cNvPr>
          <p:cNvSpPr>
            <a:spLocks noGrp="1"/>
          </p:cNvSpPr>
          <p:nvPr>
            <p:ph type="title"/>
          </p:nvPr>
        </p:nvSpPr>
        <p:spPr/>
        <p:txBody>
          <a:bodyPr/>
          <a:lstStyle/>
          <a:p>
            <a:r>
              <a:rPr lang="en-US" dirty="0"/>
              <a:t>Architecture Diagram</a:t>
            </a:r>
            <a:endParaRPr lang="en-IN" dirty="0"/>
          </a:p>
        </p:txBody>
      </p:sp>
      <p:pic>
        <p:nvPicPr>
          <p:cNvPr id="4" name="Content Placeholder 3">
            <a:extLst>
              <a:ext uri="{FF2B5EF4-FFF2-40B4-BE49-F238E27FC236}">
                <a16:creationId xmlns:a16="http://schemas.microsoft.com/office/drawing/2014/main" id="{278E4F6D-0820-2B1A-1768-37705B86F2D1}"/>
              </a:ext>
            </a:extLst>
          </p:cNvPr>
          <p:cNvPicPr>
            <a:picLocks noGrp="1" noChangeAspect="1"/>
          </p:cNvPicPr>
          <p:nvPr>
            <p:ph idx="1"/>
          </p:nvPr>
        </p:nvPicPr>
        <p:blipFill>
          <a:blip r:embed="rId2"/>
          <a:stretch>
            <a:fillRect/>
          </a:stretch>
        </p:blipFill>
        <p:spPr>
          <a:xfrm>
            <a:off x="1155351" y="1846263"/>
            <a:ext cx="9941624" cy="4022725"/>
          </a:xfrm>
        </p:spPr>
      </p:pic>
    </p:spTree>
    <p:extLst>
      <p:ext uri="{BB962C8B-B14F-4D97-AF65-F5344CB8AC3E}">
        <p14:creationId xmlns:p14="http://schemas.microsoft.com/office/powerpoint/2010/main" val="295771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A3F9-4E0C-9F5A-2BEE-70DFA02F2F36}"/>
              </a:ext>
            </a:extLst>
          </p:cNvPr>
          <p:cNvSpPr>
            <a:spLocks noGrp="1"/>
          </p:cNvSpPr>
          <p:nvPr>
            <p:ph type="title"/>
          </p:nvPr>
        </p:nvSpPr>
        <p:spPr/>
        <p:txBody>
          <a:bodyPr/>
          <a:lstStyle/>
          <a:p>
            <a:r>
              <a:rPr lang="en-US" dirty="0"/>
              <a:t>Use case Diagram</a:t>
            </a:r>
            <a:endParaRPr lang="en-IN" dirty="0"/>
          </a:p>
        </p:txBody>
      </p:sp>
      <p:pic>
        <p:nvPicPr>
          <p:cNvPr id="6" name="Content Placeholder 5">
            <a:extLst>
              <a:ext uri="{FF2B5EF4-FFF2-40B4-BE49-F238E27FC236}">
                <a16:creationId xmlns:a16="http://schemas.microsoft.com/office/drawing/2014/main" id="{283ECEC5-21E8-2D9B-5867-3E6C908432AF}"/>
              </a:ext>
            </a:extLst>
          </p:cNvPr>
          <p:cNvPicPr>
            <a:picLocks noGrp="1" noChangeAspect="1"/>
          </p:cNvPicPr>
          <p:nvPr>
            <p:ph idx="1"/>
          </p:nvPr>
        </p:nvPicPr>
        <p:blipFill>
          <a:blip r:embed="rId2"/>
          <a:stretch>
            <a:fillRect/>
          </a:stretch>
        </p:blipFill>
        <p:spPr>
          <a:xfrm>
            <a:off x="4704176" y="1846263"/>
            <a:ext cx="2843973" cy="4022725"/>
          </a:xfrm>
        </p:spPr>
      </p:pic>
    </p:spTree>
    <p:extLst>
      <p:ext uri="{BB962C8B-B14F-4D97-AF65-F5344CB8AC3E}">
        <p14:creationId xmlns:p14="http://schemas.microsoft.com/office/powerpoint/2010/main" val="121570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380-4E02-A430-E0FC-8307162ECE06}"/>
              </a:ext>
            </a:extLst>
          </p:cNvPr>
          <p:cNvSpPr>
            <a:spLocks noGrp="1"/>
          </p:cNvSpPr>
          <p:nvPr>
            <p:ph type="title"/>
          </p:nvPr>
        </p:nvSpPr>
        <p:spPr/>
        <p:txBody>
          <a:bodyPr/>
          <a:lstStyle/>
          <a:p>
            <a:r>
              <a:rPr lang="en-US" dirty="0"/>
              <a:t>Sequence Diagram</a:t>
            </a:r>
            <a:endParaRPr lang="en-IN" dirty="0"/>
          </a:p>
        </p:txBody>
      </p:sp>
      <p:pic>
        <p:nvPicPr>
          <p:cNvPr id="6" name="Content Placeholder 5">
            <a:extLst>
              <a:ext uri="{FF2B5EF4-FFF2-40B4-BE49-F238E27FC236}">
                <a16:creationId xmlns:a16="http://schemas.microsoft.com/office/drawing/2014/main" id="{42C19B4A-025C-77CF-8B08-3B1D5067BF4C}"/>
              </a:ext>
            </a:extLst>
          </p:cNvPr>
          <p:cNvPicPr>
            <a:picLocks noGrp="1" noChangeAspect="1"/>
          </p:cNvPicPr>
          <p:nvPr>
            <p:ph idx="1"/>
          </p:nvPr>
        </p:nvPicPr>
        <p:blipFill>
          <a:blip r:embed="rId2"/>
          <a:stretch>
            <a:fillRect/>
          </a:stretch>
        </p:blipFill>
        <p:spPr>
          <a:xfrm>
            <a:off x="2644959" y="1846263"/>
            <a:ext cx="6962408" cy="4022725"/>
          </a:xfrm>
        </p:spPr>
      </p:pic>
    </p:spTree>
    <p:extLst>
      <p:ext uri="{BB962C8B-B14F-4D97-AF65-F5344CB8AC3E}">
        <p14:creationId xmlns:p14="http://schemas.microsoft.com/office/powerpoint/2010/main" val="265648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6C4E-2BEF-C52F-6414-1674BCA4119A}"/>
              </a:ext>
            </a:extLst>
          </p:cNvPr>
          <p:cNvSpPr>
            <a:spLocks noGrp="1"/>
          </p:cNvSpPr>
          <p:nvPr>
            <p:ph type="title"/>
          </p:nvPr>
        </p:nvSpPr>
        <p:spPr/>
        <p:txBody>
          <a:bodyPr/>
          <a:lstStyle/>
          <a:p>
            <a:r>
              <a:rPr lang="en-US" dirty="0"/>
              <a:t>Class Diagram</a:t>
            </a:r>
            <a:endParaRPr lang="en-IN" dirty="0"/>
          </a:p>
        </p:txBody>
      </p:sp>
      <p:pic>
        <p:nvPicPr>
          <p:cNvPr id="4" name="Content Placeholder 6">
            <a:extLst>
              <a:ext uri="{FF2B5EF4-FFF2-40B4-BE49-F238E27FC236}">
                <a16:creationId xmlns:a16="http://schemas.microsoft.com/office/drawing/2014/main" id="{A37A6BC1-3653-35E1-0B69-161C6CDEE3E7}"/>
              </a:ext>
            </a:extLst>
          </p:cNvPr>
          <p:cNvPicPr>
            <a:picLocks noGrp="1" noChangeAspect="1"/>
          </p:cNvPicPr>
          <p:nvPr>
            <p:ph idx="1"/>
          </p:nvPr>
        </p:nvPicPr>
        <p:blipFill>
          <a:blip r:embed="rId2"/>
          <a:stretch>
            <a:fillRect/>
          </a:stretch>
        </p:blipFill>
        <p:spPr>
          <a:xfrm>
            <a:off x="3792538" y="2262188"/>
            <a:ext cx="4667250" cy="3190875"/>
          </a:xfrm>
        </p:spPr>
      </p:pic>
    </p:spTree>
    <p:extLst>
      <p:ext uri="{BB962C8B-B14F-4D97-AF65-F5344CB8AC3E}">
        <p14:creationId xmlns:p14="http://schemas.microsoft.com/office/powerpoint/2010/main" val="160595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EDC4-E74E-D048-EAE8-8C86033C7713}"/>
              </a:ext>
            </a:extLst>
          </p:cNvPr>
          <p:cNvSpPr>
            <a:spLocks noGrp="1"/>
          </p:cNvSpPr>
          <p:nvPr>
            <p:ph type="title"/>
          </p:nvPr>
        </p:nvSpPr>
        <p:spPr/>
        <p:txBody>
          <a:bodyPr/>
          <a:lstStyle/>
          <a:p>
            <a:r>
              <a:rPr lang="en-US" dirty="0"/>
              <a:t>Activity Diagram</a:t>
            </a:r>
            <a:endParaRPr lang="en-IN" dirty="0"/>
          </a:p>
        </p:txBody>
      </p:sp>
      <p:pic>
        <p:nvPicPr>
          <p:cNvPr id="7" name="Content Placeholder 6">
            <a:extLst>
              <a:ext uri="{FF2B5EF4-FFF2-40B4-BE49-F238E27FC236}">
                <a16:creationId xmlns:a16="http://schemas.microsoft.com/office/drawing/2014/main" id="{7E1A8F15-6B72-23B1-3E15-E9C05C8D5DB5}"/>
              </a:ext>
            </a:extLst>
          </p:cNvPr>
          <p:cNvPicPr>
            <a:picLocks noGrp="1" noChangeAspect="1"/>
          </p:cNvPicPr>
          <p:nvPr>
            <p:ph idx="1"/>
          </p:nvPr>
        </p:nvPicPr>
        <p:blipFill>
          <a:blip r:embed="rId2"/>
          <a:stretch>
            <a:fillRect/>
          </a:stretch>
        </p:blipFill>
        <p:spPr>
          <a:xfrm>
            <a:off x="4304637" y="1846263"/>
            <a:ext cx="3643052" cy="4022725"/>
          </a:xfrm>
        </p:spPr>
      </p:pic>
    </p:spTree>
    <p:extLst>
      <p:ext uri="{BB962C8B-B14F-4D97-AF65-F5344CB8AC3E}">
        <p14:creationId xmlns:p14="http://schemas.microsoft.com/office/powerpoint/2010/main" val="31053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BEA5-B812-7C50-7153-62F0634A1C30}"/>
              </a:ext>
            </a:extLst>
          </p:cNvPr>
          <p:cNvSpPr>
            <a:spLocks noGrp="1"/>
          </p:cNvSpPr>
          <p:nvPr>
            <p:ph type="title"/>
          </p:nvPr>
        </p:nvSpPr>
        <p:spPr/>
        <p:txBody>
          <a:bodyPr/>
          <a:lstStyle/>
          <a:p>
            <a:r>
              <a:rPr lang="en-US" dirty="0"/>
              <a:t>Data Flow Diagram</a:t>
            </a:r>
            <a:endParaRPr lang="en-IN" dirty="0"/>
          </a:p>
        </p:txBody>
      </p:sp>
      <p:pic>
        <p:nvPicPr>
          <p:cNvPr id="4" name="Content Placeholder 10">
            <a:extLst>
              <a:ext uri="{FF2B5EF4-FFF2-40B4-BE49-F238E27FC236}">
                <a16:creationId xmlns:a16="http://schemas.microsoft.com/office/drawing/2014/main" id="{1C1D1989-0483-BBC6-A236-C1FE70F45483}"/>
              </a:ext>
            </a:extLst>
          </p:cNvPr>
          <p:cNvPicPr>
            <a:picLocks noGrp="1" noChangeAspect="1"/>
          </p:cNvPicPr>
          <p:nvPr>
            <p:ph idx="1"/>
          </p:nvPr>
        </p:nvPicPr>
        <p:blipFill>
          <a:blip r:embed="rId2"/>
          <a:stretch>
            <a:fillRect/>
          </a:stretch>
        </p:blipFill>
        <p:spPr>
          <a:xfrm>
            <a:off x="3465519" y="1846263"/>
            <a:ext cx="5321288" cy="4022725"/>
          </a:xfrm>
        </p:spPr>
      </p:pic>
    </p:spTree>
    <p:extLst>
      <p:ext uri="{BB962C8B-B14F-4D97-AF65-F5344CB8AC3E}">
        <p14:creationId xmlns:p14="http://schemas.microsoft.com/office/powerpoint/2010/main" val="273648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B88E-9E0E-1B36-CF03-5C06166F4144}"/>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00D98E3-F058-02AB-387F-DB7B5318F1B1}"/>
              </a:ext>
            </a:extLst>
          </p:cNvPr>
          <p:cNvSpPr>
            <a:spLocks noGrp="1"/>
          </p:cNvSpPr>
          <p:nvPr>
            <p:ph idx="1"/>
          </p:nvPr>
        </p:nvSpPr>
        <p:spPr/>
        <p:txBody>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existing system they proposed a machine learning methods are used for animal detection like SVM.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rPr>
              <a:t>In other works they used a network of cameras, connected to PIR motion sensors, so that image capture is triggered only  when  some  movement  is  detected.  The images captured  through  these  cameras  are  processed  to  detect  the presence of wild animals using YOLO, and if an animal is found, identify the species. Once identified, the animals are tracked for  a  suitable  time using  CSRT  in  order  to  determine  their  intent –  such  as  to  find whether  they are  moving across  the  village,  or  into  it.  In the  latter case,  alerts  are  generated and  local  authorities are  notified  through  proper channels. The models at present can detect 5 types of animals namely (elephant, zebra, giraffe, lion and cheetah).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791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1DA9-8BC4-ADC1-4DED-69429BA2A7B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C4FE46C2-50D4-9A5C-BCE1-3EE6BE587572}"/>
              </a:ext>
            </a:extLst>
          </p:cNvPr>
          <p:cNvSpPr>
            <a:spLocks noGrp="1"/>
          </p:cNvSpPr>
          <p:nvPr>
            <p:ph idx="1"/>
          </p:nvPr>
        </p:nvSpPr>
        <p:spPr/>
        <p:txBody>
          <a:bodyPr/>
          <a:lstStyle/>
          <a:p>
            <a:r>
              <a:rPr lang="en-US" dirty="0"/>
              <a:t>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Here, we present a system 12 animal pictures dataset is used.   the proposed plan of model for animal Image Order utilizing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hybride</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Convolutional Neural Network. The Aminal-12 dataset utilized for the grouping is taken from Kaggle. We are utilizing Convolutional Neural Network with ensemble model by combining three DL CNN models (Resent, inceptionv3 and efficient net). Utilization of Image Processing along with Loading, Testing, Training, and Validating the dataset before the preparation step makes a difference to eliminate the noise, obstructions, smoothness and dust from the pictures. </a:t>
            </a:r>
          </a:p>
          <a:p>
            <a:r>
              <a:rPr lang="en-IN" sz="1800" dirty="0">
                <a:latin typeface="Times New Roman" panose="02020603050405020304" pitchFamily="18" charset="0"/>
                <a:cs typeface="Gautami" panose="020B0502040204020203" pitchFamily="34" charset="0"/>
              </a:rPr>
              <a:t>In next step we develop a web app using flask framework with </a:t>
            </a:r>
            <a:r>
              <a:rPr lang="en-IN" sz="1800" dirty="0" err="1">
                <a:latin typeface="Times New Roman" panose="02020603050405020304" pitchFamily="18" charset="0"/>
                <a:cs typeface="Gautami" panose="020B0502040204020203" pitchFamily="34" charset="0"/>
              </a:rPr>
              <a:t>mysql</a:t>
            </a:r>
            <a:r>
              <a:rPr lang="en-IN" sz="1800" dirty="0">
                <a:latin typeface="Times New Roman" panose="02020603050405020304" pitchFamily="18" charset="0"/>
                <a:cs typeface="Gautami" panose="020B0502040204020203" pitchFamily="34" charset="0"/>
              </a:rPr>
              <a:t> database to show prediction of result with graphical representation.</a:t>
            </a:r>
            <a:endParaRPr lang="en-IN" dirty="0"/>
          </a:p>
        </p:txBody>
      </p:sp>
    </p:spTree>
    <p:extLst>
      <p:ext uri="{BB962C8B-B14F-4D97-AF65-F5344CB8AC3E}">
        <p14:creationId xmlns:p14="http://schemas.microsoft.com/office/powerpoint/2010/main" val="377981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B0FE-ADD5-DCB2-35AE-116CFFA332E7}"/>
              </a:ext>
            </a:extLst>
          </p:cNvPr>
          <p:cNvSpPr>
            <a:spLocks noGrp="1"/>
          </p:cNvSpPr>
          <p:nvPr>
            <p:ph type="title"/>
          </p:nvPr>
        </p:nvSpPr>
        <p:spPr/>
        <p:txBody>
          <a:bodyPr/>
          <a:lstStyle/>
          <a:p>
            <a:r>
              <a:rPr lang="en-US" dirty="0"/>
              <a:t>Functional Requirement</a:t>
            </a:r>
            <a:endParaRPr lang="en-IN" dirty="0"/>
          </a:p>
        </p:txBody>
      </p:sp>
      <p:pic>
        <p:nvPicPr>
          <p:cNvPr id="4" name="Content Placeholder 3">
            <a:extLst>
              <a:ext uri="{FF2B5EF4-FFF2-40B4-BE49-F238E27FC236}">
                <a16:creationId xmlns:a16="http://schemas.microsoft.com/office/drawing/2014/main" id="{240377EE-5C56-9522-8CDD-7B271514578F}"/>
              </a:ext>
            </a:extLst>
          </p:cNvPr>
          <p:cNvPicPr>
            <a:picLocks noGrp="1" noChangeAspect="1"/>
          </p:cNvPicPr>
          <p:nvPr>
            <p:ph idx="1"/>
          </p:nvPr>
        </p:nvPicPr>
        <p:blipFill>
          <a:blip r:embed="rId2"/>
          <a:stretch>
            <a:fillRect/>
          </a:stretch>
        </p:blipFill>
        <p:spPr bwMode="auto">
          <a:xfrm>
            <a:off x="3101975" y="2038350"/>
            <a:ext cx="6048375" cy="3638550"/>
          </a:xfrm>
          <a:prstGeom prst="rect">
            <a:avLst/>
          </a:prstGeom>
          <a:noFill/>
          <a:ln w="9525">
            <a:noFill/>
            <a:miter lim="800000"/>
            <a:headEnd/>
            <a:tailEnd/>
          </a:ln>
        </p:spPr>
      </p:pic>
    </p:spTree>
    <p:extLst>
      <p:ext uri="{BB962C8B-B14F-4D97-AF65-F5344CB8AC3E}">
        <p14:creationId xmlns:p14="http://schemas.microsoft.com/office/powerpoint/2010/main" val="110993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89DC-F36A-BF3F-7109-FD1BDB908CCF}"/>
              </a:ext>
            </a:extLst>
          </p:cNvPr>
          <p:cNvSpPr>
            <a:spLocks noGrp="1"/>
          </p:cNvSpPr>
          <p:nvPr>
            <p:ph type="title"/>
          </p:nvPr>
        </p:nvSpPr>
        <p:spPr/>
        <p:txBody>
          <a:bodyPr/>
          <a:lstStyle/>
          <a:p>
            <a:r>
              <a:rPr lang="en-US" dirty="0"/>
              <a:t>Basic Concepts and Terminology</a:t>
            </a:r>
            <a:endParaRPr lang="en-IN" dirty="0"/>
          </a:p>
        </p:txBody>
      </p:sp>
      <p:sp>
        <p:nvSpPr>
          <p:cNvPr id="3" name="Content Placeholder 2">
            <a:extLst>
              <a:ext uri="{FF2B5EF4-FFF2-40B4-BE49-F238E27FC236}">
                <a16:creationId xmlns:a16="http://schemas.microsoft.com/office/drawing/2014/main" id="{FEF94B5F-FC23-B89B-04A6-D7EE4A243770}"/>
              </a:ext>
            </a:extLst>
          </p:cNvPr>
          <p:cNvSpPr>
            <a:spLocks noGrp="1"/>
          </p:cNvSpPr>
          <p:nvPr>
            <p:ph idx="1"/>
          </p:nvPr>
        </p:nvSpPr>
        <p:spPr/>
        <p:txBody>
          <a:bodyPr/>
          <a:lstStyle/>
          <a:p>
            <a:r>
              <a:rPr lang="en-US" dirty="0"/>
              <a:t>Machine learning </a:t>
            </a:r>
          </a:p>
          <a:p>
            <a:r>
              <a:rPr lang="en-US" dirty="0"/>
              <a:t>Deep learning </a:t>
            </a:r>
          </a:p>
          <a:p>
            <a:r>
              <a:rPr lang="en-US" dirty="0"/>
              <a:t>Ensemble model</a:t>
            </a:r>
          </a:p>
          <a:p>
            <a:r>
              <a:rPr lang="en-US" dirty="0"/>
              <a:t>Classification</a:t>
            </a:r>
          </a:p>
          <a:p>
            <a:r>
              <a:rPr lang="en-US" dirty="0"/>
              <a:t>Security alert system</a:t>
            </a:r>
            <a:endParaRPr lang="en-IN" dirty="0"/>
          </a:p>
        </p:txBody>
      </p:sp>
    </p:spTree>
    <p:extLst>
      <p:ext uri="{BB962C8B-B14F-4D97-AF65-F5344CB8AC3E}">
        <p14:creationId xmlns:p14="http://schemas.microsoft.com/office/powerpoint/2010/main" val="20852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98E2-ED77-A45E-645B-02499BD3605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64489D0-2E5F-8AB0-D98C-0B4238C57CF7}"/>
              </a:ext>
            </a:extLst>
          </p:cNvPr>
          <p:cNvSpPr>
            <a:spLocks noGrp="1"/>
          </p:cNvSpPr>
          <p:nvPr>
            <p:ph idx="1"/>
          </p:nvPr>
        </p:nvSpPr>
        <p:spPr/>
        <p:txBody>
          <a:bodyPr/>
          <a:lstStyle/>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expansion of urban areas in modern times has resulted in widespread displacement of habitats in forested areas. As a result, wild animals are forced to venture into the human settlements that often infringe on their routine activities. More often than not, food is the primary motivator for such peregrinations. It is at this point that there is tangible danger to any humans that inadvertently cross the path of these animals when they are at their most ferocious predispositions. Hence, a need arises for the detection of wild animals at the border of human settlements close to wild habitats</a:t>
            </a:r>
            <a:r>
              <a:rPr lang="en-US" sz="1800" dirty="0">
                <a:solidFill>
                  <a:srgbClr val="333333"/>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95403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C3EB604-528E-7919-22FB-6B482DD3BF07}"/>
              </a:ext>
            </a:extLst>
          </p:cNvPr>
          <p:cNvSpPr>
            <a:spLocks noGrp="1" noChangeArrowheads="1"/>
          </p:cNvSpPr>
          <p:nvPr>
            <p:ph type="title"/>
          </p:nvPr>
        </p:nvSpPr>
        <p:spPr/>
        <p:txBody>
          <a:bodyPr/>
          <a:lstStyle/>
          <a:p>
            <a:pPr>
              <a:lnSpc>
                <a:spcPct val="107000"/>
              </a:lnSpc>
              <a:spcAft>
                <a:spcPts val="800"/>
              </a:spcAft>
              <a:defRPr/>
            </a:pPr>
            <a:r>
              <a:rPr lang="en-US" altLang="en-US" sz="4400"/>
              <a:t>Hardware requirements</a:t>
            </a:r>
            <a:endParaRPr lang="en-IN" altLang="en-US" sz="4400">
              <a:latin typeface="Calibri" panose="020F0502020204030204" pitchFamily="34" charset="0"/>
              <a:ea typeface="Calibri" panose="020F0502020204030204" pitchFamily="34" charset="0"/>
              <a:cs typeface="Times New Roman" panose="02020603050405020304" pitchFamily="18" charset="0"/>
            </a:endParaRPr>
          </a:p>
        </p:txBody>
      </p:sp>
      <p:sp>
        <p:nvSpPr>
          <p:cNvPr id="21507" name="Content Placeholder 2">
            <a:extLst>
              <a:ext uri="{FF2B5EF4-FFF2-40B4-BE49-F238E27FC236}">
                <a16:creationId xmlns:a16="http://schemas.microsoft.com/office/drawing/2014/main" id="{F881288A-6F88-7586-FAF8-3C6E08D893F4}"/>
              </a:ext>
            </a:extLst>
          </p:cNvPr>
          <p:cNvSpPr>
            <a:spLocks noGrp="1" noChangeArrowheads="1"/>
          </p:cNvSpPr>
          <p:nvPr>
            <p:ph idx="1"/>
          </p:nvPr>
        </p:nvSpPr>
        <p:spPr/>
        <p:txBody>
          <a:bodyPr/>
          <a:lstStyle/>
          <a:p>
            <a:pPr algn="just">
              <a:lnSpc>
                <a:spcPct val="150000"/>
              </a:lnSpc>
              <a:spcBef>
                <a:spcPts val="288"/>
              </a:spcBef>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System		 : Pentium IV 2.4 GHz. </a:t>
            </a:r>
            <a:endParaRPr lang="en-IN" altLang="en-US" b="1">
              <a:latin typeface="Times New Roman" panose="02020603050405020304" pitchFamily="18" charset="0"/>
              <a:cs typeface="Times New Roman" panose="02020603050405020304" pitchFamily="18" charset="0"/>
            </a:endParaRPr>
          </a:p>
          <a:p>
            <a:pPr algn="just">
              <a:lnSpc>
                <a:spcPct val="150000"/>
              </a:lnSpc>
              <a:spcBef>
                <a:spcPts val="288"/>
              </a:spcBef>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Hard Disk 	 : 100 GB. </a:t>
            </a:r>
            <a:endParaRPr lang="en-IN" altLang="en-US" b="1">
              <a:latin typeface="Times New Roman" panose="02020603050405020304" pitchFamily="18" charset="0"/>
              <a:cs typeface="Times New Roman" panose="02020603050405020304" pitchFamily="18" charset="0"/>
            </a:endParaRPr>
          </a:p>
          <a:p>
            <a:pPr algn="just">
              <a:lnSpc>
                <a:spcPct val="150000"/>
              </a:lnSpc>
              <a:spcBef>
                <a:spcPts val="288"/>
              </a:spcBef>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Monitor	 : 15 VGA Color. </a:t>
            </a:r>
            <a:endParaRPr lang="en-IN" altLang="en-US" b="1">
              <a:latin typeface="Times New Roman" panose="02020603050405020304" pitchFamily="18" charset="0"/>
              <a:cs typeface="Times New Roman" panose="02020603050405020304" pitchFamily="18" charset="0"/>
            </a:endParaRPr>
          </a:p>
          <a:p>
            <a:pPr algn="just">
              <a:lnSpc>
                <a:spcPct val="150000"/>
              </a:lnSpc>
              <a:spcBef>
                <a:spcPts val="288"/>
              </a:spcBef>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Mouse		 : Logitech. </a:t>
            </a:r>
            <a:endParaRPr lang="en-IN" altLang="en-US" b="1">
              <a:latin typeface="Times New Roman" panose="02020603050405020304" pitchFamily="18" charset="0"/>
              <a:cs typeface="Times New Roman" panose="02020603050405020304" pitchFamily="18" charset="0"/>
            </a:endParaRPr>
          </a:p>
          <a:p>
            <a:pPr algn="just">
              <a:lnSpc>
                <a:spcPct val="150000"/>
              </a:lnSpc>
              <a:spcBef>
                <a:spcPts val="288"/>
              </a:spcBef>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RAM		 : 1 GB. </a:t>
            </a:r>
            <a:endParaRPr lang="en-IN" altLang="en-US" b="1">
              <a:latin typeface="Times New Roman" panose="02020603050405020304" pitchFamily="18" charset="0"/>
              <a:cs typeface="Times New Roman" panose="02020603050405020304" pitchFamily="18" charset="0"/>
            </a:endParaRPr>
          </a:p>
          <a:p>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5377137-D6F4-69A2-B3DD-9B44EED6CC5C}"/>
              </a:ext>
            </a:extLst>
          </p:cNvPr>
          <p:cNvSpPr>
            <a:spLocks noGrp="1" noChangeArrowheads="1"/>
          </p:cNvSpPr>
          <p:nvPr>
            <p:ph type="title"/>
          </p:nvPr>
        </p:nvSpPr>
        <p:spPr/>
        <p:txBody>
          <a:bodyPr/>
          <a:lstStyle/>
          <a:p>
            <a:pPr>
              <a:defRPr/>
            </a:pPr>
            <a:r>
              <a:rPr lang="en-US" altLang="en-US">
                <a:solidFill>
                  <a:schemeClr val="tx1">
                    <a:lumMod val="75000"/>
                    <a:lumOff val="25000"/>
                  </a:schemeClr>
                </a:solidFill>
              </a:rPr>
              <a:t>Software requirements</a:t>
            </a:r>
            <a:endParaRPr lang="en-IN" altLang="en-US">
              <a:solidFill>
                <a:schemeClr val="tx1">
                  <a:lumMod val="75000"/>
                  <a:lumOff val="25000"/>
                </a:schemeClr>
              </a:solidFill>
            </a:endParaRPr>
          </a:p>
        </p:txBody>
      </p:sp>
      <p:sp>
        <p:nvSpPr>
          <p:cNvPr id="22531" name="Content Placeholder 2">
            <a:extLst>
              <a:ext uri="{FF2B5EF4-FFF2-40B4-BE49-F238E27FC236}">
                <a16:creationId xmlns:a16="http://schemas.microsoft.com/office/drawing/2014/main" id="{B9D27FE1-AEDE-18D6-3FAF-DD2B7C0923E1}"/>
              </a:ext>
            </a:extLst>
          </p:cNvPr>
          <p:cNvSpPr>
            <a:spLocks noGrp="1" noChangeArrowheads="1"/>
          </p:cNvSpPr>
          <p:nvPr>
            <p:ph idx="1"/>
          </p:nvPr>
        </p:nvSpPr>
        <p:spPr/>
        <p:txBody>
          <a:bodyPr/>
          <a:lstStyle/>
          <a:p>
            <a:pPr algn="just">
              <a:lnSpc>
                <a:spcPct val="150000"/>
              </a:lnSpc>
              <a:spcBef>
                <a:spcPts val="725"/>
              </a:spcBef>
              <a:buFont typeface="Wingdings" panose="05000000000000000000" pitchFamily="2" charset="2"/>
              <a:buChar char=""/>
              <a:tabLst>
                <a:tab pos="285750" algn="l"/>
                <a:tab pos="342900" algn="l"/>
                <a:tab pos="400050" algn="l"/>
                <a:tab pos="628650" algn="l"/>
                <a:tab pos="847725" algn="l"/>
              </a:tabLst>
            </a:pPr>
            <a:r>
              <a:rPr lang="en-US" altLang="en-US" dirty="0">
                <a:latin typeface="Times New Roman" panose="02020603050405020304" pitchFamily="18" charset="0"/>
                <a:cs typeface="Times New Roman" panose="02020603050405020304" pitchFamily="18" charset="0"/>
              </a:rPr>
              <a:t>Operating system 		: 	Windows XP/7/10</a:t>
            </a:r>
            <a:endParaRPr lang="en-IN" altLang="en-US" b="1"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dirty="0">
                <a:latin typeface="Times New Roman" panose="02020603050405020304" pitchFamily="18" charset="0"/>
                <a:cs typeface="Times New Roman" panose="02020603050405020304" pitchFamily="18" charset="0"/>
              </a:rPr>
              <a:t>Development framework         	 :      flask framework</a:t>
            </a:r>
            <a:endParaRPr lang="en-IN" altLang="en-US"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dirty="0">
                <a:latin typeface="Times New Roman" panose="02020603050405020304" pitchFamily="18" charset="0"/>
                <a:cs typeface="Times New Roman" panose="02020603050405020304" pitchFamily="18" charset="0"/>
              </a:rPr>
              <a:t>Programming language		:	 Python</a:t>
            </a:r>
            <a:endParaRPr lang="en-IN" altLang="en-US"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dirty="0">
                <a:latin typeface="Times New Roman" panose="02020603050405020304" pitchFamily="18" charset="0"/>
                <a:cs typeface="Times New Roman" panose="02020603050405020304" pitchFamily="18" charset="0"/>
              </a:rPr>
              <a:t>Dataset			: 	animal dataset</a:t>
            </a:r>
            <a:endParaRPr lang="en-IN" altLang="en-US" dirty="0">
              <a:latin typeface="Times New Roman" panose="02020603050405020304" pitchFamily="18" charset="0"/>
              <a:cs typeface="Times New Roman" panose="02020603050405020304" pitchFamily="18" charset="0"/>
            </a:endParaRPr>
          </a:p>
          <a:p>
            <a:pPr algn="just">
              <a:lnSpc>
                <a:spcPct val="150000"/>
              </a:lnSpc>
              <a:spcBef>
                <a:spcPts val="675"/>
              </a:spcBef>
              <a:spcAft>
                <a:spcPts val="1000"/>
              </a:spcAft>
              <a:buFont typeface="Wingdings" panose="05000000000000000000" pitchFamily="2" charset="2"/>
              <a:buChar char=""/>
              <a:tabLst>
                <a:tab pos="285750" algn="l"/>
                <a:tab pos="342900" algn="l"/>
                <a:tab pos="400050" algn="l"/>
                <a:tab pos="628650" algn="l"/>
                <a:tab pos="847725" algn="l"/>
              </a:tabLst>
            </a:pPr>
            <a:r>
              <a:rPr lang="en-US" altLang="en-US" dirty="0">
                <a:ea typeface="Calibri" panose="020F0502020204030204" pitchFamily="34" charset="0"/>
                <a:cs typeface="Times New Roman" panose="02020603050405020304" pitchFamily="18" charset="0"/>
              </a:rPr>
              <a:t>IDE 						: 	Anaconda prompt</a:t>
            </a:r>
            <a:endParaRPr lang="en-IN" altLang="en-US" dirty="0">
              <a:ea typeface="Calibri" panose="020F0502020204030204" pitchFamily="34" charset="0"/>
              <a:cs typeface="Times New Roman" panose="02020603050405020304" pitchFamily="18" charset="0"/>
            </a:endParaRPr>
          </a:p>
          <a:p>
            <a:pPr>
              <a:tabLst>
                <a:tab pos="285750" algn="l"/>
                <a:tab pos="342900" algn="l"/>
                <a:tab pos="400050" algn="l"/>
                <a:tab pos="628650" algn="l"/>
                <a:tab pos="847725" algn="l"/>
              </a:tabLst>
            </a:pPr>
            <a:endParaRPr lang="en-I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F7A3-A52D-5D0D-ED8B-9D77CA11022D}"/>
              </a:ext>
            </a:extLst>
          </p:cNvPr>
          <p:cNvSpPr>
            <a:spLocks noGrp="1"/>
          </p:cNvSpPr>
          <p:nvPr>
            <p:ph type="title"/>
          </p:nvPr>
        </p:nvSpPr>
        <p:spPr/>
        <p:txBody>
          <a:bodyPr/>
          <a:lstStyle/>
          <a:p>
            <a:r>
              <a:rPr lang="en-US" sz="1800" dirty="0">
                <a:effectLst/>
                <a:latin typeface="Calibri" panose="020F0502020204030204" pitchFamily="34" charset="0"/>
                <a:ea typeface="Times New Roman" panose="02020603050405020304" pitchFamily="18" charset="0"/>
                <a:cs typeface="Gautami" panose="020B0502040204020203" pitchFamily="34" charset="0"/>
              </a:rPr>
              <a:t>modules</a:t>
            </a:r>
            <a:endParaRPr lang="en-IN" dirty="0"/>
          </a:p>
        </p:txBody>
      </p:sp>
      <p:sp>
        <p:nvSpPr>
          <p:cNvPr id="3" name="Content Placeholder 2">
            <a:extLst>
              <a:ext uri="{FF2B5EF4-FFF2-40B4-BE49-F238E27FC236}">
                <a16:creationId xmlns:a16="http://schemas.microsoft.com/office/drawing/2014/main" id="{6FEEB2D8-E7F8-D147-CC61-59E0A9319A77}"/>
              </a:ext>
            </a:extLst>
          </p:cNvPr>
          <p:cNvSpPr>
            <a:spLocks noGrp="1"/>
          </p:cNvSpPr>
          <p:nvPr>
            <p:ph idx="1"/>
          </p:nvPr>
        </p:nvSpPr>
        <p:spPr/>
        <p:txBody>
          <a:bodyPr>
            <a:normAutofit fontScale="85000" lnSpcReduction="10000"/>
          </a:bodyPr>
          <a:lstStyle/>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 Data COLLECTION:</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IN this project we use wound dataset collected from Kaggle which has 12 categories of animals . Pixel values form images are taken as input and labels are used as output and each folder has 50 images which are used for training. Video dataset of animals is also taken to train for prediction from videos.</a:t>
            </a:r>
          </a:p>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Pre-processing is a procedure adopted to enhance the quality of images and increase visualization. In animal imaging, image processing is a crucial phase that helps to improve the images quality. This can be one of the most critical factors in achieving good results and accuracy in next phases of proposed methodology. wound images may contain a different issue that may lead to poor and low visualization of the image. If the images are poor or of low quality, it may lead to unsatisfactory results. During preprocessing phase, we performed background elimination, elimination of non-essential blood supplies, image enhancement, and noise removal.</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15000"/>
              </a:lnSpc>
              <a:spcAft>
                <a:spcPts val="1000"/>
              </a:spcAft>
            </a:pPr>
            <a:endParaRPr lang="en-IN" dirty="0"/>
          </a:p>
        </p:txBody>
      </p:sp>
    </p:spTree>
    <p:extLst>
      <p:ext uri="{BB962C8B-B14F-4D97-AF65-F5344CB8AC3E}">
        <p14:creationId xmlns:p14="http://schemas.microsoft.com/office/powerpoint/2010/main" val="171406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F597-14C1-75E3-5213-B3B9EB8160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C3C8C4-EDA8-521F-7592-C02F79E4D4BD}"/>
              </a:ext>
            </a:extLst>
          </p:cNvPr>
          <p:cNvSpPr>
            <a:spLocks noGrp="1"/>
          </p:cNvSpPr>
          <p:nvPr>
            <p:ph idx="1"/>
          </p:nvPr>
        </p:nvSpPr>
        <p:spPr/>
        <p:txBody>
          <a:bodyPr>
            <a:normAutofit fontScale="85000" lnSpcReduction="20000"/>
          </a:bodyPr>
          <a:lstStyle/>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Train-Test Split and Model FITTING:</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Now, we divide our dataset into training and testing data. Our objective for doing this split is to assess the performance of our model on unseen data and to determine how well our model has generalized on training data. This is followed by a model fitting which is an essential step in the model building process.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Model Evaluation and Predictions: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This is the final step, in which we assess how well our model has performed on testing data using certain scoring metrics, I have used 'accuracy score' to evaluate my model. First, we create a model instance, this is followed by fitting the training data on the model using a fit method and then we will use the predict method to make predictions on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x_test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or the testing data, these predictions will be stored in a variable called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y_test_hat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For model evaluation, we will feed the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y_test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y_test_hat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into the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accuracy_score</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function and store it in a variable called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test_accuracy</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 variable that will hold the testing accuracy of our model. We followed these steps for a variety of classification algorithm models and obtained corresponding test accuracy scores.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184126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177E-986E-400B-ADC3-6A7943518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6AD4CD-2EB7-EFB2-8DFF-757D1C5C57D4}"/>
              </a:ext>
            </a:extLst>
          </p:cNvPr>
          <p:cNvSpPr>
            <a:spLocks noGrp="1"/>
          </p:cNvSpPr>
          <p:nvPr>
            <p:ph idx="1"/>
          </p:nvPr>
        </p:nvSpPr>
        <p:spPr/>
        <p:txBody>
          <a:bodyPr/>
          <a:lstStyle/>
          <a:p>
            <a:r>
              <a:rPr lang="en-US" b="1" dirty="0"/>
              <a:t>Flask </a:t>
            </a:r>
            <a:r>
              <a:rPr lang="en-US" b="1" dirty="0" err="1"/>
              <a:t>Webpp</a:t>
            </a:r>
            <a:r>
              <a:rPr lang="en-US" b="1" dirty="0"/>
              <a:t>:</a:t>
            </a:r>
          </a:p>
          <a:p>
            <a:r>
              <a:rPr lang="en-US" dirty="0"/>
              <a:t>                  In this step web app is developed for showing predictions which is developed using flask. User uploads image and  video  of animals and get prediction results as output with animal name.</a:t>
            </a:r>
            <a:endParaRPr lang="en-IN" dirty="0"/>
          </a:p>
        </p:txBody>
      </p:sp>
    </p:spTree>
    <p:extLst>
      <p:ext uri="{BB962C8B-B14F-4D97-AF65-F5344CB8AC3E}">
        <p14:creationId xmlns:p14="http://schemas.microsoft.com/office/powerpoint/2010/main" val="426653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BAEB-225F-ED6E-4217-1C59CC9929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2FE666-34A8-5DAF-7DDA-0390302B9F45}"/>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Statements of services that the system should provide, how the system should react to particular inputs and how the system should behave in particular situations.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Describe functionality or system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Depend on the type of software, expected users and the type of system where the software is used Functional user requirements may be high-level statements of what the system should do; functional system requirements should describe the system services in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set of 12 type  of animal images with pixel value as features and folder names as labels.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149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2DDF-225C-67D1-32ED-6ECD867A2B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95E921-32E6-1FE0-7907-4ED0256BA04D}"/>
              </a:ext>
            </a:extLst>
          </p:cNvPr>
          <p:cNvSpPr>
            <a:spLocks noGrp="1"/>
          </p:cNvSpPr>
          <p:nvPr>
            <p:ph idx="1"/>
          </p:nvPr>
        </p:nvSpPr>
        <p:spPr/>
        <p:txBody>
          <a:bodyPr>
            <a:normAutofit fontScale="92500" lnSpcReduction="10000"/>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Pre-processing is a procedure adopted to enhance the quality of images and increase visualization. In animal imaging, image processing is a crucial phase that helps to improve the images quality. This can be one of the most critical factors in achieving good results and accuracy in next phases of proposed methodology. wound images may contain a different issue that may lead to poor and low visualization of the image. If the images are poor or of low quality, it may lead to unsatisfactory results. During preprocessing phase, we performed background elimination, elimination of non-essential blood supplies, image enhancement, and noise removal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Features are selected to apply Multiple CNN  algorithms and Ensemble resent, . The classification algorithm is being discussed further. Attributes are selected as features if they are not dependent on other attributes and they increase efficiency of the classification. After selection of attributes, the dataset of animals that are already classified is saved as model and test set is used for accuracy confusion 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370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CBB7-3AC5-D401-01BC-E80921D30D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C1AD7E-4C01-03D0-7983-FFA6CE4E42C9}"/>
              </a:ext>
            </a:extLst>
          </p:cNvPr>
          <p:cNvSpPr>
            <a:spLocks noGrp="1"/>
          </p:cNvSpPr>
          <p:nvPr>
            <p:ph idx="1"/>
          </p:nvPr>
        </p:nvSpPr>
        <p:spPr/>
        <p:txBody>
          <a:bodyPr>
            <a:normAutofit fontScale="77500" lnSpcReduction="20000"/>
          </a:bodyPr>
          <a:lstStyle/>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Classification is the process of categorizing a data object into categories called classes based upon features/attributes associated with that data object. Classification uses a classifier, an algorithm that processes the attributes of each data object and outputs a class based upon this information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Confusion Matrix is a technique for describing the performance of a classification algorithm. Confusion Matrix is used to give you a better idea of what your classification model is getting right and what types of errors it is making.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682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EE47-F093-24C7-8F72-1A89CF664325}"/>
              </a:ext>
            </a:extLst>
          </p:cNvPr>
          <p:cNvSpPr>
            <a:spLocks noGrp="1"/>
          </p:cNvSpPr>
          <p:nvPr>
            <p:ph type="title"/>
          </p:nvPr>
        </p:nvSpPr>
        <p:spPr/>
        <p:txBody>
          <a:bodyPr/>
          <a:lstStyle/>
          <a:p>
            <a:r>
              <a:rPr lang="en-US" dirty="0"/>
              <a:t>Non Functional Requirement</a:t>
            </a:r>
            <a:endParaRPr lang="en-IN" dirty="0"/>
          </a:p>
        </p:txBody>
      </p:sp>
      <p:sp>
        <p:nvSpPr>
          <p:cNvPr id="3" name="Content Placeholder 2">
            <a:extLst>
              <a:ext uri="{FF2B5EF4-FFF2-40B4-BE49-F238E27FC236}">
                <a16:creationId xmlns:a16="http://schemas.microsoft.com/office/drawing/2014/main" id="{4C41F993-59BF-CB7C-FE7A-E00BA3997C11}"/>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Constraints on the services or functions offered by the system such as timing constraints, constraints on the development process, standards,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system's availability, or "uptime," is the amount of time that it is operational and available for use. This is specified because some systems are designed with expected downtime for activities like database upgrades and backups.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Efficiency: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Specifies how well the software utilizes scarce resources: CPU cycles, disk space, memory, bandwidth,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960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66B-DB3E-1072-0FC4-CB4AC76C88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22B8D5-874A-AEE7-3DFF-36C8E6DBD906}"/>
              </a:ext>
            </a:extLst>
          </p:cNvPr>
          <p:cNvSpPr>
            <a:spLocks noGrp="1"/>
          </p:cNvSpPr>
          <p:nvPr>
            <p:ph idx="1"/>
          </p:nvPr>
        </p:nvSpPr>
        <p:spPr/>
        <p:txBody>
          <a:bodyPr>
            <a:normAutofit fontScale="85000" lnSpcReduction="10000"/>
          </a:bodyPr>
          <a:lstStyle/>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organization intends to increase or extend the functionality of the software after it is deployed, that should be planned from the beginning; it influences choices made during the design, development, testing, and deployment of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Portability specifies the ease with which the software can be installed on all necessary platforms, and the platforms on which it is expected to run.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Integrity requirements define the security attributes of the system, restricting access to features or data to certain users and protecting the privacy of data entered into the 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performance constraints specify the timing characteristics of the software. Certain tasks or features are more time-sensitive than others; the nonfunctional requirements should identify those software functions that have constraints on their performance.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05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BF9B-DC4F-A2A8-F0ED-E123325B67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1A49FA-62B3-6790-AC92-A5B5E68F42AA}"/>
              </a:ext>
            </a:extLst>
          </p:cNvPr>
          <p:cNvSpPr>
            <a:spLocks noGrp="1"/>
          </p:cNvSpPr>
          <p:nvPr>
            <p:ph idx="1"/>
          </p:nvPr>
        </p:nvSpPr>
        <p:spPr/>
        <p:txBody>
          <a:bodyPr>
            <a:normAutofit fontScale="40000" lnSpcReduction="20000"/>
          </a:bodyPr>
          <a:lstStyle/>
          <a:p>
            <a:pPr marL="342900" lvl="0" indent="-342900" algn="just">
              <a:lnSpc>
                <a:spcPct val="150000"/>
              </a:lnSpc>
              <a:spcAft>
                <a:spcPts val="1000"/>
              </a:spcAft>
              <a:buSzPts val="1000"/>
              <a:buFont typeface="Symbol" panose="05050102010706020507" pitchFamily="18" charset="2"/>
              <a:buChar char=""/>
              <a:tabLst>
                <a:tab pos="457200" algn="l"/>
              </a:tabLs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Reliability specifies the capability of the software to maintain its performance over time. Unreliable software fails frequently, and certain tasks are more sensitive to failure (for example, because they cannot be restarted, or because they must be run at a certain time).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Reusability:</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Many systems are developed with the ability to leverage common components across multiple products. Reusability indicates the extent to which software components should be designed in such a way that they can be used in applications other than the ones for which they were initially developed.</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Robustness:</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robust system is able to handle error conditions gracefully, without failure. This includes a tolerance of invalid data, software defects, and unexpected operating conditions.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Software that is scalable has the ability to handle a wide variety of system configuration sizes. The nonfunctional requirements should specify the ways in which the system may be expected to scale up (by increasing hardware capacity, adding machines, etc.).</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Usability:</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Ease-of-use requirements address the factors that constitute the capacity of the software to be understood, learned, and used by its intended users.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44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EFCB-CE1B-4FF4-ABEB-913BBFA584B0}"/>
              </a:ext>
            </a:extLst>
          </p:cNvPr>
          <p:cNvSpPr>
            <a:spLocks noGrp="1"/>
          </p:cNvSpPr>
          <p:nvPr>
            <p:ph type="title"/>
          </p:nvPr>
        </p:nvSpPr>
        <p:spPr/>
        <p:txBody>
          <a:bodyPr/>
          <a:lstStyle/>
          <a:p>
            <a:r>
              <a:rPr lang="en-US" dirty="0"/>
              <a:t>LITERATURE SURVEY</a:t>
            </a:r>
            <a:endParaRPr lang="en-IN" dirty="0"/>
          </a:p>
        </p:txBody>
      </p:sp>
      <p:graphicFrame>
        <p:nvGraphicFramePr>
          <p:cNvPr id="5" name="Table 5">
            <a:extLst>
              <a:ext uri="{FF2B5EF4-FFF2-40B4-BE49-F238E27FC236}">
                <a16:creationId xmlns:a16="http://schemas.microsoft.com/office/drawing/2014/main" id="{564BAC8F-EBB1-498B-959E-19C0F618923E}"/>
              </a:ext>
            </a:extLst>
          </p:cNvPr>
          <p:cNvGraphicFramePr>
            <a:graphicFrameLocks noGrp="1"/>
          </p:cNvGraphicFramePr>
          <p:nvPr>
            <p:ph idx="1"/>
            <p:extLst>
              <p:ext uri="{D42A27DB-BD31-4B8C-83A1-F6EECF244321}">
                <p14:modId xmlns:p14="http://schemas.microsoft.com/office/powerpoint/2010/main" val="2698049821"/>
              </p:ext>
            </p:extLst>
          </p:nvPr>
        </p:nvGraphicFramePr>
        <p:xfrm>
          <a:off x="289249" y="1586204"/>
          <a:ext cx="10805472" cy="4569120"/>
        </p:xfrm>
        <a:graphic>
          <a:graphicData uri="http://schemas.openxmlformats.org/drawingml/2006/table">
            <a:tbl>
              <a:tblPr firstRow="1" bandRow="1">
                <a:tableStyleId>{5C22544A-7EE6-4342-B048-85BDC9FD1C3A}</a:tableStyleId>
              </a:tblPr>
              <a:tblGrid>
                <a:gridCol w="1205542">
                  <a:extLst>
                    <a:ext uri="{9D8B030D-6E8A-4147-A177-3AD203B41FA5}">
                      <a16:colId xmlns:a16="http://schemas.microsoft.com/office/drawing/2014/main" val="3816549416"/>
                    </a:ext>
                  </a:extLst>
                </a:gridCol>
                <a:gridCol w="1540686">
                  <a:extLst>
                    <a:ext uri="{9D8B030D-6E8A-4147-A177-3AD203B41FA5}">
                      <a16:colId xmlns:a16="http://schemas.microsoft.com/office/drawing/2014/main" val="2374239648"/>
                    </a:ext>
                  </a:extLst>
                </a:gridCol>
                <a:gridCol w="4003498">
                  <a:extLst>
                    <a:ext uri="{9D8B030D-6E8A-4147-A177-3AD203B41FA5}">
                      <a16:colId xmlns:a16="http://schemas.microsoft.com/office/drawing/2014/main" val="2283309984"/>
                    </a:ext>
                  </a:extLst>
                </a:gridCol>
                <a:gridCol w="4055746">
                  <a:extLst>
                    <a:ext uri="{9D8B030D-6E8A-4147-A177-3AD203B41FA5}">
                      <a16:colId xmlns:a16="http://schemas.microsoft.com/office/drawing/2014/main" val="4213395427"/>
                    </a:ext>
                  </a:extLst>
                </a:gridCol>
              </a:tblGrid>
              <a:tr h="533458">
                <a:tc>
                  <a:txBody>
                    <a:bodyPr/>
                    <a:lstStyle/>
                    <a:p>
                      <a:r>
                        <a:rPr lang="en-US" sz="1400" dirty="0" err="1"/>
                        <a:t>S.No</a:t>
                      </a:r>
                      <a:endParaRPr lang="en-IN" sz="1400" dirty="0"/>
                    </a:p>
                  </a:txBody>
                  <a:tcPr/>
                </a:tc>
                <a:tc>
                  <a:txBody>
                    <a:bodyPr/>
                    <a:lstStyle/>
                    <a:p>
                      <a:r>
                        <a:rPr lang="en-US" sz="1400" dirty="0"/>
                        <a:t>Author</a:t>
                      </a:r>
                      <a:endParaRPr lang="en-IN" sz="1400" dirty="0"/>
                    </a:p>
                  </a:txBody>
                  <a:tcPr/>
                </a:tc>
                <a:tc>
                  <a:txBody>
                    <a:bodyPr/>
                    <a:lstStyle/>
                    <a:p>
                      <a:r>
                        <a:rPr lang="en-US" sz="1400" dirty="0"/>
                        <a:t>Title  </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430590432"/>
                  </a:ext>
                </a:extLst>
              </a:tr>
              <a:tr h="1235905">
                <a:tc>
                  <a:txBody>
                    <a:bodyPr/>
                    <a:lstStyle/>
                    <a:p>
                      <a:r>
                        <a:rPr lang="en-US" sz="1400" dirty="0"/>
                        <a:t>1</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Dhruv Rathi, Sushant Jain, </a:t>
                      </a:r>
                      <a:r>
                        <a:rPr lang="en-IN" sz="1200" dirty="0" err="1"/>
                        <a:t>Dr.</a:t>
                      </a:r>
                      <a:r>
                        <a:rPr lang="en-IN" sz="1200" dirty="0"/>
                        <a:t> S. Indu,</a:t>
                      </a:r>
                      <a:endParaRPr lang="en-IN"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Underwater Fish Species Classification using Convolutional Neural Network and Deep Learning”</a:t>
                      </a:r>
                      <a:endParaRPr lang="en-IN" sz="1400" dirty="0"/>
                    </a:p>
                  </a:txBody>
                  <a:tcPr/>
                </a:tc>
                <a:tc>
                  <a:txBody>
                    <a:bodyPr/>
                    <a:lstStyle/>
                    <a:p>
                      <a:r>
                        <a:rPr lang="en-US" sz="1400" dirty="0"/>
                        <a:t>. The accompanying advance uses Deep Learning approach by execution of Convolutional Neural Network for fish species characterization. Correlation of </a:t>
                      </a:r>
                      <a:r>
                        <a:rPr lang="en-US" sz="1400" dirty="0" err="1"/>
                        <a:t>ReLU</a:t>
                      </a:r>
                      <a:r>
                        <a:rPr lang="en-US" sz="1400" dirty="0"/>
                        <a:t>, Soft Max and tanh initiation capacities was performed and </a:t>
                      </a:r>
                      <a:r>
                        <a:rPr lang="en-US" sz="1400" dirty="0" err="1"/>
                        <a:t>ReLU</a:t>
                      </a:r>
                      <a:r>
                        <a:rPr lang="en-US" sz="1400" dirty="0"/>
                        <a:t> initiation work was viewed as profoundly precise</a:t>
                      </a:r>
                      <a:endParaRPr lang="en-IN" sz="1400" dirty="0"/>
                    </a:p>
                  </a:txBody>
                  <a:tcPr/>
                </a:tc>
                <a:extLst>
                  <a:ext uri="{0D108BD9-81ED-4DB2-BD59-A6C34878D82A}">
                    <a16:rowId xmlns:a16="http://schemas.microsoft.com/office/drawing/2014/main" val="859759957"/>
                  </a:ext>
                </a:extLst>
              </a:tr>
              <a:tr h="1043653">
                <a:tc>
                  <a:txBody>
                    <a:bodyPr/>
                    <a:lstStyle/>
                    <a:p>
                      <a:r>
                        <a:rPr lang="en-US" sz="1400" dirty="0"/>
                        <a:t>2</a:t>
                      </a:r>
                      <a:endParaRPr lang="en-IN" sz="1400" dirty="0"/>
                    </a:p>
                  </a:txBody>
                  <a:tcPr/>
                </a:tc>
                <a:tc>
                  <a:txBody>
                    <a:bodyPr/>
                    <a:lstStyle/>
                    <a:p>
                      <a:r>
                        <a:rPr lang="en-IN" sz="1400" dirty="0"/>
                        <a:t>Mohamad Aqib </a:t>
                      </a:r>
                      <a:r>
                        <a:rPr lang="en-IN" sz="1400" dirty="0" err="1"/>
                        <a:t>Haqmi</a:t>
                      </a:r>
                      <a:r>
                        <a:rPr lang="en-IN" sz="1400" dirty="0"/>
                        <a:t> Abas, </a:t>
                      </a:r>
                      <a:r>
                        <a:rPr lang="en-IN" sz="1400" dirty="0" err="1"/>
                        <a:t>Nurlaila</a:t>
                      </a:r>
                      <a:r>
                        <a:rPr lang="en-IN" sz="1400" dirty="0"/>
                        <a:t> Ismail,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for plant image classification with transfer learning and data augmentation</a:t>
                      </a:r>
                      <a:endParaRPr lang="en-IN" sz="1400" dirty="0"/>
                    </a:p>
                  </a:txBody>
                  <a:tcPr/>
                </a:tc>
                <a:tc>
                  <a:txBody>
                    <a:bodyPr/>
                    <a:lstStyle/>
                    <a:p>
                      <a:r>
                        <a:rPr lang="en-US" sz="1400" dirty="0" err="1"/>
                        <a:t>Vgg</a:t>
                      </a:r>
                      <a:r>
                        <a:rPr lang="en-US" sz="1400" dirty="0"/>
                        <a:t> 19 model is used for training plant images classification</a:t>
                      </a:r>
                      <a:endParaRPr lang="en-IN" sz="1200" dirty="0"/>
                    </a:p>
                  </a:txBody>
                  <a:tcPr/>
                </a:tc>
                <a:extLst>
                  <a:ext uri="{0D108BD9-81ED-4DB2-BD59-A6C34878D82A}">
                    <a16:rowId xmlns:a16="http://schemas.microsoft.com/office/drawing/2014/main" val="1561773577"/>
                  </a:ext>
                </a:extLst>
              </a:tr>
              <a:tr h="1620409">
                <a:tc>
                  <a:txBody>
                    <a:bodyPr/>
                    <a:lstStyle/>
                    <a:p>
                      <a:r>
                        <a:rPr lang="en-US" sz="1400" dirty="0"/>
                        <a:t>3</a:t>
                      </a:r>
                      <a:endParaRPr lang="en-IN" sz="1400" dirty="0"/>
                    </a:p>
                  </a:txBody>
                  <a:tcPr/>
                </a:tc>
                <a:tc>
                  <a:txBody>
                    <a:bodyPr/>
                    <a:lstStyle/>
                    <a:p>
                      <a:r>
                        <a:rPr lang="en-IN" sz="1400" dirty="0" err="1"/>
                        <a:t>Hanguen</a:t>
                      </a:r>
                      <a:r>
                        <a:rPr lang="en-IN" sz="1400" dirty="0"/>
                        <a:t> Kim, </a:t>
                      </a:r>
                      <a:r>
                        <a:rPr lang="en-IN" sz="1400" dirty="0" err="1"/>
                        <a:t>Jungmo</a:t>
                      </a:r>
                      <a:r>
                        <a:rPr lang="en-IN" sz="1400" dirty="0"/>
                        <a:t> Koo, </a:t>
                      </a:r>
                      <a:r>
                        <a:rPr lang="en-IN" sz="1400" dirty="0" err="1"/>
                        <a:t>Donghoonkim</a:t>
                      </a:r>
                      <a:endParaRPr lang="en-IN" sz="1400" dirty="0"/>
                    </a:p>
                  </a:txBody>
                  <a:tcPr/>
                </a:tc>
                <a:tc>
                  <a:txBody>
                    <a:bodyPr/>
                    <a:lstStyle/>
                    <a:p>
                      <a:r>
                        <a:rPr lang="en-US" sz="1400" dirty="0"/>
                        <a:t>Image-Based Monitoring of Jellyfish Using Deep Learning Architecture</a:t>
                      </a:r>
                      <a:endParaRPr lang="en-IN" sz="1400" dirty="0"/>
                    </a:p>
                  </a:txBody>
                  <a:tcPr/>
                </a:tc>
                <a:tc>
                  <a:txBody>
                    <a:bodyPr/>
                    <a:lstStyle/>
                    <a:p>
                      <a:r>
                        <a:rPr lang="en-US" sz="1200" b="0" i="0" kern="1200" dirty="0">
                          <a:solidFill>
                            <a:schemeClr val="dk1"/>
                          </a:solidFill>
                          <a:effectLst/>
                          <a:latin typeface="Times" panose="02020603050405020304" pitchFamily="18" charset="0"/>
                          <a:ea typeface="+mn-ea"/>
                          <a:cs typeface="Times" panose="02020603050405020304" pitchFamily="18" charset="0"/>
                        </a:rPr>
                        <a:t>This letter presents preliminary results of applying an image-based jellyfish distribution recognition algorithm to increase the efficiency of an existing jellyfish removal system. By using a convolutional neural network and dedicated image processing techniques, the experimental results show reasonable performance for real-world application.</a:t>
                      </a:r>
                      <a:endParaRPr lang="en-IN" sz="12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2571752692"/>
                  </a:ext>
                </a:extLst>
              </a:tr>
            </a:tbl>
          </a:graphicData>
        </a:graphic>
      </p:graphicFrame>
    </p:spTree>
    <p:extLst>
      <p:ext uri="{BB962C8B-B14F-4D97-AF65-F5344CB8AC3E}">
        <p14:creationId xmlns:p14="http://schemas.microsoft.com/office/powerpoint/2010/main" val="3425976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235</TotalTime>
  <Words>2115</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Calibri Light</vt:lpstr>
      <vt:lpstr>Symbol</vt:lpstr>
      <vt:lpstr>Times</vt:lpstr>
      <vt:lpstr>Times New Roman</vt:lpstr>
      <vt:lpstr>Wingdings</vt:lpstr>
      <vt:lpstr>Retrospect</vt:lpstr>
      <vt:lpstr>Animal Classification Using Ensemble CNN Model</vt:lpstr>
      <vt:lpstr>Functional Requirement</vt:lpstr>
      <vt:lpstr>PowerPoint Presentation</vt:lpstr>
      <vt:lpstr>PowerPoint Presentation</vt:lpstr>
      <vt:lpstr>PowerPoint Presentation</vt:lpstr>
      <vt:lpstr>Non Functional Requirement</vt:lpstr>
      <vt:lpstr>PowerPoint Presentation</vt:lpstr>
      <vt:lpstr>PowerPoint Presentation</vt:lpstr>
      <vt:lpstr>LITERATURE SURVEY</vt:lpstr>
      <vt:lpstr>PowerPoint Presentation</vt:lpstr>
      <vt:lpstr>Data Collection</vt:lpstr>
      <vt:lpstr>Architecture Diagram</vt:lpstr>
      <vt:lpstr>Use case Diagram</vt:lpstr>
      <vt:lpstr>Sequence Diagram</vt:lpstr>
      <vt:lpstr>Class Diagram</vt:lpstr>
      <vt:lpstr>Activity Diagram</vt:lpstr>
      <vt:lpstr>Data Flow Diagram</vt:lpstr>
      <vt:lpstr>Existing System</vt:lpstr>
      <vt:lpstr>Proposed System</vt:lpstr>
      <vt:lpstr>Basic Concepts and Terminology</vt:lpstr>
      <vt:lpstr>Problem Statement</vt:lpstr>
      <vt:lpstr>Hardware requirements</vt:lpstr>
      <vt:lpstr>Software requirements</vt:lpstr>
      <vt:lpstr>modules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Account Detection Using ANN</dc:title>
  <dc:creator>kasarla shanthan</dc:creator>
  <cp:lastModifiedBy>kasarla shanthan</cp:lastModifiedBy>
  <cp:revision>94</cp:revision>
  <dcterms:created xsi:type="dcterms:W3CDTF">2023-11-02T07:43:48Z</dcterms:created>
  <dcterms:modified xsi:type="dcterms:W3CDTF">2023-12-06T23:38:05Z</dcterms:modified>
</cp:coreProperties>
</file>