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83" r:id="rId5"/>
    <p:sldId id="258" r:id="rId6"/>
    <p:sldId id="259" r:id="rId7"/>
    <p:sldId id="260" r:id="rId8"/>
    <p:sldId id="267" r:id="rId9"/>
    <p:sldId id="268" r:id="rId10"/>
    <p:sldId id="269" r:id="rId11"/>
    <p:sldId id="270" r:id="rId12"/>
    <p:sldId id="262" r:id="rId13"/>
    <p:sldId id="263" r:id="rId14"/>
    <p:sldId id="272" r:id="rId15"/>
    <p:sldId id="273" r:id="rId16"/>
    <p:sldId id="274" r:id="rId17"/>
    <p:sldId id="275" r:id="rId18"/>
    <p:sldId id="276" r:id="rId19"/>
    <p:sldId id="277" r:id="rId20"/>
    <p:sldId id="278" r:id="rId21"/>
    <p:sldId id="279" r:id="rId22"/>
    <p:sldId id="266"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2730"/>
    <a:srgbClr val="F8F2D0"/>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sorterViewPr>
    <p:cViewPr>
      <p:scale>
        <a:sx n="100" d="100"/>
        <a:sy n="100" d="100"/>
      </p:scale>
      <p:origin x="0" y="-30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4/11/2025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4/11/2025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4/11/2025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92EEA9-44AB-0B30-0790-D3D77D71A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1913" y="0"/>
            <a:ext cx="4340087" cy="6420678"/>
          </a:xfrm>
          <a:prstGeom prst="rect">
            <a:avLst/>
          </a:prstGeom>
        </p:spPr>
      </p:pic>
      <p:sp>
        <p:nvSpPr>
          <p:cNvPr id="4" name="TextBox 3">
            <a:extLst>
              <a:ext uri="{FF2B5EF4-FFF2-40B4-BE49-F238E27FC236}">
                <a16:creationId xmlns:a16="http://schemas.microsoft.com/office/drawing/2014/main" id="{F03362E9-98DB-A2D5-8EC9-10B1484EFD8F}"/>
              </a:ext>
            </a:extLst>
          </p:cNvPr>
          <p:cNvSpPr txBox="1"/>
          <p:nvPr/>
        </p:nvSpPr>
        <p:spPr>
          <a:xfrm>
            <a:off x="99391" y="815009"/>
            <a:ext cx="8800970" cy="1938992"/>
          </a:xfrm>
          <a:prstGeom prst="rect">
            <a:avLst/>
          </a:prstGeom>
          <a:noFill/>
        </p:spPr>
        <p:txBody>
          <a:bodyPr wrap="square" rtlCol="0">
            <a:spAutoFit/>
          </a:bodyPr>
          <a:lstStyle/>
          <a:p>
            <a:pPr algn="just"/>
            <a:endParaRPr lang="en-US" sz="4000" b="1" dirty="0">
              <a:solidFill>
                <a:srgbClr val="512730"/>
              </a:solidFill>
            </a:endParaRPr>
          </a:p>
          <a:p>
            <a:pPr algn="just"/>
            <a:r>
              <a:rPr lang="en-US" sz="4000" b="1" dirty="0">
                <a:solidFill>
                  <a:srgbClr val="512730"/>
                </a:solidFill>
              </a:rPr>
              <a:t>	ANIMAL CLASSIFICATION</a:t>
            </a:r>
          </a:p>
          <a:p>
            <a:pPr algn="just"/>
            <a:r>
              <a:rPr lang="en-US" sz="4000" b="1" dirty="0">
                <a:solidFill>
                  <a:srgbClr val="512730"/>
                </a:solidFill>
              </a:rPr>
              <a:t> 		 </a:t>
            </a:r>
            <a:r>
              <a:rPr lang="en-US" sz="3500" b="1" dirty="0">
                <a:solidFill>
                  <a:srgbClr val="512730"/>
                </a:solidFill>
              </a:rPr>
              <a:t>USING CNN</a:t>
            </a:r>
            <a:endParaRPr lang="en-IN" sz="3500" b="1" dirty="0">
              <a:solidFill>
                <a:srgbClr val="512730"/>
              </a:solidFill>
            </a:endParaRPr>
          </a:p>
        </p:txBody>
      </p:sp>
      <p:sp>
        <p:nvSpPr>
          <p:cNvPr id="6" name="TextBox 5">
            <a:extLst>
              <a:ext uri="{FF2B5EF4-FFF2-40B4-BE49-F238E27FC236}">
                <a16:creationId xmlns:a16="http://schemas.microsoft.com/office/drawing/2014/main" id="{4C79EE36-62C2-6E24-5F62-0AEE6850F7EB}"/>
              </a:ext>
            </a:extLst>
          </p:cNvPr>
          <p:cNvSpPr txBox="1"/>
          <p:nvPr/>
        </p:nvSpPr>
        <p:spPr>
          <a:xfrm>
            <a:off x="510363" y="3678865"/>
            <a:ext cx="3641959" cy="1200329"/>
          </a:xfrm>
          <a:prstGeom prst="rect">
            <a:avLst/>
          </a:prstGeom>
          <a:noFill/>
        </p:spPr>
        <p:txBody>
          <a:bodyPr wrap="square" rtlCol="0">
            <a:spAutoFit/>
          </a:bodyPr>
          <a:lstStyle/>
          <a:p>
            <a:r>
              <a:rPr lang="en-US" sz="2400" dirty="0">
                <a:solidFill>
                  <a:srgbClr val="512730"/>
                </a:solidFill>
              </a:rPr>
              <a:t>Team Guide:</a:t>
            </a:r>
          </a:p>
          <a:p>
            <a:r>
              <a:rPr lang="en-IN" sz="2400" dirty="0" err="1">
                <a:solidFill>
                  <a:srgbClr val="512730"/>
                </a:solidFill>
              </a:rPr>
              <a:t>D.Koteswarao</a:t>
            </a:r>
            <a:r>
              <a:rPr lang="en-IN" sz="2400" dirty="0">
                <a:solidFill>
                  <a:srgbClr val="512730"/>
                </a:solidFill>
              </a:rPr>
              <a:t> Sir</a:t>
            </a:r>
          </a:p>
          <a:p>
            <a:r>
              <a:rPr lang="en-IN" sz="2400" dirty="0">
                <a:solidFill>
                  <a:srgbClr val="512730"/>
                </a:solidFill>
              </a:rPr>
              <a:t>Assistant Professor &amp;HOD</a:t>
            </a:r>
          </a:p>
        </p:txBody>
      </p:sp>
      <p:sp>
        <p:nvSpPr>
          <p:cNvPr id="9" name="TextBox 8">
            <a:extLst>
              <a:ext uri="{FF2B5EF4-FFF2-40B4-BE49-F238E27FC236}">
                <a16:creationId xmlns:a16="http://schemas.microsoft.com/office/drawing/2014/main" id="{062C5FC3-3303-94D3-0D58-C2F9DA5DDEF6}"/>
              </a:ext>
            </a:extLst>
          </p:cNvPr>
          <p:cNvSpPr txBox="1"/>
          <p:nvPr/>
        </p:nvSpPr>
        <p:spPr>
          <a:xfrm>
            <a:off x="4263656" y="3672128"/>
            <a:ext cx="3964052" cy="1477328"/>
          </a:xfrm>
          <a:prstGeom prst="rect">
            <a:avLst/>
          </a:prstGeom>
          <a:noFill/>
        </p:spPr>
        <p:txBody>
          <a:bodyPr wrap="square" rtlCol="0">
            <a:spAutoFit/>
          </a:bodyPr>
          <a:lstStyle/>
          <a:p>
            <a:r>
              <a:rPr lang="en-US" sz="1800" b="1" dirty="0">
                <a:solidFill>
                  <a:srgbClr val="512730"/>
                </a:solidFill>
              </a:rPr>
              <a:t>Team Leader:</a:t>
            </a:r>
          </a:p>
          <a:p>
            <a:r>
              <a:rPr lang="en-US" sz="1800" b="1" dirty="0" err="1">
                <a:solidFill>
                  <a:schemeClr val="tx2">
                    <a:lumMod val="50000"/>
                  </a:schemeClr>
                </a:solidFill>
              </a:rPr>
              <a:t>Ch.Someswari</a:t>
            </a:r>
            <a:r>
              <a:rPr lang="en-US" sz="1800" b="1" dirty="0">
                <a:solidFill>
                  <a:schemeClr val="tx2">
                    <a:lumMod val="50000"/>
                  </a:schemeClr>
                </a:solidFill>
              </a:rPr>
              <a:t> (21KP1A4422)</a:t>
            </a:r>
          </a:p>
          <a:p>
            <a:r>
              <a:rPr lang="en-IN" sz="1800" b="1" dirty="0" err="1">
                <a:solidFill>
                  <a:schemeClr val="tx2">
                    <a:lumMod val="50000"/>
                  </a:schemeClr>
                </a:solidFill>
              </a:rPr>
              <a:t>K.Roopchand</a:t>
            </a:r>
            <a:r>
              <a:rPr lang="en-IN" sz="1800" b="1" dirty="0">
                <a:solidFill>
                  <a:schemeClr val="tx2">
                    <a:lumMod val="50000"/>
                  </a:schemeClr>
                </a:solidFill>
              </a:rPr>
              <a:t> (21KP1A4455)</a:t>
            </a:r>
          </a:p>
          <a:p>
            <a:r>
              <a:rPr lang="en-IN" sz="1800" b="1" dirty="0" err="1">
                <a:solidFill>
                  <a:schemeClr val="tx2">
                    <a:lumMod val="50000"/>
                  </a:schemeClr>
                </a:solidFill>
              </a:rPr>
              <a:t>K.Suresh</a:t>
            </a:r>
            <a:r>
              <a:rPr lang="en-IN" sz="1800" b="1" dirty="0">
                <a:solidFill>
                  <a:schemeClr val="tx2">
                    <a:lumMod val="50000"/>
                  </a:schemeClr>
                </a:solidFill>
              </a:rPr>
              <a:t> (21KP1A4448)</a:t>
            </a:r>
          </a:p>
          <a:p>
            <a:endParaRPr lang="en-IN" dirty="0"/>
          </a:p>
        </p:txBody>
      </p:sp>
    </p:spTree>
    <p:extLst>
      <p:ext uri="{BB962C8B-B14F-4D97-AF65-F5344CB8AC3E}">
        <p14:creationId xmlns:p14="http://schemas.microsoft.com/office/powerpoint/2010/main" val="747466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719BB1-152D-D43D-60CF-85AA82E1AAC2}"/>
              </a:ext>
            </a:extLst>
          </p:cNvPr>
          <p:cNvSpPr txBox="1"/>
          <p:nvPr/>
        </p:nvSpPr>
        <p:spPr>
          <a:xfrm>
            <a:off x="320842" y="330551"/>
            <a:ext cx="7892717" cy="1323439"/>
          </a:xfrm>
          <a:prstGeom prst="rect">
            <a:avLst/>
          </a:prstGeom>
          <a:noFill/>
        </p:spPr>
        <p:txBody>
          <a:bodyPr wrap="square">
            <a:spAutoFit/>
          </a:bodyPr>
          <a:lstStyle/>
          <a:p>
            <a:r>
              <a:rPr lang="en-US" sz="4000" b="1" dirty="0">
                <a:solidFill>
                  <a:srgbClr val="512730"/>
                </a:solidFill>
              </a:rPr>
              <a:t>SRS: Security Requirements &amp; </a:t>
            </a:r>
          </a:p>
          <a:p>
            <a:r>
              <a:rPr lang="en-US" sz="4000" b="1" dirty="0">
                <a:solidFill>
                  <a:srgbClr val="512730"/>
                </a:solidFill>
              </a:rPr>
              <a:t>Hardware/Software Requirements</a:t>
            </a:r>
          </a:p>
        </p:txBody>
      </p:sp>
      <p:sp>
        <p:nvSpPr>
          <p:cNvPr id="5" name="TextBox 4">
            <a:extLst>
              <a:ext uri="{FF2B5EF4-FFF2-40B4-BE49-F238E27FC236}">
                <a16:creationId xmlns:a16="http://schemas.microsoft.com/office/drawing/2014/main" id="{E706F804-DF0F-20FF-D66B-F3EC330925B6}"/>
              </a:ext>
            </a:extLst>
          </p:cNvPr>
          <p:cNvSpPr txBox="1"/>
          <p:nvPr/>
        </p:nvSpPr>
        <p:spPr>
          <a:xfrm>
            <a:off x="304800" y="2274838"/>
            <a:ext cx="2967789" cy="2308324"/>
          </a:xfrm>
          <a:prstGeom prst="rect">
            <a:avLst/>
          </a:prstGeom>
          <a:noFill/>
        </p:spPr>
        <p:txBody>
          <a:bodyPr wrap="square">
            <a:spAutoFit/>
          </a:bodyPr>
          <a:lstStyle/>
          <a:p>
            <a:pPr>
              <a:buNone/>
            </a:pPr>
            <a:r>
              <a:rPr lang="en-US" b="1" dirty="0">
                <a:solidFill>
                  <a:schemeClr val="bg2">
                    <a:lumMod val="50000"/>
                  </a:schemeClr>
                </a:solidFill>
              </a:rPr>
              <a:t>Security Requirements</a:t>
            </a:r>
          </a:p>
          <a:p>
            <a:pPr>
              <a:buNone/>
            </a:pPr>
            <a:endParaRPr lang="en-US" b="1" dirty="0"/>
          </a:p>
          <a:p>
            <a:pPr>
              <a:buFont typeface="Arial" panose="020B0604020202020204" pitchFamily="34" charset="0"/>
              <a:buChar char="•"/>
            </a:pPr>
            <a:r>
              <a:rPr lang="en-US" dirty="0"/>
              <a:t>Role-based access control.</a:t>
            </a:r>
          </a:p>
          <a:p>
            <a:pPr>
              <a:buFont typeface="Arial" panose="020B0604020202020204" pitchFamily="34" charset="0"/>
              <a:buChar char="•"/>
            </a:pPr>
            <a:r>
              <a:rPr lang="en-US" dirty="0"/>
              <a:t>Data encryption (AES-256).</a:t>
            </a:r>
          </a:p>
          <a:p>
            <a:pPr>
              <a:buFont typeface="Arial" panose="020B0604020202020204" pitchFamily="34" charset="0"/>
              <a:buChar char="•"/>
            </a:pPr>
            <a:r>
              <a:rPr lang="en-US" dirty="0"/>
              <a:t>Secure authentication with strong password policies.</a:t>
            </a:r>
          </a:p>
          <a:p>
            <a:pPr>
              <a:buFont typeface="Arial" panose="020B0604020202020204" pitchFamily="34" charset="0"/>
              <a:buChar char="•"/>
            </a:pPr>
            <a:r>
              <a:rPr lang="en-US" dirty="0"/>
              <a:t>Input validation to prevent injection attacks.</a:t>
            </a:r>
          </a:p>
        </p:txBody>
      </p:sp>
      <p:sp>
        <p:nvSpPr>
          <p:cNvPr id="7" name="TextBox 6">
            <a:extLst>
              <a:ext uri="{FF2B5EF4-FFF2-40B4-BE49-F238E27FC236}">
                <a16:creationId xmlns:a16="http://schemas.microsoft.com/office/drawing/2014/main" id="{434A5E39-2D68-A805-D7C2-EA93DF67A6D1}"/>
              </a:ext>
            </a:extLst>
          </p:cNvPr>
          <p:cNvSpPr txBox="1"/>
          <p:nvPr/>
        </p:nvSpPr>
        <p:spPr>
          <a:xfrm>
            <a:off x="8369968" y="2274838"/>
            <a:ext cx="3517232" cy="2308324"/>
          </a:xfrm>
          <a:prstGeom prst="rect">
            <a:avLst/>
          </a:prstGeom>
          <a:noFill/>
        </p:spPr>
        <p:txBody>
          <a:bodyPr wrap="square">
            <a:spAutoFit/>
          </a:bodyPr>
          <a:lstStyle/>
          <a:p>
            <a:pPr>
              <a:buNone/>
            </a:pPr>
            <a:r>
              <a:rPr lang="en-IN" b="1" dirty="0">
                <a:solidFill>
                  <a:schemeClr val="bg2">
                    <a:lumMod val="50000"/>
                  </a:schemeClr>
                </a:solidFill>
              </a:rPr>
              <a:t>Hardware Requirements</a:t>
            </a:r>
          </a:p>
          <a:p>
            <a:pPr>
              <a:buNone/>
            </a:pPr>
            <a:endParaRPr lang="en-IN" b="1" dirty="0"/>
          </a:p>
          <a:p>
            <a:r>
              <a:rPr lang="en-IN" dirty="0"/>
              <a:t>High-performance server with GPU (NVIDIA Tesla V100 with minimum 16GB VRAM), 64GB RAM, and 1TB SSD storage. Client-side: standard desktop or laptop with a web browser.</a:t>
            </a:r>
          </a:p>
        </p:txBody>
      </p:sp>
      <p:sp>
        <p:nvSpPr>
          <p:cNvPr id="9" name="TextBox 8">
            <a:extLst>
              <a:ext uri="{FF2B5EF4-FFF2-40B4-BE49-F238E27FC236}">
                <a16:creationId xmlns:a16="http://schemas.microsoft.com/office/drawing/2014/main" id="{ED3515D9-1F3D-FA2A-8CF3-315A6DEBFE19}"/>
              </a:ext>
            </a:extLst>
          </p:cNvPr>
          <p:cNvSpPr txBox="1"/>
          <p:nvPr/>
        </p:nvSpPr>
        <p:spPr>
          <a:xfrm>
            <a:off x="4236120" y="2274838"/>
            <a:ext cx="3270583" cy="2308324"/>
          </a:xfrm>
          <a:prstGeom prst="rect">
            <a:avLst/>
          </a:prstGeom>
          <a:noFill/>
        </p:spPr>
        <p:txBody>
          <a:bodyPr wrap="square">
            <a:spAutoFit/>
          </a:bodyPr>
          <a:lstStyle/>
          <a:p>
            <a:pPr>
              <a:buNone/>
            </a:pPr>
            <a:r>
              <a:rPr lang="en-IN" b="1" dirty="0">
                <a:solidFill>
                  <a:schemeClr val="bg2">
                    <a:lumMod val="50000"/>
                  </a:schemeClr>
                </a:solidFill>
              </a:rPr>
              <a:t>Software Requirements</a:t>
            </a:r>
          </a:p>
          <a:p>
            <a:pPr>
              <a:buFont typeface="Arial" panose="020B0604020202020204" pitchFamily="34" charset="0"/>
              <a:buChar char="•"/>
            </a:pPr>
            <a:r>
              <a:rPr lang="en-IN" dirty="0"/>
              <a:t>Python 3.8 or later.</a:t>
            </a:r>
          </a:p>
          <a:p>
            <a:pPr>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Operating system 		: Windows XP/7/10</a:t>
            </a:r>
            <a:endParaRPr lang="en-IN" dirty="0"/>
          </a:p>
          <a:p>
            <a:pPr>
              <a:buFont typeface="Arial" panose="020B0604020202020204" pitchFamily="34" charset="0"/>
              <a:buChar char="•"/>
            </a:pPr>
            <a:r>
              <a:rPr lang="en-US" altLang="en-US" dirty="0">
                <a:ea typeface="Calibri" panose="020F0502020204030204" pitchFamily="34" charset="0"/>
                <a:cs typeface="Times New Roman" panose="02020603050405020304" pitchFamily="18" charset="0"/>
              </a:rPr>
              <a:t>IDE :Anaconda prompt</a:t>
            </a:r>
            <a:r>
              <a:rPr lang="en-IN" dirty="0"/>
              <a:t>.</a:t>
            </a:r>
          </a:p>
          <a:p>
            <a:pPr>
              <a:buFont typeface="Arial" panose="020B0604020202020204" pitchFamily="34" charset="0"/>
              <a:buChar char="•"/>
            </a:pPr>
            <a:r>
              <a:rPr lang="en-IN" dirty="0"/>
              <a:t>Flask  framework.</a:t>
            </a:r>
          </a:p>
          <a:p>
            <a:pPr>
              <a:buFont typeface="Arial" panose="020B0604020202020204" pitchFamily="34" charset="0"/>
              <a:buChar char="•"/>
            </a:pPr>
            <a:r>
              <a:rPr lang="en-IN" dirty="0"/>
              <a:t>PostgreSQL database.</a:t>
            </a:r>
          </a:p>
          <a:p>
            <a:pPr>
              <a:buNone/>
            </a:pPr>
            <a:endParaRPr lang="en-IN" b="1" dirty="0"/>
          </a:p>
        </p:txBody>
      </p:sp>
      <p:sp>
        <p:nvSpPr>
          <p:cNvPr id="11" name="TextBox 10">
            <a:extLst>
              <a:ext uri="{FF2B5EF4-FFF2-40B4-BE49-F238E27FC236}">
                <a16:creationId xmlns:a16="http://schemas.microsoft.com/office/drawing/2014/main" id="{8C61C3E9-5826-9621-8EAD-27C1360C7ADA}"/>
              </a:ext>
            </a:extLst>
          </p:cNvPr>
          <p:cNvSpPr txBox="1"/>
          <p:nvPr/>
        </p:nvSpPr>
        <p:spPr>
          <a:xfrm>
            <a:off x="320842" y="5590980"/>
            <a:ext cx="11309685" cy="707886"/>
          </a:xfrm>
          <a:prstGeom prst="rect">
            <a:avLst/>
          </a:prstGeom>
          <a:noFill/>
        </p:spPr>
        <p:txBody>
          <a:bodyPr wrap="square">
            <a:spAutoFit/>
          </a:bodyPr>
          <a:lstStyle/>
          <a:p>
            <a:r>
              <a:rPr lang="en-US" sz="2000" dirty="0">
                <a:solidFill>
                  <a:schemeClr val="bg2">
                    <a:lumMod val="50000"/>
                  </a:schemeClr>
                </a:solidFill>
              </a:rPr>
              <a:t>These measures ensure the system's reliability, data protection, and compliance with security best practices. Security is paramount to protect user data and system integrity.</a:t>
            </a:r>
          </a:p>
        </p:txBody>
      </p:sp>
    </p:spTree>
    <p:extLst>
      <p:ext uri="{BB962C8B-B14F-4D97-AF65-F5344CB8AC3E}">
        <p14:creationId xmlns:p14="http://schemas.microsoft.com/office/powerpoint/2010/main" val="3060208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DD32-2472-88CD-BB04-1DE50BDA15B0}"/>
              </a:ext>
            </a:extLst>
          </p:cNvPr>
          <p:cNvSpPr>
            <a:spLocks noGrp="1"/>
          </p:cNvSpPr>
          <p:nvPr>
            <p:ph type="title"/>
          </p:nvPr>
        </p:nvSpPr>
        <p:spPr/>
        <p:txBody>
          <a:bodyPr>
            <a:normAutofit/>
          </a:bodyPr>
          <a:lstStyle/>
          <a:p>
            <a:r>
              <a:rPr lang="en-US" sz="4000" b="1" dirty="0">
                <a:solidFill>
                  <a:srgbClr val="512730"/>
                </a:solidFill>
              </a:rPr>
              <a:t>CNN ARCHITECTURE</a:t>
            </a:r>
            <a:endParaRPr lang="en-IN" sz="4000" b="1" dirty="0">
              <a:solidFill>
                <a:srgbClr val="512730"/>
              </a:solidFill>
            </a:endParaRPr>
          </a:p>
        </p:txBody>
      </p:sp>
      <p:pic>
        <p:nvPicPr>
          <p:cNvPr id="4" name="Content Placeholder 3">
            <a:extLst>
              <a:ext uri="{FF2B5EF4-FFF2-40B4-BE49-F238E27FC236}">
                <a16:creationId xmlns:a16="http://schemas.microsoft.com/office/drawing/2014/main" id="{19E613C2-FF35-F3D1-4723-EFA9B89554A8}"/>
              </a:ext>
            </a:extLst>
          </p:cNvPr>
          <p:cNvPicPr>
            <a:picLocks noChangeAspect="1"/>
          </p:cNvPicPr>
          <p:nvPr/>
        </p:nvPicPr>
        <p:blipFill>
          <a:blip r:embed="rId2"/>
          <a:stretch>
            <a:fillRect/>
          </a:stretch>
        </p:blipFill>
        <p:spPr>
          <a:xfrm>
            <a:off x="882502" y="1928192"/>
            <a:ext cx="10214473" cy="4164264"/>
          </a:xfrm>
          <a:prstGeom prst="rect">
            <a:avLst/>
          </a:prstGeom>
        </p:spPr>
      </p:pic>
    </p:spTree>
    <p:extLst>
      <p:ext uri="{BB962C8B-B14F-4D97-AF65-F5344CB8AC3E}">
        <p14:creationId xmlns:p14="http://schemas.microsoft.com/office/powerpoint/2010/main" val="105577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5537-5768-5FAC-483F-3E289B161300}"/>
              </a:ext>
            </a:extLst>
          </p:cNvPr>
          <p:cNvSpPr>
            <a:spLocks noGrp="1"/>
          </p:cNvSpPr>
          <p:nvPr>
            <p:ph type="title"/>
          </p:nvPr>
        </p:nvSpPr>
        <p:spPr/>
        <p:txBody>
          <a:bodyPr>
            <a:normAutofit/>
          </a:bodyPr>
          <a:lstStyle/>
          <a:p>
            <a:r>
              <a:rPr lang="en-US" b="1" dirty="0">
                <a:solidFill>
                  <a:srgbClr val="512730"/>
                </a:solidFill>
                <a:latin typeface="+mn-lt"/>
              </a:rPr>
              <a:t>Use Case Diagram</a:t>
            </a:r>
            <a:endParaRPr lang="en-IN" b="1" dirty="0">
              <a:solidFill>
                <a:srgbClr val="512730"/>
              </a:solidFill>
              <a:latin typeface="+mn-lt"/>
            </a:endParaRPr>
          </a:p>
        </p:txBody>
      </p:sp>
      <p:pic>
        <p:nvPicPr>
          <p:cNvPr id="4" name="Content Placeholder 5">
            <a:extLst>
              <a:ext uri="{FF2B5EF4-FFF2-40B4-BE49-F238E27FC236}">
                <a16:creationId xmlns:a16="http://schemas.microsoft.com/office/drawing/2014/main" id="{464727D2-801A-D332-D292-5D42EB0A586D}"/>
              </a:ext>
            </a:extLst>
          </p:cNvPr>
          <p:cNvPicPr>
            <a:picLocks noChangeAspect="1"/>
          </p:cNvPicPr>
          <p:nvPr/>
        </p:nvPicPr>
        <p:blipFill>
          <a:blip r:embed="rId2"/>
          <a:stretch>
            <a:fillRect/>
          </a:stretch>
        </p:blipFill>
        <p:spPr>
          <a:xfrm>
            <a:off x="2244436" y="2009553"/>
            <a:ext cx="7671460" cy="4136066"/>
          </a:xfrm>
          <a:prstGeom prst="rect">
            <a:avLst/>
          </a:prstGeom>
        </p:spPr>
      </p:pic>
    </p:spTree>
    <p:extLst>
      <p:ext uri="{BB962C8B-B14F-4D97-AF65-F5344CB8AC3E}">
        <p14:creationId xmlns:p14="http://schemas.microsoft.com/office/powerpoint/2010/main" val="139638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E127-FCE0-7F8E-52E4-11039928DB74}"/>
              </a:ext>
            </a:extLst>
          </p:cNvPr>
          <p:cNvSpPr>
            <a:spLocks noGrp="1"/>
          </p:cNvSpPr>
          <p:nvPr>
            <p:ph type="title"/>
          </p:nvPr>
        </p:nvSpPr>
        <p:spPr/>
        <p:txBody>
          <a:bodyPr/>
          <a:lstStyle/>
          <a:p>
            <a:r>
              <a:rPr lang="en-US" b="1" dirty="0">
                <a:solidFill>
                  <a:srgbClr val="512730"/>
                </a:solidFill>
                <a:latin typeface="+mn-lt"/>
              </a:rPr>
              <a:t>Sequence Diagram</a:t>
            </a:r>
            <a:endParaRPr lang="en-IN" b="1" dirty="0">
              <a:solidFill>
                <a:srgbClr val="512730"/>
              </a:solidFill>
              <a:latin typeface="+mn-lt"/>
            </a:endParaRPr>
          </a:p>
        </p:txBody>
      </p:sp>
      <p:pic>
        <p:nvPicPr>
          <p:cNvPr id="4" name="Content Placeholder 5">
            <a:extLst>
              <a:ext uri="{FF2B5EF4-FFF2-40B4-BE49-F238E27FC236}">
                <a16:creationId xmlns:a16="http://schemas.microsoft.com/office/drawing/2014/main" id="{4B23F562-3A5E-9F61-5A9B-6465DD0029F4}"/>
              </a:ext>
            </a:extLst>
          </p:cNvPr>
          <p:cNvPicPr>
            <a:picLocks noChangeAspect="1"/>
          </p:cNvPicPr>
          <p:nvPr/>
        </p:nvPicPr>
        <p:blipFill>
          <a:blip r:embed="rId2"/>
          <a:stretch>
            <a:fillRect/>
          </a:stretch>
        </p:blipFill>
        <p:spPr>
          <a:xfrm>
            <a:off x="1263722" y="2101933"/>
            <a:ext cx="10222786" cy="4237222"/>
          </a:xfrm>
          <a:prstGeom prst="rect">
            <a:avLst/>
          </a:prstGeom>
        </p:spPr>
      </p:pic>
    </p:spTree>
    <p:extLst>
      <p:ext uri="{BB962C8B-B14F-4D97-AF65-F5344CB8AC3E}">
        <p14:creationId xmlns:p14="http://schemas.microsoft.com/office/powerpoint/2010/main" val="205080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FD05-C762-5509-301A-D327341D2C38}"/>
              </a:ext>
            </a:extLst>
          </p:cNvPr>
          <p:cNvSpPr>
            <a:spLocks noGrp="1"/>
          </p:cNvSpPr>
          <p:nvPr>
            <p:ph type="title"/>
          </p:nvPr>
        </p:nvSpPr>
        <p:spPr/>
        <p:txBody>
          <a:bodyPr/>
          <a:lstStyle/>
          <a:p>
            <a:r>
              <a:rPr lang="en-US" b="1" dirty="0">
                <a:solidFill>
                  <a:srgbClr val="512730"/>
                </a:solidFill>
                <a:latin typeface="+mn-lt"/>
              </a:rPr>
              <a:t>Class Diagram</a:t>
            </a:r>
            <a:endParaRPr lang="en-IN" b="1" dirty="0">
              <a:solidFill>
                <a:srgbClr val="512730"/>
              </a:solidFill>
              <a:latin typeface="+mn-lt"/>
            </a:endParaRPr>
          </a:p>
        </p:txBody>
      </p:sp>
      <p:pic>
        <p:nvPicPr>
          <p:cNvPr id="4" name="Content Placeholder 6">
            <a:extLst>
              <a:ext uri="{FF2B5EF4-FFF2-40B4-BE49-F238E27FC236}">
                <a16:creationId xmlns:a16="http://schemas.microsoft.com/office/drawing/2014/main" id="{6EACE8A4-0426-766F-692E-2B38EC5A5548}"/>
              </a:ext>
            </a:extLst>
          </p:cNvPr>
          <p:cNvPicPr>
            <a:picLocks noChangeAspect="1"/>
          </p:cNvPicPr>
          <p:nvPr/>
        </p:nvPicPr>
        <p:blipFill>
          <a:blip r:embed="rId2"/>
          <a:stretch>
            <a:fillRect/>
          </a:stretch>
        </p:blipFill>
        <p:spPr>
          <a:xfrm>
            <a:off x="1804736" y="2013735"/>
            <a:ext cx="9137241" cy="4407613"/>
          </a:xfrm>
          <a:prstGeom prst="rect">
            <a:avLst/>
          </a:prstGeom>
        </p:spPr>
      </p:pic>
    </p:spTree>
    <p:extLst>
      <p:ext uri="{BB962C8B-B14F-4D97-AF65-F5344CB8AC3E}">
        <p14:creationId xmlns:p14="http://schemas.microsoft.com/office/powerpoint/2010/main" val="158320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CC1B-45F1-56D8-1FDF-D1797574632E}"/>
              </a:ext>
            </a:extLst>
          </p:cNvPr>
          <p:cNvSpPr>
            <a:spLocks noGrp="1"/>
          </p:cNvSpPr>
          <p:nvPr>
            <p:ph type="title"/>
          </p:nvPr>
        </p:nvSpPr>
        <p:spPr/>
        <p:txBody>
          <a:bodyPr/>
          <a:lstStyle/>
          <a:p>
            <a:r>
              <a:rPr lang="en-US" b="1" dirty="0">
                <a:solidFill>
                  <a:srgbClr val="512730"/>
                </a:solidFill>
                <a:latin typeface="+mn-lt"/>
              </a:rPr>
              <a:t>Activity Diagram</a:t>
            </a:r>
            <a:endParaRPr lang="en-IN" b="1" dirty="0">
              <a:solidFill>
                <a:srgbClr val="512730"/>
              </a:solidFill>
              <a:latin typeface="+mn-lt"/>
            </a:endParaRPr>
          </a:p>
        </p:txBody>
      </p:sp>
      <p:sp>
        <p:nvSpPr>
          <p:cNvPr id="3" name="TextBox 2">
            <a:extLst>
              <a:ext uri="{FF2B5EF4-FFF2-40B4-BE49-F238E27FC236}">
                <a16:creationId xmlns:a16="http://schemas.microsoft.com/office/drawing/2014/main" id="{87A50F97-407C-CFB1-81A9-8E233D2FD757}"/>
              </a:ext>
            </a:extLst>
          </p:cNvPr>
          <p:cNvSpPr txBox="1"/>
          <p:nvPr/>
        </p:nvSpPr>
        <p:spPr>
          <a:xfrm>
            <a:off x="1940011" y="2360141"/>
            <a:ext cx="184731" cy="369332"/>
          </a:xfrm>
          <a:prstGeom prst="rect">
            <a:avLst/>
          </a:prstGeom>
          <a:noFill/>
        </p:spPr>
        <p:txBody>
          <a:bodyPr wrap="none" rtlCol="0">
            <a:spAutoFit/>
          </a:bodyPr>
          <a:lstStyle/>
          <a:p>
            <a:endParaRPr lang="en-IN" dirty="0"/>
          </a:p>
        </p:txBody>
      </p:sp>
      <p:pic>
        <p:nvPicPr>
          <p:cNvPr id="4" name="Content Placeholder 6">
            <a:extLst>
              <a:ext uri="{FF2B5EF4-FFF2-40B4-BE49-F238E27FC236}">
                <a16:creationId xmlns:a16="http://schemas.microsoft.com/office/drawing/2014/main" id="{4308FB8F-1545-27F8-098F-F7181817510F}"/>
              </a:ext>
            </a:extLst>
          </p:cNvPr>
          <p:cNvPicPr>
            <a:picLocks noChangeAspect="1"/>
          </p:cNvPicPr>
          <p:nvPr/>
        </p:nvPicPr>
        <p:blipFill>
          <a:blip r:embed="rId2"/>
          <a:stretch>
            <a:fillRect/>
          </a:stretch>
        </p:blipFill>
        <p:spPr>
          <a:xfrm>
            <a:off x="2533135" y="2014151"/>
            <a:ext cx="8155460" cy="4176584"/>
          </a:xfrm>
          <a:prstGeom prst="rect">
            <a:avLst/>
          </a:prstGeom>
        </p:spPr>
      </p:pic>
    </p:spTree>
    <p:extLst>
      <p:ext uri="{BB962C8B-B14F-4D97-AF65-F5344CB8AC3E}">
        <p14:creationId xmlns:p14="http://schemas.microsoft.com/office/powerpoint/2010/main" val="1516594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6B327B-7282-BEF0-FE73-2799114AED56}"/>
              </a:ext>
            </a:extLst>
          </p:cNvPr>
          <p:cNvSpPr txBox="1"/>
          <p:nvPr/>
        </p:nvSpPr>
        <p:spPr>
          <a:xfrm>
            <a:off x="1001027" y="616017"/>
            <a:ext cx="4694490" cy="769441"/>
          </a:xfrm>
          <a:prstGeom prst="rect">
            <a:avLst/>
          </a:prstGeom>
          <a:noFill/>
        </p:spPr>
        <p:txBody>
          <a:bodyPr wrap="none" rtlCol="0">
            <a:spAutoFit/>
          </a:bodyPr>
          <a:lstStyle/>
          <a:p>
            <a:r>
              <a:rPr lang="en-US" sz="4400" b="1" dirty="0">
                <a:solidFill>
                  <a:srgbClr val="512730"/>
                </a:solidFill>
              </a:rPr>
              <a:t>Data Flow Diagram</a:t>
            </a:r>
            <a:endParaRPr lang="en-IN" sz="4400" b="1" dirty="0">
              <a:solidFill>
                <a:srgbClr val="512730"/>
              </a:solidFill>
            </a:endParaRPr>
          </a:p>
        </p:txBody>
      </p:sp>
      <p:pic>
        <p:nvPicPr>
          <p:cNvPr id="5" name="Content Placeholder 10">
            <a:extLst>
              <a:ext uri="{FF2B5EF4-FFF2-40B4-BE49-F238E27FC236}">
                <a16:creationId xmlns:a16="http://schemas.microsoft.com/office/drawing/2014/main" id="{E894D25E-E51F-9B28-01DD-76122E7611D4}"/>
              </a:ext>
            </a:extLst>
          </p:cNvPr>
          <p:cNvPicPr>
            <a:picLocks noChangeAspect="1"/>
          </p:cNvPicPr>
          <p:nvPr/>
        </p:nvPicPr>
        <p:blipFill>
          <a:blip r:embed="rId2"/>
          <a:stretch>
            <a:fillRect/>
          </a:stretch>
        </p:blipFill>
        <p:spPr>
          <a:xfrm>
            <a:off x="2396691" y="1385459"/>
            <a:ext cx="6766560" cy="4483530"/>
          </a:xfrm>
          <a:prstGeom prst="rect">
            <a:avLst/>
          </a:prstGeom>
        </p:spPr>
      </p:pic>
    </p:spTree>
    <p:extLst>
      <p:ext uri="{BB962C8B-B14F-4D97-AF65-F5344CB8AC3E}">
        <p14:creationId xmlns:p14="http://schemas.microsoft.com/office/powerpoint/2010/main" val="226695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E7E41E-8C3F-F786-EF23-D846DB58F82A}"/>
              </a:ext>
            </a:extLst>
          </p:cNvPr>
          <p:cNvSpPr txBox="1"/>
          <p:nvPr/>
        </p:nvSpPr>
        <p:spPr>
          <a:xfrm>
            <a:off x="683394" y="471638"/>
            <a:ext cx="10597750" cy="954107"/>
          </a:xfrm>
          <a:prstGeom prst="rect">
            <a:avLst/>
          </a:prstGeom>
          <a:noFill/>
        </p:spPr>
        <p:txBody>
          <a:bodyPr wrap="square" rtlCol="0">
            <a:spAutoFit/>
          </a:bodyPr>
          <a:lstStyle/>
          <a:p>
            <a:r>
              <a:rPr lang="en-US" sz="3600" b="1" dirty="0">
                <a:solidFill>
                  <a:srgbClr val="512730"/>
                </a:solidFill>
              </a:rPr>
              <a:t>OUTPUT :</a:t>
            </a:r>
            <a:r>
              <a:rPr lang="en-US" sz="2000" b="1" dirty="0">
                <a:solidFill>
                  <a:srgbClr val="512730"/>
                </a:solidFill>
              </a:rPr>
              <a:t> </a:t>
            </a:r>
            <a:r>
              <a:rPr lang="en-US" sz="2000" dirty="0"/>
              <a:t>The confusion matrix indicates high accuracy across most animal classes, showing minimal misclassifications.”</a:t>
            </a:r>
            <a:endParaRPr lang="en-IN" sz="2000" dirty="0">
              <a:solidFill>
                <a:srgbClr val="512730"/>
              </a:solidFill>
            </a:endParaRPr>
          </a:p>
        </p:txBody>
      </p:sp>
      <p:pic>
        <p:nvPicPr>
          <p:cNvPr id="4" name="Picture 3">
            <a:extLst>
              <a:ext uri="{FF2B5EF4-FFF2-40B4-BE49-F238E27FC236}">
                <a16:creationId xmlns:a16="http://schemas.microsoft.com/office/drawing/2014/main" id="{9CB25448-477B-928D-7FE5-476BC403CD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13605" y="1102580"/>
            <a:ext cx="5120640" cy="5025395"/>
          </a:xfrm>
          <a:prstGeom prst="rect">
            <a:avLst/>
          </a:prstGeom>
          <a:noFill/>
          <a:ln>
            <a:noFill/>
          </a:ln>
        </p:spPr>
      </p:pic>
    </p:spTree>
    <p:extLst>
      <p:ext uri="{BB962C8B-B14F-4D97-AF65-F5344CB8AC3E}">
        <p14:creationId xmlns:p14="http://schemas.microsoft.com/office/powerpoint/2010/main" val="1341584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25318D-1C70-E86D-FB4E-C9C8AD8379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0415" y="2273300"/>
            <a:ext cx="9137593" cy="4190999"/>
          </a:xfrm>
          <a:prstGeom prst="rect">
            <a:avLst/>
          </a:prstGeom>
          <a:noFill/>
          <a:ln>
            <a:noFill/>
          </a:ln>
        </p:spPr>
      </p:pic>
      <p:sp>
        <p:nvSpPr>
          <p:cNvPr id="5" name="TextBox 4">
            <a:extLst>
              <a:ext uri="{FF2B5EF4-FFF2-40B4-BE49-F238E27FC236}">
                <a16:creationId xmlns:a16="http://schemas.microsoft.com/office/drawing/2014/main" id="{8676C208-CA8E-AC1F-26BD-A31E5D229716}"/>
              </a:ext>
            </a:extLst>
          </p:cNvPr>
          <p:cNvSpPr txBox="1"/>
          <p:nvPr/>
        </p:nvSpPr>
        <p:spPr>
          <a:xfrm>
            <a:off x="1250415" y="978195"/>
            <a:ext cx="6849632" cy="461665"/>
          </a:xfrm>
          <a:prstGeom prst="rect">
            <a:avLst/>
          </a:prstGeom>
          <a:noFill/>
        </p:spPr>
        <p:txBody>
          <a:bodyPr wrap="none" rtlCol="0">
            <a:spAutoFit/>
          </a:bodyPr>
          <a:lstStyle/>
          <a:p>
            <a:r>
              <a:rPr lang="en-US" sz="2400" b="1" dirty="0">
                <a:solidFill>
                  <a:srgbClr val="512730"/>
                </a:solidFill>
              </a:rPr>
              <a:t>Model Performance :Training vs Validation Accuracy</a:t>
            </a:r>
            <a:endParaRPr lang="en-IN" sz="2400" b="1" dirty="0">
              <a:solidFill>
                <a:srgbClr val="512730"/>
              </a:solidFill>
            </a:endParaRPr>
          </a:p>
        </p:txBody>
      </p:sp>
      <p:sp>
        <p:nvSpPr>
          <p:cNvPr id="6" name="TextBox 5">
            <a:extLst>
              <a:ext uri="{FF2B5EF4-FFF2-40B4-BE49-F238E27FC236}">
                <a16:creationId xmlns:a16="http://schemas.microsoft.com/office/drawing/2014/main" id="{0AE37011-DF5D-1542-6D0C-194AB38AB3C9}"/>
              </a:ext>
            </a:extLst>
          </p:cNvPr>
          <p:cNvSpPr txBox="1"/>
          <p:nvPr/>
        </p:nvSpPr>
        <p:spPr>
          <a:xfrm>
            <a:off x="1250416" y="1562100"/>
            <a:ext cx="11010286" cy="707886"/>
          </a:xfrm>
          <a:prstGeom prst="rect">
            <a:avLst/>
          </a:prstGeom>
          <a:noFill/>
        </p:spPr>
        <p:txBody>
          <a:bodyPr wrap="square" rtlCol="0">
            <a:spAutoFit/>
          </a:bodyPr>
          <a:lstStyle/>
          <a:p>
            <a:r>
              <a:rPr lang="en-US" sz="2000" dirty="0"/>
              <a:t>The model achieves high accuracy on both training and validation </a:t>
            </a:r>
            <a:r>
              <a:rPr lang="en-US" sz="2000" dirty="0" err="1"/>
              <a:t>sets,indicating</a:t>
            </a:r>
            <a:r>
              <a:rPr lang="en-US" sz="2000" dirty="0"/>
              <a:t> good generalization and minimal overfitting</a:t>
            </a:r>
            <a:endParaRPr lang="en-IN" sz="2000" dirty="0"/>
          </a:p>
        </p:txBody>
      </p:sp>
    </p:spTree>
    <p:extLst>
      <p:ext uri="{BB962C8B-B14F-4D97-AF65-F5344CB8AC3E}">
        <p14:creationId xmlns:p14="http://schemas.microsoft.com/office/powerpoint/2010/main" val="111478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C1CA65-57E4-680F-9568-2C848A5E0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4130"/>
            <a:ext cx="12192000" cy="5050465"/>
          </a:xfrm>
          <a:prstGeom prst="rect">
            <a:avLst/>
          </a:prstGeom>
        </p:spPr>
      </p:pic>
      <p:pic>
        <p:nvPicPr>
          <p:cNvPr id="6" name="Graphic 5" descr="Pie chart with solid fill">
            <a:extLst>
              <a:ext uri="{FF2B5EF4-FFF2-40B4-BE49-F238E27FC236}">
                <a16:creationId xmlns:a16="http://schemas.microsoft.com/office/drawing/2014/main" id="{FB172AD0-722D-84FC-92EF-119B5B4BCD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4658" y="1576790"/>
            <a:ext cx="665747" cy="665747"/>
          </a:xfrm>
          <a:prstGeom prst="rect">
            <a:avLst/>
          </a:prstGeom>
        </p:spPr>
      </p:pic>
      <p:sp>
        <p:nvSpPr>
          <p:cNvPr id="2" name="TextBox 1">
            <a:extLst>
              <a:ext uri="{FF2B5EF4-FFF2-40B4-BE49-F238E27FC236}">
                <a16:creationId xmlns:a16="http://schemas.microsoft.com/office/drawing/2014/main" id="{37582C4D-7231-493C-147C-AB8BAF91FE5E}"/>
              </a:ext>
            </a:extLst>
          </p:cNvPr>
          <p:cNvSpPr txBox="1"/>
          <p:nvPr/>
        </p:nvSpPr>
        <p:spPr>
          <a:xfrm>
            <a:off x="723014" y="563526"/>
            <a:ext cx="12113690" cy="830997"/>
          </a:xfrm>
          <a:prstGeom prst="rect">
            <a:avLst/>
          </a:prstGeom>
          <a:noFill/>
        </p:spPr>
        <p:txBody>
          <a:bodyPr wrap="square" rtlCol="0">
            <a:spAutoFit/>
          </a:bodyPr>
          <a:lstStyle/>
          <a:p>
            <a:r>
              <a:rPr lang="en-US" sz="2400" dirty="0"/>
              <a:t>"The final model is integrated into a Flask web application for user-friendly image uploads and real-time predictions."</a:t>
            </a:r>
            <a:endParaRPr lang="en-IN" sz="2400" dirty="0"/>
          </a:p>
        </p:txBody>
      </p:sp>
    </p:spTree>
    <p:extLst>
      <p:ext uri="{BB962C8B-B14F-4D97-AF65-F5344CB8AC3E}">
        <p14:creationId xmlns:p14="http://schemas.microsoft.com/office/powerpoint/2010/main" val="201768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EA3206-2B95-43E2-EA67-F88B3E0AFA34}"/>
              </a:ext>
            </a:extLst>
          </p:cNvPr>
          <p:cNvSpPr txBox="1"/>
          <p:nvPr/>
        </p:nvSpPr>
        <p:spPr>
          <a:xfrm>
            <a:off x="87938" y="641701"/>
            <a:ext cx="3505768" cy="707886"/>
          </a:xfrm>
          <a:prstGeom prst="rect">
            <a:avLst/>
          </a:prstGeom>
          <a:noFill/>
        </p:spPr>
        <p:txBody>
          <a:bodyPr wrap="none" rtlCol="0">
            <a:spAutoFit/>
          </a:bodyPr>
          <a:lstStyle/>
          <a:p>
            <a:r>
              <a:rPr lang="en-US" sz="4000" b="1" dirty="0">
                <a:solidFill>
                  <a:srgbClr val="512730"/>
                </a:solidFill>
              </a:rPr>
              <a:t>INTRODUCTION</a:t>
            </a:r>
          </a:p>
        </p:txBody>
      </p:sp>
      <p:pic>
        <p:nvPicPr>
          <p:cNvPr id="3" name="Picture 2">
            <a:extLst>
              <a:ext uri="{FF2B5EF4-FFF2-40B4-BE49-F238E27FC236}">
                <a16:creationId xmlns:a16="http://schemas.microsoft.com/office/drawing/2014/main" id="{7A4DC1F6-DABC-7FEA-F37F-A967B043F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406" y="-1"/>
            <a:ext cx="5438594" cy="6858001"/>
          </a:xfrm>
          <a:prstGeom prst="rect">
            <a:avLst/>
          </a:prstGeom>
        </p:spPr>
      </p:pic>
      <p:sp>
        <p:nvSpPr>
          <p:cNvPr id="4" name="TextBox 3">
            <a:extLst>
              <a:ext uri="{FF2B5EF4-FFF2-40B4-BE49-F238E27FC236}">
                <a16:creationId xmlns:a16="http://schemas.microsoft.com/office/drawing/2014/main" id="{CEAF3482-9755-CAC6-B233-563ADC6AB669}"/>
              </a:ext>
            </a:extLst>
          </p:cNvPr>
          <p:cNvSpPr txBox="1"/>
          <p:nvPr/>
        </p:nvSpPr>
        <p:spPr>
          <a:xfrm>
            <a:off x="0" y="2526632"/>
            <a:ext cx="7595955" cy="369332"/>
          </a:xfrm>
          <a:prstGeom prst="rect">
            <a:avLst/>
          </a:prstGeom>
          <a:noFill/>
        </p:spPr>
        <p:txBody>
          <a:bodyPr wrap="square" rtlCol="0">
            <a:spAutoFit/>
          </a:bodyPr>
          <a:lstStyle/>
          <a:p>
            <a:r>
              <a:rPr lang="en-US" dirty="0">
                <a:solidFill>
                  <a:srgbClr val="512730"/>
                </a:solidFill>
              </a:rPr>
              <a:t> </a:t>
            </a:r>
            <a:endParaRPr lang="en-IN" dirty="0">
              <a:solidFill>
                <a:srgbClr val="512730"/>
              </a:solidFill>
            </a:endParaRPr>
          </a:p>
        </p:txBody>
      </p:sp>
      <p:sp>
        <p:nvSpPr>
          <p:cNvPr id="5" name="TextBox 4">
            <a:extLst>
              <a:ext uri="{FF2B5EF4-FFF2-40B4-BE49-F238E27FC236}">
                <a16:creationId xmlns:a16="http://schemas.microsoft.com/office/drawing/2014/main" id="{8B5B2D6B-AA2E-42F3-1425-D3B790681F88}"/>
              </a:ext>
            </a:extLst>
          </p:cNvPr>
          <p:cNvSpPr txBox="1"/>
          <p:nvPr/>
        </p:nvSpPr>
        <p:spPr>
          <a:xfrm>
            <a:off x="327992" y="1590262"/>
            <a:ext cx="6192078" cy="3970318"/>
          </a:xfrm>
          <a:prstGeom prst="rect">
            <a:avLst/>
          </a:prstGeom>
          <a:noFill/>
        </p:spPr>
        <p:txBody>
          <a:bodyPr wrap="square" rtlCol="0">
            <a:spAutoFit/>
          </a:bodyPr>
          <a:lstStyle/>
          <a:p>
            <a:pPr>
              <a:buFont typeface="Arial" panose="020B0604020202020204" pitchFamily="34" charset="0"/>
              <a:buChar char="•"/>
            </a:pPr>
            <a:r>
              <a:rPr lang="en-US" sz="1800" dirty="0"/>
              <a:t>Animal classification is a method of identifying and categorizing animals into respective classes.</a:t>
            </a:r>
          </a:p>
          <a:p>
            <a:pPr>
              <a:buFont typeface="Arial" panose="020B0604020202020204" pitchFamily="34" charset="0"/>
              <a:buChar char="•"/>
            </a:pPr>
            <a:r>
              <a:rPr lang="en-US" sz="1800" dirty="0"/>
              <a:t>It plays a vital role in ecological studies, wildlife monitoring, and biological research.</a:t>
            </a:r>
          </a:p>
          <a:p>
            <a:pPr>
              <a:buFont typeface="Arial" panose="020B0604020202020204" pitchFamily="34" charset="0"/>
              <a:buChar char="•"/>
            </a:pPr>
            <a:r>
              <a:rPr kumimoji="0" lang="en-US" altLang="en-US" sz="1800" b="0" i="0" u="none" strike="noStrike" cap="none" normalizeH="0" baseline="0" dirty="0">
                <a:ln>
                  <a:noFill/>
                </a:ln>
                <a:solidFill>
                  <a:schemeClr val="tx1"/>
                </a:solidFill>
                <a:effectLst/>
              </a:rPr>
              <a:t>Supports </a:t>
            </a:r>
            <a:r>
              <a:rPr kumimoji="0" lang="en-US" altLang="en-US" sz="1800" b="1" i="0" u="none" strike="noStrike" cap="none" normalizeH="0" baseline="0" dirty="0">
                <a:ln>
                  <a:noFill/>
                </a:ln>
                <a:solidFill>
                  <a:schemeClr val="tx1"/>
                </a:solidFill>
                <a:effectLst/>
              </a:rPr>
              <a:t>wildlife monitoring and conservation</a:t>
            </a:r>
            <a:r>
              <a:rPr kumimoji="0" lang="en-US" altLang="en-US" sz="1800" b="0" i="0" u="none" strike="noStrike" cap="none" normalizeH="0" baseline="0" dirty="0">
                <a:ln>
                  <a:noFill/>
                </a:ln>
                <a:solidFill>
                  <a:schemeClr val="tx1"/>
                </a:solidFill>
                <a:effectLst/>
              </a:rPr>
              <a:t> by tracking animal populations and their habitats.</a:t>
            </a:r>
          </a:p>
          <a:p>
            <a:pPr>
              <a:buFont typeface="Arial" panose="020B0604020202020204" pitchFamily="34" charset="0"/>
              <a:buChar char="•"/>
            </a:pPr>
            <a:r>
              <a:rPr kumimoji="0" lang="en-US" altLang="en-US" sz="1800" b="0" i="0" u="none" strike="noStrike" cap="none" normalizeH="0" baseline="0" dirty="0">
                <a:ln>
                  <a:noFill/>
                </a:ln>
                <a:solidFill>
                  <a:schemeClr val="tx1"/>
                </a:solidFill>
                <a:effectLst/>
              </a:rPr>
              <a:t>Useful in </a:t>
            </a:r>
            <a:r>
              <a:rPr kumimoji="0" lang="en-US" altLang="en-US" sz="1800" b="1" i="0" u="none" strike="noStrike" cap="none" normalizeH="0" baseline="0" dirty="0">
                <a:ln>
                  <a:noFill/>
                </a:ln>
                <a:solidFill>
                  <a:schemeClr val="tx1"/>
                </a:solidFill>
                <a:effectLst/>
              </a:rPr>
              <a:t>medical and agricultural research</a:t>
            </a:r>
            <a:r>
              <a:rPr kumimoji="0" lang="en-US" altLang="en-US" sz="1800" b="0" i="0" u="none" strike="noStrike" cap="none" normalizeH="0" baseline="0" dirty="0">
                <a:ln>
                  <a:noFill/>
                </a:ln>
                <a:solidFill>
                  <a:schemeClr val="tx1"/>
                </a:solidFill>
                <a:effectLst/>
              </a:rPr>
              <a:t>, where animal models help in disease studies and breeding programs.</a:t>
            </a:r>
          </a:p>
          <a:p>
            <a:pPr>
              <a:buFont typeface="Arial" panose="020B0604020202020204" pitchFamily="34" charset="0"/>
              <a:buChar char="•"/>
            </a:pPr>
            <a:r>
              <a:rPr lang="en-US" sz="1800" dirty="0"/>
              <a:t>Extremely </a:t>
            </a:r>
            <a:r>
              <a:rPr lang="en-US" sz="1800" b="1" dirty="0"/>
              <a:t>time-consuming</a:t>
            </a:r>
            <a:r>
              <a:rPr lang="en-US" sz="1800" dirty="0"/>
              <a:t> when dealing with large volumes of image data, especially from wildlife camera traps or drones.</a:t>
            </a:r>
          </a:p>
          <a:p>
            <a:pPr>
              <a:buFont typeface="Arial" panose="020B0604020202020204" pitchFamily="34" charset="0"/>
              <a:buChar char="•"/>
            </a:pPr>
            <a:r>
              <a:rPr lang="en-US" sz="1800" dirty="0" err="1"/>
              <a:t>Aim:To</a:t>
            </a:r>
            <a:r>
              <a:rPr lang="en-US" sz="1800" dirty="0"/>
              <a:t> build a CNN-based model that can accurately classify various animals from images, making the classification process faster, scalable, and more reliable.</a:t>
            </a:r>
            <a:endParaRPr lang="en-IN" sz="1800" dirty="0"/>
          </a:p>
          <a:p>
            <a:endParaRPr lang="en-IN" dirty="0"/>
          </a:p>
        </p:txBody>
      </p:sp>
    </p:spTree>
    <p:extLst>
      <p:ext uri="{BB962C8B-B14F-4D97-AF65-F5344CB8AC3E}">
        <p14:creationId xmlns:p14="http://schemas.microsoft.com/office/powerpoint/2010/main" val="133806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9C509-F9EB-DC32-E580-4A311BCF3F8B}"/>
              </a:ext>
            </a:extLst>
          </p:cNvPr>
          <p:cNvSpPr txBox="1"/>
          <p:nvPr/>
        </p:nvSpPr>
        <p:spPr>
          <a:xfrm>
            <a:off x="812800" y="508000"/>
            <a:ext cx="3769329" cy="707886"/>
          </a:xfrm>
          <a:prstGeom prst="rect">
            <a:avLst/>
          </a:prstGeom>
          <a:noFill/>
        </p:spPr>
        <p:txBody>
          <a:bodyPr wrap="square" rtlCol="0">
            <a:spAutoFit/>
          </a:bodyPr>
          <a:lstStyle/>
          <a:p>
            <a:r>
              <a:rPr lang="en-US" sz="4000" b="1" dirty="0">
                <a:solidFill>
                  <a:srgbClr val="512730"/>
                </a:solidFill>
              </a:rPr>
              <a:t>Future Scope :</a:t>
            </a:r>
            <a:endParaRPr lang="en-IN" sz="4000" b="1" dirty="0">
              <a:solidFill>
                <a:srgbClr val="512730"/>
              </a:solidFill>
            </a:endParaRPr>
          </a:p>
        </p:txBody>
      </p:sp>
      <p:sp>
        <p:nvSpPr>
          <p:cNvPr id="4" name="TextBox 3">
            <a:extLst>
              <a:ext uri="{FF2B5EF4-FFF2-40B4-BE49-F238E27FC236}">
                <a16:creationId xmlns:a16="http://schemas.microsoft.com/office/drawing/2014/main" id="{076F205E-6AE1-E314-6985-8978AF6687B7}"/>
              </a:ext>
            </a:extLst>
          </p:cNvPr>
          <p:cNvSpPr txBox="1"/>
          <p:nvPr/>
        </p:nvSpPr>
        <p:spPr>
          <a:xfrm>
            <a:off x="495301" y="1625600"/>
            <a:ext cx="11099799" cy="5016758"/>
          </a:xfrm>
          <a:prstGeom prst="rect">
            <a:avLst/>
          </a:prstGeom>
          <a:noFill/>
        </p:spPr>
        <p:txBody>
          <a:bodyPr wrap="square" rtlCol="0">
            <a:spAutoFit/>
          </a:bodyPr>
          <a:lstStyle/>
          <a:p>
            <a:pPr algn="just">
              <a:buNone/>
            </a:pPr>
            <a:r>
              <a:rPr lang="en-US" sz="2000" dirty="0"/>
              <a:t>In the future, this project can be extended to classify a wider range of animal species</a:t>
            </a:r>
          </a:p>
          <a:p>
            <a:pPr algn="just">
              <a:buNone/>
            </a:pPr>
            <a:r>
              <a:rPr lang="en-US" sz="2000" dirty="0"/>
              <a:t> including those found in different environments such as marine, desert, or forest ecosystems. By increasing the dataset size and diversity, the model can learn better and generalize well to unseen categories. Real-time animal recognition can also be integrated using live webcam feeds or mobile cameras, which would be highly useful in wildlife tracking and educational applications. Moreover, deploying this model as a mobile or web application will allow users to access it easily without needing technical knowledge.</a:t>
            </a:r>
          </a:p>
          <a:p>
            <a:pPr algn="just">
              <a:buNone/>
            </a:pPr>
            <a:endParaRPr lang="en-US" sz="2000" dirty="0"/>
          </a:p>
          <a:p>
            <a:pPr algn="just">
              <a:buNone/>
            </a:pPr>
            <a:r>
              <a:rPr lang="en-US" sz="2000" dirty="0"/>
              <a:t>To enhance the performance further, we can use transfer learning by applying powerful pre-trained models like </a:t>
            </a:r>
            <a:r>
              <a:rPr lang="en-US" sz="2000" dirty="0" err="1"/>
              <a:t>ResNet</a:t>
            </a:r>
            <a:r>
              <a:rPr lang="en-US" sz="2000" dirty="0"/>
              <a:t> or </a:t>
            </a:r>
            <a:r>
              <a:rPr lang="en-US" sz="2000" dirty="0" err="1"/>
              <a:t>EfficientNet</a:t>
            </a:r>
            <a:r>
              <a:rPr lang="en-US" sz="2000" dirty="0"/>
              <a:t>. These models are already trained on massive image datasets and can improve the accuracy of animal classification with less training time. In addition, adding explainability features such as Grad-CAM will help users understand which parts of the image influenced the model’s prediction. This increases transparency and trust in AI systems. Overall, the future scope is broad and promising, especially in fields like education, wildlife conservation, and mobile AI-based tools.</a:t>
            </a:r>
          </a:p>
          <a:p>
            <a:pPr algn="just"/>
            <a:endParaRPr lang="en-IN" sz="2000" dirty="0"/>
          </a:p>
        </p:txBody>
      </p:sp>
    </p:spTree>
    <p:extLst>
      <p:ext uri="{BB962C8B-B14F-4D97-AF65-F5344CB8AC3E}">
        <p14:creationId xmlns:p14="http://schemas.microsoft.com/office/powerpoint/2010/main" val="322952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6C2C94-BE85-9757-D80C-6D7AE83E5153}"/>
              </a:ext>
            </a:extLst>
          </p:cNvPr>
          <p:cNvSpPr txBox="1"/>
          <p:nvPr/>
        </p:nvSpPr>
        <p:spPr>
          <a:xfrm>
            <a:off x="4013200" y="2882900"/>
            <a:ext cx="5524500" cy="861774"/>
          </a:xfrm>
          <a:prstGeom prst="rect">
            <a:avLst/>
          </a:prstGeom>
          <a:noFill/>
        </p:spPr>
        <p:txBody>
          <a:bodyPr wrap="square" rtlCol="0">
            <a:spAutoFit/>
          </a:bodyPr>
          <a:lstStyle/>
          <a:p>
            <a:pPr algn="just"/>
            <a:r>
              <a:rPr lang="en-US" sz="5000" b="1" dirty="0">
                <a:solidFill>
                  <a:srgbClr val="512730"/>
                </a:solidFill>
              </a:rPr>
              <a:t>THANK YOU</a:t>
            </a:r>
            <a:endParaRPr lang="en-IN" sz="5000" b="1" dirty="0">
              <a:solidFill>
                <a:srgbClr val="512730"/>
              </a:solidFill>
            </a:endParaRPr>
          </a:p>
        </p:txBody>
      </p:sp>
    </p:spTree>
    <p:extLst>
      <p:ext uri="{BB962C8B-B14F-4D97-AF65-F5344CB8AC3E}">
        <p14:creationId xmlns:p14="http://schemas.microsoft.com/office/powerpoint/2010/main" val="2230238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ABC34D-5235-F088-2A98-E26887DAC1E7}"/>
              </a:ext>
            </a:extLst>
          </p:cNvPr>
          <p:cNvSpPr txBox="1"/>
          <p:nvPr/>
        </p:nvSpPr>
        <p:spPr>
          <a:xfrm>
            <a:off x="336884" y="252387"/>
            <a:ext cx="3609474" cy="707886"/>
          </a:xfrm>
          <a:prstGeom prst="rect">
            <a:avLst/>
          </a:prstGeom>
          <a:noFill/>
        </p:spPr>
        <p:txBody>
          <a:bodyPr wrap="square" rtlCol="0">
            <a:spAutoFit/>
          </a:bodyPr>
          <a:lstStyle/>
          <a:p>
            <a:r>
              <a:rPr lang="en-IN" sz="4000" b="1" dirty="0">
                <a:solidFill>
                  <a:srgbClr val="512730"/>
                </a:solidFill>
              </a:rPr>
              <a:t>Project Abstract</a:t>
            </a:r>
          </a:p>
        </p:txBody>
      </p:sp>
      <p:sp>
        <p:nvSpPr>
          <p:cNvPr id="3" name="TextBox 2">
            <a:extLst>
              <a:ext uri="{FF2B5EF4-FFF2-40B4-BE49-F238E27FC236}">
                <a16:creationId xmlns:a16="http://schemas.microsoft.com/office/drawing/2014/main" id="{E0AFDA0E-2B77-9644-E53D-D9E2950DA74C}"/>
              </a:ext>
            </a:extLst>
          </p:cNvPr>
          <p:cNvSpPr txBox="1"/>
          <p:nvPr/>
        </p:nvSpPr>
        <p:spPr>
          <a:xfrm>
            <a:off x="441157" y="1296560"/>
            <a:ext cx="3400927" cy="3170099"/>
          </a:xfrm>
          <a:prstGeom prst="rect">
            <a:avLst/>
          </a:prstGeom>
          <a:noFill/>
        </p:spPr>
        <p:txBody>
          <a:bodyPr wrap="square" rtlCol="0">
            <a:spAutoFit/>
          </a:bodyPr>
          <a:lstStyle/>
          <a:p>
            <a:pPr>
              <a:buNone/>
            </a:pPr>
            <a:r>
              <a:rPr lang="en-US" sz="2000" b="1" dirty="0">
                <a:solidFill>
                  <a:schemeClr val="bg2">
                    <a:lumMod val="50000"/>
                  </a:schemeClr>
                </a:solidFill>
              </a:rPr>
              <a:t>Problem Statement</a:t>
            </a:r>
          </a:p>
          <a:p>
            <a:r>
              <a:rPr lang="en-US" sz="2000" dirty="0">
                <a:solidFill>
                  <a:srgbClr val="512730"/>
                </a:solidFill>
              </a:rPr>
              <a:t>Current methods of animal classification are predominantly manual, demanding significant time and resources. These traditional approaches are also susceptible to human error and lack scalability for large datasets.</a:t>
            </a:r>
          </a:p>
        </p:txBody>
      </p:sp>
      <p:sp>
        <p:nvSpPr>
          <p:cNvPr id="7" name="TextBox 6">
            <a:extLst>
              <a:ext uri="{FF2B5EF4-FFF2-40B4-BE49-F238E27FC236}">
                <a16:creationId xmlns:a16="http://schemas.microsoft.com/office/drawing/2014/main" id="{9AE8B2E9-666D-7BB9-7DAE-DBD47E0C6990}"/>
              </a:ext>
            </a:extLst>
          </p:cNvPr>
          <p:cNvSpPr txBox="1"/>
          <p:nvPr/>
        </p:nvSpPr>
        <p:spPr>
          <a:xfrm>
            <a:off x="4375484" y="1296560"/>
            <a:ext cx="3521242" cy="2862322"/>
          </a:xfrm>
          <a:prstGeom prst="rect">
            <a:avLst/>
          </a:prstGeom>
          <a:noFill/>
        </p:spPr>
        <p:txBody>
          <a:bodyPr wrap="square" rtlCol="0">
            <a:spAutoFit/>
          </a:bodyPr>
          <a:lstStyle/>
          <a:p>
            <a:pPr>
              <a:buNone/>
            </a:pPr>
            <a:r>
              <a:rPr lang="en-US" sz="2000" b="1" dirty="0">
                <a:solidFill>
                  <a:schemeClr val="bg2">
                    <a:lumMod val="50000"/>
                  </a:schemeClr>
                </a:solidFill>
              </a:rPr>
              <a:t>Proposed Solution</a:t>
            </a:r>
          </a:p>
          <a:p>
            <a:r>
              <a:rPr lang="en-US" sz="2000" dirty="0">
                <a:solidFill>
                  <a:srgbClr val="512730"/>
                </a:solidFill>
              </a:rPr>
              <a:t>This project introduces a CNN-based solution designed to automate animal classification from images. This approach aims to enhance both accuracy and efficiency in identifying various animal species.</a:t>
            </a:r>
          </a:p>
        </p:txBody>
      </p:sp>
      <p:sp>
        <p:nvSpPr>
          <p:cNvPr id="8" name="TextBox 7">
            <a:extLst>
              <a:ext uri="{FF2B5EF4-FFF2-40B4-BE49-F238E27FC236}">
                <a16:creationId xmlns:a16="http://schemas.microsoft.com/office/drawing/2014/main" id="{F408ED20-93CC-509F-80B7-DCECAEBC3716}"/>
              </a:ext>
            </a:extLst>
          </p:cNvPr>
          <p:cNvSpPr txBox="1"/>
          <p:nvPr/>
        </p:nvSpPr>
        <p:spPr>
          <a:xfrm>
            <a:off x="8534400" y="1296560"/>
            <a:ext cx="3400927" cy="3477875"/>
          </a:xfrm>
          <a:prstGeom prst="rect">
            <a:avLst/>
          </a:prstGeom>
          <a:noFill/>
        </p:spPr>
        <p:txBody>
          <a:bodyPr wrap="square" rtlCol="0">
            <a:spAutoFit/>
          </a:bodyPr>
          <a:lstStyle/>
          <a:p>
            <a:pPr>
              <a:buNone/>
            </a:pPr>
            <a:r>
              <a:rPr lang="en-US" sz="2000" b="1" dirty="0">
                <a:solidFill>
                  <a:schemeClr val="bg2">
                    <a:lumMod val="50000"/>
                  </a:schemeClr>
                </a:solidFill>
              </a:rPr>
              <a:t>Objectives</a:t>
            </a:r>
          </a:p>
          <a:p>
            <a:r>
              <a:rPr lang="en-US" sz="2000" dirty="0">
                <a:solidFill>
                  <a:srgbClr val="512730"/>
                </a:solidFill>
              </a:rPr>
              <a:t>The main objectives include building and training a CNN model to achieve high accuracy, developing a user-friendly interface for seamless image input and classification output, and rigorously evaluating the system's performance across a diverse dataset.</a:t>
            </a:r>
          </a:p>
        </p:txBody>
      </p:sp>
      <p:sp>
        <p:nvSpPr>
          <p:cNvPr id="9" name="TextBox 8">
            <a:extLst>
              <a:ext uri="{FF2B5EF4-FFF2-40B4-BE49-F238E27FC236}">
                <a16:creationId xmlns:a16="http://schemas.microsoft.com/office/drawing/2014/main" id="{7F5A9CE0-6EE9-DFF4-B32D-0AB63D1AC726}"/>
              </a:ext>
            </a:extLst>
          </p:cNvPr>
          <p:cNvSpPr txBox="1"/>
          <p:nvPr/>
        </p:nvSpPr>
        <p:spPr>
          <a:xfrm>
            <a:off x="336884" y="5053608"/>
            <a:ext cx="11117178" cy="1015663"/>
          </a:xfrm>
          <a:prstGeom prst="rect">
            <a:avLst/>
          </a:prstGeom>
          <a:noFill/>
        </p:spPr>
        <p:txBody>
          <a:bodyPr wrap="square" rtlCol="0">
            <a:spAutoFit/>
          </a:bodyPr>
          <a:lstStyle/>
          <a:p>
            <a:r>
              <a:rPr lang="en-US" sz="2000" dirty="0">
                <a:solidFill>
                  <a:schemeClr val="bg2">
                    <a:lumMod val="50000"/>
                  </a:schemeClr>
                </a:solidFill>
              </a:rPr>
              <a:t>The expected outcome is a fully functional animal classification system capable of achieving a classification accuracy of 90% or higher on the test dataset, demonstrating a substantial improvement over existing methods.</a:t>
            </a:r>
          </a:p>
        </p:txBody>
      </p:sp>
      <p:pic>
        <p:nvPicPr>
          <p:cNvPr id="11" name="Graphic 10" descr="Pin with solid fill">
            <a:extLst>
              <a:ext uri="{FF2B5EF4-FFF2-40B4-BE49-F238E27FC236}">
                <a16:creationId xmlns:a16="http://schemas.microsoft.com/office/drawing/2014/main" id="{94B0BEDD-3FDC-CB63-241A-7035F978AD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381" y="1253747"/>
            <a:ext cx="307776" cy="307776"/>
          </a:xfrm>
          <a:prstGeom prst="rect">
            <a:avLst/>
          </a:prstGeom>
        </p:spPr>
      </p:pic>
      <p:pic>
        <p:nvPicPr>
          <p:cNvPr id="12" name="Graphic 11" descr="Pin with solid fill">
            <a:extLst>
              <a:ext uri="{FF2B5EF4-FFF2-40B4-BE49-F238E27FC236}">
                <a16:creationId xmlns:a16="http://schemas.microsoft.com/office/drawing/2014/main" id="{D10F81ED-DA5C-D3DB-57A1-655264BFBA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76238" y="1253747"/>
            <a:ext cx="307776" cy="307776"/>
          </a:xfrm>
          <a:prstGeom prst="rect">
            <a:avLst/>
          </a:prstGeom>
        </p:spPr>
      </p:pic>
      <p:pic>
        <p:nvPicPr>
          <p:cNvPr id="13" name="Graphic 12" descr="Pin with solid fill">
            <a:extLst>
              <a:ext uri="{FF2B5EF4-FFF2-40B4-BE49-F238E27FC236}">
                <a16:creationId xmlns:a16="http://schemas.microsoft.com/office/drawing/2014/main" id="{E2A659DE-3AEA-7751-2EA5-D81BF9431C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48172" y="1254393"/>
            <a:ext cx="307776" cy="307776"/>
          </a:xfrm>
          <a:prstGeom prst="rect">
            <a:avLst/>
          </a:prstGeom>
        </p:spPr>
      </p:pic>
    </p:spTree>
    <p:extLst>
      <p:ext uri="{BB962C8B-B14F-4D97-AF65-F5344CB8AC3E}">
        <p14:creationId xmlns:p14="http://schemas.microsoft.com/office/powerpoint/2010/main" val="1480124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9824D-3463-2399-437F-9DFA41F8EBE9}"/>
              </a:ext>
            </a:extLst>
          </p:cNvPr>
          <p:cNvSpPr txBox="1"/>
          <p:nvPr/>
        </p:nvSpPr>
        <p:spPr>
          <a:xfrm>
            <a:off x="525378" y="343296"/>
            <a:ext cx="7964904" cy="984885"/>
          </a:xfrm>
          <a:prstGeom prst="rect">
            <a:avLst/>
          </a:prstGeom>
          <a:noFill/>
        </p:spPr>
        <p:txBody>
          <a:bodyPr wrap="square" rtlCol="0">
            <a:spAutoFit/>
          </a:bodyPr>
          <a:lstStyle/>
          <a:p>
            <a:r>
              <a:rPr lang="en-IN" sz="4000" b="1" dirty="0">
                <a:solidFill>
                  <a:srgbClr val="512730"/>
                </a:solidFill>
              </a:rPr>
              <a:t>Existing System &amp; Proposed System</a:t>
            </a:r>
          </a:p>
          <a:p>
            <a:endParaRPr lang="en-IN" dirty="0">
              <a:solidFill>
                <a:srgbClr val="512730"/>
              </a:solidFill>
            </a:endParaRPr>
          </a:p>
        </p:txBody>
      </p:sp>
      <p:sp>
        <p:nvSpPr>
          <p:cNvPr id="4" name="TextBox 3">
            <a:extLst>
              <a:ext uri="{FF2B5EF4-FFF2-40B4-BE49-F238E27FC236}">
                <a16:creationId xmlns:a16="http://schemas.microsoft.com/office/drawing/2014/main" id="{91FCE1B2-C3D2-816C-6F27-715B1C515BC8}"/>
              </a:ext>
            </a:extLst>
          </p:cNvPr>
          <p:cNvSpPr txBox="1"/>
          <p:nvPr/>
        </p:nvSpPr>
        <p:spPr>
          <a:xfrm>
            <a:off x="553452" y="1518385"/>
            <a:ext cx="5470360" cy="3785652"/>
          </a:xfrm>
          <a:prstGeom prst="rect">
            <a:avLst/>
          </a:prstGeom>
          <a:noFill/>
        </p:spPr>
        <p:txBody>
          <a:bodyPr wrap="square" rtlCol="0">
            <a:spAutoFit/>
          </a:bodyPr>
          <a:lstStyle/>
          <a:p>
            <a:pPr>
              <a:buNone/>
            </a:pPr>
            <a:r>
              <a:rPr lang="en-US" sz="2000" b="1" dirty="0">
                <a:solidFill>
                  <a:schemeClr val="bg2">
                    <a:lumMod val="50000"/>
                  </a:schemeClr>
                </a:solidFill>
              </a:rPr>
              <a:t>Existing System (Limitations)</a:t>
            </a:r>
          </a:p>
          <a:p>
            <a:pPr>
              <a:buNone/>
            </a:pPr>
            <a:endParaRPr lang="en-US" sz="2000" b="1" dirty="0">
              <a:solidFill>
                <a:srgbClr val="512730"/>
              </a:solidFill>
            </a:endParaRPr>
          </a:p>
          <a:p>
            <a:pPr>
              <a:buFont typeface="Arial" panose="020B0604020202020204" pitchFamily="34" charset="0"/>
              <a:buChar char="•"/>
            </a:pPr>
            <a:r>
              <a:rPr lang="en-US" sz="2000" dirty="0"/>
              <a:t>Manual classification is slow and costly.</a:t>
            </a:r>
          </a:p>
          <a:p>
            <a:pPr>
              <a:buFont typeface="Arial" panose="020B0604020202020204" pitchFamily="34" charset="0"/>
              <a:buChar char="•"/>
            </a:pPr>
            <a:endParaRPr lang="en-US" sz="2000" dirty="0"/>
          </a:p>
          <a:p>
            <a:pPr>
              <a:buFont typeface="Arial" panose="020B0604020202020204" pitchFamily="34" charset="0"/>
              <a:buChar char="•"/>
            </a:pPr>
            <a:r>
              <a:rPr lang="en-US" sz="2000" dirty="0"/>
              <a:t>Traditional image processing lacks accuracy.</a:t>
            </a:r>
          </a:p>
          <a:p>
            <a:pPr>
              <a:buFont typeface="Arial" panose="020B0604020202020204" pitchFamily="34" charset="0"/>
              <a:buChar char="•"/>
            </a:pPr>
            <a:endParaRPr lang="en-US" sz="2000" dirty="0"/>
          </a:p>
          <a:p>
            <a:pPr>
              <a:buFont typeface="Arial" panose="020B0604020202020204" pitchFamily="34" charset="0"/>
              <a:buChar char="•"/>
            </a:pPr>
            <a:r>
              <a:rPr lang="en-US" sz="2000" dirty="0"/>
              <a:t>Poor scalability with large datasets.</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None/>
            </a:pPr>
            <a:r>
              <a:rPr lang="en-US" sz="2000" dirty="0"/>
              <a:t>Example: Animal Identification System (AIS) with 75% accuracy, limited to 50 species, and requires 5 minutes per image processing</a:t>
            </a:r>
          </a:p>
        </p:txBody>
      </p:sp>
      <p:sp>
        <p:nvSpPr>
          <p:cNvPr id="5" name="TextBox 4">
            <a:extLst>
              <a:ext uri="{FF2B5EF4-FFF2-40B4-BE49-F238E27FC236}">
                <a16:creationId xmlns:a16="http://schemas.microsoft.com/office/drawing/2014/main" id="{D15C0110-2382-254A-DB1C-E8A46B33190A}"/>
              </a:ext>
            </a:extLst>
          </p:cNvPr>
          <p:cNvSpPr txBox="1"/>
          <p:nvPr/>
        </p:nvSpPr>
        <p:spPr>
          <a:xfrm>
            <a:off x="6168189" y="1518385"/>
            <a:ext cx="5646821" cy="3970318"/>
          </a:xfrm>
          <a:prstGeom prst="rect">
            <a:avLst/>
          </a:prstGeom>
          <a:noFill/>
        </p:spPr>
        <p:txBody>
          <a:bodyPr wrap="square" rtlCol="0">
            <a:spAutoFit/>
          </a:bodyPr>
          <a:lstStyle/>
          <a:p>
            <a:pPr>
              <a:buNone/>
            </a:pPr>
            <a:r>
              <a:rPr lang="en-US" b="1" dirty="0">
                <a:solidFill>
                  <a:schemeClr val="bg2">
                    <a:lumMod val="50000"/>
                  </a:schemeClr>
                </a:solidFill>
              </a:rPr>
              <a:t>Proposed System (Advantages)</a:t>
            </a:r>
          </a:p>
          <a:p>
            <a:pPr>
              <a:buNone/>
            </a:pPr>
            <a:endParaRPr lang="en-US" b="1" dirty="0">
              <a:solidFill>
                <a:srgbClr val="512730"/>
              </a:solidFill>
            </a:endParaRPr>
          </a:p>
          <a:p>
            <a:pPr>
              <a:buFont typeface="Arial" panose="020B0604020202020204" pitchFamily="34" charset="0"/>
              <a:buChar char="•"/>
            </a:pPr>
            <a:r>
              <a:rPr lang="en-US" dirty="0"/>
              <a:t>Automated classification reduces time and cost.</a:t>
            </a:r>
          </a:p>
          <a:p>
            <a:pPr>
              <a:buFont typeface="Arial" panose="020B0604020202020204" pitchFamily="34" charset="0"/>
              <a:buChar char="•"/>
            </a:pPr>
            <a:endParaRPr lang="en-US" dirty="0"/>
          </a:p>
          <a:p>
            <a:pPr>
              <a:buFont typeface="Arial" panose="020B0604020202020204" pitchFamily="34" charset="0"/>
              <a:buChar char="•"/>
            </a:pPr>
            <a:r>
              <a:rPr lang="en-US" dirty="0"/>
              <a:t>CNNs offer high accuracy and robustness.</a:t>
            </a:r>
          </a:p>
          <a:p>
            <a:pPr>
              <a:buFont typeface="Arial" panose="020B0604020202020204" pitchFamily="34" charset="0"/>
              <a:buChar char="•"/>
            </a:pPr>
            <a:endParaRPr lang="en-US" dirty="0"/>
          </a:p>
          <a:p>
            <a:pPr>
              <a:buFont typeface="Arial" panose="020B0604020202020204" pitchFamily="34" charset="0"/>
              <a:buChar char="•"/>
            </a:pPr>
            <a:r>
              <a:rPr lang="en-US" dirty="0"/>
              <a:t>Scalable for handling extensive datasets.</a:t>
            </a:r>
          </a:p>
          <a:p>
            <a:pPr>
              <a:buFont typeface="Arial" panose="020B0604020202020204" pitchFamily="34" charset="0"/>
              <a:buChar char="•"/>
            </a:pPr>
            <a:endParaRPr lang="en-US" dirty="0"/>
          </a:p>
          <a:p>
            <a:pPr>
              <a:buFont typeface="Arial" panose="020B0604020202020204" pitchFamily="34" charset="0"/>
              <a:buChar char="•"/>
            </a:pPr>
            <a:r>
              <a:rPr lang="en-US" dirty="0"/>
              <a:t>Real-time classification capabilities.</a:t>
            </a:r>
          </a:p>
          <a:p>
            <a:pPr>
              <a:buFont typeface="Arial" panose="020B0604020202020204" pitchFamily="34" charset="0"/>
              <a:buChar char="•"/>
            </a:pPr>
            <a:endParaRPr lang="en-US" dirty="0"/>
          </a:p>
          <a:p>
            <a:r>
              <a:rPr lang="en-US" dirty="0"/>
              <a:t>Example: Improved AIS with CNN, targeting 95% accuracy, expanding the dataset to 200 species, and achieving a processing time of less than 1 second per image.</a:t>
            </a:r>
          </a:p>
        </p:txBody>
      </p:sp>
      <p:sp>
        <p:nvSpPr>
          <p:cNvPr id="6" name="TextBox 5">
            <a:extLst>
              <a:ext uri="{FF2B5EF4-FFF2-40B4-BE49-F238E27FC236}">
                <a16:creationId xmlns:a16="http://schemas.microsoft.com/office/drawing/2014/main" id="{69DC6C9F-0019-FAF7-697C-AA078AE172AF}"/>
              </a:ext>
            </a:extLst>
          </p:cNvPr>
          <p:cNvSpPr txBox="1"/>
          <p:nvPr/>
        </p:nvSpPr>
        <p:spPr>
          <a:xfrm>
            <a:off x="525378" y="5678906"/>
            <a:ext cx="11141243" cy="984885"/>
          </a:xfrm>
          <a:prstGeom prst="rect">
            <a:avLst/>
          </a:prstGeom>
          <a:noFill/>
        </p:spPr>
        <p:txBody>
          <a:bodyPr wrap="square" rtlCol="0">
            <a:spAutoFit/>
          </a:bodyPr>
          <a:lstStyle/>
          <a:p>
            <a:r>
              <a:rPr lang="en-US" sz="2000" dirty="0">
                <a:solidFill>
                  <a:srgbClr val="512730"/>
                </a:solidFill>
              </a:rPr>
              <a:t>The proposed system aims to overcome the limitations of the existing methods by leveraging the power of CNNs to provide a more accurate, efficient, and scalable solution for animal classification.</a:t>
            </a:r>
          </a:p>
          <a:p>
            <a:endParaRPr lang="en-IN" dirty="0">
              <a:solidFill>
                <a:srgbClr val="512730"/>
              </a:solidFill>
            </a:endParaRPr>
          </a:p>
        </p:txBody>
      </p:sp>
    </p:spTree>
    <p:extLst>
      <p:ext uri="{BB962C8B-B14F-4D97-AF65-F5344CB8AC3E}">
        <p14:creationId xmlns:p14="http://schemas.microsoft.com/office/powerpoint/2010/main" val="288634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5C0C03-01D4-81BA-E500-DC84FC1B84FA}"/>
              </a:ext>
            </a:extLst>
          </p:cNvPr>
          <p:cNvSpPr txBox="1"/>
          <p:nvPr/>
        </p:nvSpPr>
        <p:spPr>
          <a:xfrm>
            <a:off x="233916" y="124798"/>
            <a:ext cx="4717413" cy="707886"/>
          </a:xfrm>
          <a:prstGeom prst="rect">
            <a:avLst/>
          </a:prstGeom>
          <a:noFill/>
        </p:spPr>
        <p:txBody>
          <a:bodyPr wrap="square" rtlCol="0">
            <a:spAutoFit/>
          </a:bodyPr>
          <a:lstStyle/>
          <a:p>
            <a:r>
              <a:rPr lang="en-US" sz="4000" b="1" dirty="0">
                <a:solidFill>
                  <a:schemeClr val="accent3">
                    <a:lumMod val="50000"/>
                  </a:schemeClr>
                </a:solidFill>
              </a:rPr>
              <a:t>Literature Review</a:t>
            </a:r>
            <a:endParaRPr lang="en-IN" sz="4000" b="1" dirty="0">
              <a:solidFill>
                <a:schemeClr val="accent3">
                  <a:lumMod val="50000"/>
                </a:schemeClr>
              </a:solidFill>
            </a:endParaRPr>
          </a:p>
        </p:txBody>
      </p:sp>
      <p:graphicFrame>
        <p:nvGraphicFramePr>
          <p:cNvPr id="5" name="Table 4">
            <a:extLst>
              <a:ext uri="{FF2B5EF4-FFF2-40B4-BE49-F238E27FC236}">
                <a16:creationId xmlns:a16="http://schemas.microsoft.com/office/drawing/2014/main" id="{7ABD596E-8F14-C6B1-E21A-1DAD43E91FC7}"/>
              </a:ext>
            </a:extLst>
          </p:cNvPr>
          <p:cNvGraphicFramePr>
            <a:graphicFrameLocks noGrp="1"/>
          </p:cNvGraphicFramePr>
          <p:nvPr>
            <p:extLst>
              <p:ext uri="{D42A27DB-BD31-4B8C-83A1-F6EECF244321}">
                <p14:modId xmlns:p14="http://schemas.microsoft.com/office/powerpoint/2010/main" val="844247247"/>
              </p:ext>
            </p:extLst>
          </p:nvPr>
        </p:nvGraphicFramePr>
        <p:xfrm>
          <a:off x="1138865" y="1474578"/>
          <a:ext cx="8128000" cy="111252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2350442537"/>
                    </a:ext>
                  </a:extLst>
                </a:gridCol>
                <a:gridCol w="2032000">
                  <a:extLst>
                    <a:ext uri="{9D8B030D-6E8A-4147-A177-3AD203B41FA5}">
                      <a16:colId xmlns:a16="http://schemas.microsoft.com/office/drawing/2014/main" val="3391520007"/>
                    </a:ext>
                  </a:extLst>
                </a:gridCol>
                <a:gridCol w="2032000">
                  <a:extLst>
                    <a:ext uri="{9D8B030D-6E8A-4147-A177-3AD203B41FA5}">
                      <a16:colId xmlns:a16="http://schemas.microsoft.com/office/drawing/2014/main" val="2831283879"/>
                    </a:ext>
                  </a:extLst>
                </a:gridCol>
                <a:gridCol w="2032000">
                  <a:extLst>
                    <a:ext uri="{9D8B030D-6E8A-4147-A177-3AD203B41FA5}">
                      <a16:colId xmlns:a16="http://schemas.microsoft.com/office/drawing/2014/main" val="3121226421"/>
                    </a:ext>
                  </a:extLst>
                </a:gridCol>
              </a:tblGrid>
              <a:tr h="370840">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287819405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939913042"/>
                  </a:ext>
                </a:extLst>
              </a:tr>
              <a:tr h="37084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75883163"/>
                  </a:ext>
                </a:extLst>
              </a:tr>
            </a:tbl>
          </a:graphicData>
        </a:graphic>
      </p:graphicFrame>
      <p:graphicFrame>
        <p:nvGraphicFramePr>
          <p:cNvPr id="6" name="Table 5">
            <a:extLst>
              <a:ext uri="{FF2B5EF4-FFF2-40B4-BE49-F238E27FC236}">
                <a16:creationId xmlns:a16="http://schemas.microsoft.com/office/drawing/2014/main" id="{DB60C666-626F-E9DD-F1E5-D5616CE401D7}"/>
              </a:ext>
            </a:extLst>
          </p:cNvPr>
          <p:cNvGraphicFramePr>
            <a:graphicFrameLocks noGrp="1"/>
          </p:cNvGraphicFramePr>
          <p:nvPr>
            <p:extLst>
              <p:ext uri="{D42A27DB-BD31-4B8C-83A1-F6EECF244321}">
                <p14:modId xmlns:p14="http://schemas.microsoft.com/office/powerpoint/2010/main" val="511100184"/>
              </p:ext>
            </p:extLst>
          </p:nvPr>
        </p:nvGraphicFramePr>
        <p:xfrm>
          <a:off x="233916" y="898675"/>
          <a:ext cx="11855302" cy="5225518"/>
        </p:xfrm>
        <a:graphic>
          <a:graphicData uri="http://schemas.openxmlformats.org/drawingml/2006/table">
            <a:tbl>
              <a:tblPr firstRow="1" bandRow="1">
                <a:tableStyleId>{F5AB1C69-6EDB-4FF4-983F-18BD219EF322}</a:tableStyleId>
              </a:tblPr>
              <a:tblGrid>
                <a:gridCol w="931252">
                  <a:extLst>
                    <a:ext uri="{9D8B030D-6E8A-4147-A177-3AD203B41FA5}">
                      <a16:colId xmlns:a16="http://schemas.microsoft.com/office/drawing/2014/main" val="1227643414"/>
                    </a:ext>
                  </a:extLst>
                </a:gridCol>
                <a:gridCol w="3641350">
                  <a:extLst>
                    <a:ext uri="{9D8B030D-6E8A-4147-A177-3AD203B41FA5}">
                      <a16:colId xmlns:a16="http://schemas.microsoft.com/office/drawing/2014/main" val="291522392"/>
                    </a:ext>
                  </a:extLst>
                </a:gridCol>
                <a:gridCol w="3641350">
                  <a:extLst>
                    <a:ext uri="{9D8B030D-6E8A-4147-A177-3AD203B41FA5}">
                      <a16:colId xmlns:a16="http://schemas.microsoft.com/office/drawing/2014/main" val="2587008540"/>
                    </a:ext>
                  </a:extLst>
                </a:gridCol>
                <a:gridCol w="3641350">
                  <a:extLst>
                    <a:ext uri="{9D8B030D-6E8A-4147-A177-3AD203B41FA5}">
                      <a16:colId xmlns:a16="http://schemas.microsoft.com/office/drawing/2014/main" val="2310532243"/>
                    </a:ext>
                  </a:extLst>
                </a:gridCol>
              </a:tblGrid>
              <a:tr h="968988">
                <a:tc>
                  <a:txBody>
                    <a:bodyPr/>
                    <a:lstStyle/>
                    <a:p>
                      <a:pPr algn="l"/>
                      <a:r>
                        <a:rPr lang="en-US" sz="1300" dirty="0"/>
                        <a:t>S.NO</a:t>
                      </a:r>
                      <a:endParaRPr lang="en-IN" sz="1300" dirty="0"/>
                    </a:p>
                  </a:txBody>
                  <a:tcPr/>
                </a:tc>
                <a:tc>
                  <a:txBody>
                    <a:bodyPr/>
                    <a:lstStyle/>
                    <a:p>
                      <a:r>
                        <a:rPr lang="en-US" sz="1300" dirty="0"/>
                        <a:t>Author</a:t>
                      </a:r>
                      <a:endParaRPr lang="en-IN" sz="1300" dirty="0"/>
                    </a:p>
                  </a:txBody>
                  <a:tcPr/>
                </a:tc>
                <a:tc>
                  <a:txBody>
                    <a:bodyPr/>
                    <a:lstStyle/>
                    <a:p>
                      <a:r>
                        <a:rPr lang="en-US" sz="1300" dirty="0"/>
                        <a:t>Title</a:t>
                      </a:r>
                      <a:endParaRPr lang="en-IN" sz="1300" dirty="0"/>
                    </a:p>
                  </a:txBody>
                  <a:tcPr/>
                </a:tc>
                <a:tc>
                  <a:txBody>
                    <a:bodyPr/>
                    <a:lstStyle/>
                    <a:p>
                      <a:r>
                        <a:rPr lang="en-US" sz="1300" dirty="0"/>
                        <a:t>Description</a:t>
                      </a:r>
                      <a:endParaRPr lang="en-IN" sz="1300" dirty="0"/>
                    </a:p>
                  </a:txBody>
                  <a:tcPr/>
                </a:tc>
                <a:extLst>
                  <a:ext uri="{0D108BD9-81ED-4DB2-BD59-A6C34878D82A}">
                    <a16:rowId xmlns:a16="http://schemas.microsoft.com/office/drawing/2014/main" val="1178100681"/>
                  </a:ext>
                </a:extLst>
              </a:tr>
              <a:tr h="1611142">
                <a:tc>
                  <a:txBody>
                    <a:bodyPr/>
                    <a:lstStyle/>
                    <a:p>
                      <a:r>
                        <a:rPr lang="en-US" sz="1300" dirty="0"/>
                        <a:t>1</a:t>
                      </a:r>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dirty="0"/>
                        <a:t>Dhruv Rathi, Sushant Jain, </a:t>
                      </a:r>
                      <a:r>
                        <a:rPr lang="en-IN" sz="1300" dirty="0" err="1"/>
                        <a:t>Dr.</a:t>
                      </a:r>
                      <a:r>
                        <a:rPr lang="en-IN" sz="1300" dirty="0"/>
                        <a:t> S. Indu,</a:t>
                      </a:r>
                      <a:endParaRPr lang="en-IN" sz="13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Underwater Fish Species Classification using Convolutional Neural Network and Deep Learning”</a:t>
                      </a:r>
                      <a:endParaRPr lang="en-IN" sz="1300" dirty="0"/>
                    </a:p>
                  </a:txBody>
                  <a:tcPr/>
                </a:tc>
                <a:tc>
                  <a:txBody>
                    <a:bodyPr/>
                    <a:lstStyle/>
                    <a:p>
                      <a:r>
                        <a:rPr lang="en-US" sz="1300" dirty="0"/>
                        <a:t>. The accompanying advance uses Deep Learning approach by execution of Convolutional Neural Network for fish species characterization. Correlation of </a:t>
                      </a:r>
                      <a:r>
                        <a:rPr lang="en-US" sz="1300" dirty="0" err="1"/>
                        <a:t>ReLU</a:t>
                      </a:r>
                      <a:r>
                        <a:rPr lang="en-US" sz="1300" dirty="0"/>
                        <a:t>, Soft Max and tanh initiation capacities was performed and </a:t>
                      </a:r>
                      <a:r>
                        <a:rPr lang="en-US" sz="1300" dirty="0" err="1"/>
                        <a:t>ReLU</a:t>
                      </a:r>
                      <a:r>
                        <a:rPr lang="en-US" sz="1300" dirty="0"/>
                        <a:t> initiation work was viewed as profoundly precise</a:t>
                      </a:r>
                      <a:endParaRPr lang="en-IN" sz="1300" dirty="0"/>
                    </a:p>
                  </a:txBody>
                  <a:tcPr/>
                </a:tc>
                <a:extLst>
                  <a:ext uri="{0D108BD9-81ED-4DB2-BD59-A6C34878D82A}">
                    <a16:rowId xmlns:a16="http://schemas.microsoft.com/office/drawing/2014/main" val="2099472623"/>
                  </a:ext>
                </a:extLst>
              </a:tr>
              <a:tr h="968988">
                <a:tc>
                  <a:txBody>
                    <a:bodyPr/>
                    <a:lstStyle/>
                    <a:p>
                      <a:r>
                        <a:rPr lang="en-US" sz="1300" dirty="0"/>
                        <a:t>2</a:t>
                      </a:r>
                      <a:endParaRPr lang="en-IN" sz="1300" dirty="0"/>
                    </a:p>
                  </a:txBody>
                  <a:tcPr/>
                </a:tc>
                <a:tc>
                  <a:txBody>
                    <a:bodyPr/>
                    <a:lstStyle/>
                    <a:p>
                      <a:r>
                        <a:rPr lang="en-IN" sz="1300" dirty="0"/>
                        <a:t>Mohamad Aqib </a:t>
                      </a:r>
                      <a:r>
                        <a:rPr lang="en-IN" sz="1300" dirty="0" err="1"/>
                        <a:t>Haqmi</a:t>
                      </a:r>
                      <a:r>
                        <a:rPr lang="en-IN" sz="1300" dirty="0"/>
                        <a:t> Abas, </a:t>
                      </a:r>
                      <a:r>
                        <a:rPr lang="en-IN" sz="1300" dirty="0" err="1"/>
                        <a:t>Nurlaila</a:t>
                      </a:r>
                      <a:r>
                        <a:rPr lang="en-IN" sz="1300" dirty="0"/>
                        <a:t> Ismail,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t>VGG16 for plant image classification with transfer learning and data augmentation</a:t>
                      </a:r>
                      <a:endParaRPr lang="en-IN" sz="1300" dirty="0"/>
                    </a:p>
                  </a:txBody>
                  <a:tcPr/>
                </a:tc>
                <a:tc>
                  <a:txBody>
                    <a:bodyPr/>
                    <a:lstStyle/>
                    <a:p>
                      <a:r>
                        <a:rPr lang="en-US" sz="1300" dirty="0" err="1"/>
                        <a:t>Vgg</a:t>
                      </a:r>
                      <a:r>
                        <a:rPr lang="en-US" sz="1300" dirty="0"/>
                        <a:t> 19 model is used for training plant images classification</a:t>
                      </a:r>
                      <a:endParaRPr lang="en-IN" sz="1300" dirty="0"/>
                    </a:p>
                  </a:txBody>
                  <a:tcPr/>
                </a:tc>
                <a:extLst>
                  <a:ext uri="{0D108BD9-81ED-4DB2-BD59-A6C34878D82A}">
                    <a16:rowId xmlns:a16="http://schemas.microsoft.com/office/drawing/2014/main" val="781211739"/>
                  </a:ext>
                </a:extLst>
              </a:tr>
              <a:tr h="1604243">
                <a:tc>
                  <a:txBody>
                    <a:bodyPr/>
                    <a:lstStyle/>
                    <a:p>
                      <a:r>
                        <a:rPr lang="en-US" sz="1300" dirty="0"/>
                        <a:t>3</a:t>
                      </a:r>
                      <a:endParaRPr lang="en-IN" sz="1300" dirty="0"/>
                    </a:p>
                  </a:txBody>
                  <a:tcPr/>
                </a:tc>
                <a:tc>
                  <a:txBody>
                    <a:bodyPr/>
                    <a:lstStyle/>
                    <a:p>
                      <a:r>
                        <a:rPr lang="en-IN" sz="1300" dirty="0" err="1"/>
                        <a:t>Hanguen</a:t>
                      </a:r>
                      <a:r>
                        <a:rPr lang="en-IN" sz="1300" dirty="0"/>
                        <a:t> Kim, </a:t>
                      </a:r>
                      <a:r>
                        <a:rPr lang="en-IN" sz="1300" dirty="0" err="1"/>
                        <a:t>Jungmo</a:t>
                      </a:r>
                      <a:r>
                        <a:rPr lang="en-IN" sz="1300" dirty="0"/>
                        <a:t> Koo, </a:t>
                      </a:r>
                      <a:r>
                        <a:rPr lang="en-IN" sz="1300" dirty="0" err="1"/>
                        <a:t>Donghoonkim</a:t>
                      </a:r>
                      <a:endParaRPr lang="en-IN" sz="1300" dirty="0"/>
                    </a:p>
                  </a:txBody>
                  <a:tcPr/>
                </a:tc>
                <a:tc>
                  <a:txBody>
                    <a:bodyPr/>
                    <a:lstStyle/>
                    <a:p>
                      <a:r>
                        <a:rPr lang="en-US" sz="1300" dirty="0"/>
                        <a:t>Image-Based Monitoring of Jellyfish Using Deep Learning Architecture</a:t>
                      </a:r>
                      <a:endParaRPr lang="en-IN" sz="1300" dirty="0"/>
                    </a:p>
                  </a:txBody>
                  <a:tcPr/>
                </a:tc>
                <a:tc>
                  <a:txBody>
                    <a:bodyPr/>
                    <a:lstStyle/>
                    <a:p>
                      <a:r>
                        <a:rPr lang="en-US" sz="1300" b="0" kern="1200" dirty="0">
                          <a:solidFill>
                            <a:schemeClr val="dk1"/>
                          </a:solidFill>
                          <a:effectLst/>
                        </a:rPr>
                        <a:t>This letter presents preliminary results of applying an image-based jellyfish distribution recognition algorithm to increase the efficiency of an existing jellyfish removal system. By using a convolutional neural network and dedicated image processing techniques, the experimental results show reasonable performance for real-world application.</a:t>
                      </a:r>
                      <a:endParaRPr lang="en-IN" sz="1300"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2140646935"/>
                  </a:ext>
                </a:extLst>
              </a:tr>
            </a:tbl>
          </a:graphicData>
        </a:graphic>
      </p:graphicFrame>
    </p:spTree>
    <p:extLst>
      <p:ext uri="{BB962C8B-B14F-4D97-AF65-F5344CB8AC3E}">
        <p14:creationId xmlns:p14="http://schemas.microsoft.com/office/powerpoint/2010/main" val="406111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F92B0-59A8-EC18-B47F-945EF9D5CEFC}"/>
              </a:ext>
            </a:extLst>
          </p:cNvPr>
          <p:cNvSpPr txBox="1"/>
          <p:nvPr/>
        </p:nvSpPr>
        <p:spPr>
          <a:xfrm>
            <a:off x="446567" y="350874"/>
            <a:ext cx="3919278" cy="1323439"/>
          </a:xfrm>
          <a:prstGeom prst="rect">
            <a:avLst/>
          </a:prstGeom>
          <a:noFill/>
        </p:spPr>
        <p:txBody>
          <a:bodyPr wrap="none" rtlCol="0">
            <a:spAutoFit/>
          </a:bodyPr>
          <a:lstStyle/>
          <a:p>
            <a:r>
              <a:rPr lang="en-US" sz="4000" b="1" dirty="0">
                <a:solidFill>
                  <a:schemeClr val="accent3">
                    <a:lumMod val="50000"/>
                  </a:schemeClr>
                </a:solidFill>
              </a:rPr>
              <a:t>Literature Review</a:t>
            </a:r>
            <a:endParaRPr lang="en-IN" sz="4000" b="1" dirty="0">
              <a:solidFill>
                <a:schemeClr val="accent3">
                  <a:lumMod val="50000"/>
                </a:schemeClr>
              </a:solidFill>
            </a:endParaRPr>
          </a:p>
          <a:p>
            <a:endParaRPr lang="en-IN" sz="4000" b="1" dirty="0"/>
          </a:p>
        </p:txBody>
      </p:sp>
      <p:graphicFrame>
        <p:nvGraphicFramePr>
          <p:cNvPr id="3" name="Table 2">
            <a:extLst>
              <a:ext uri="{FF2B5EF4-FFF2-40B4-BE49-F238E27FC236}">
                <a16:creationId xmlns:a16="http://schemas.microsoft.com/office/drawing/2014/main" id="{756EB2B2-5DA5-A33D-E128-399C51C48ED8}"/>
              </a:ext>
            </a:extLst>
          </p:cNvPr>
          <p:cNvGraphicFramePr>
            <a:graphicFrameLocks noGrp="1"/>
          </p:cNvGraphicFramePr>
          <p:nvPr>
            <p:extLst>
              <p:ext uri="{D42A27DB-BD31-4B8C-83A1-F6EECF244321}">
                <p14:modId xmlns:p14="http://schemas.microsoft.com/office/powerpoint/2010/main" val="2465691772"/>
              </p:ext>
            </p:extLst>
          </p:nvPr>
        </p:nvGraphicFramePr>
        <p:xfrm>
          <a:off x="446567" y="1201479"/>
          <a:ext cx="10914912" cy="4845453"/>
        </p:xfrm>
        <a:graphic>
          <a:graphicData uri="http://schemas.openxmlformats.org/drawingml/2006/table">
            <a:tbl>
              <a:tblPr firstRow="1" bandRow="1">
                <a:tableStyleId>{F5AB1C69-6EDB-4FF4-983F-18BD219EF322}</a:tableStyleId>
              </a:tblPr>
              <a:tblGrid>
                <a:gridCol w="2728728">
                  <a:extLst>
                    <a:ext uri="{9D8B030D-6E8A-4147-A177-3AD203B41FA5}">
                      <a16:colId xmlns:a16="http://schemas.microsoft.com/office/drawing/2014/main" val="3895829028"/>
                    </a:ext>
                  </a:extLst>
                </a:gridCol>
                <a:gridCol w="2728728">
                  <a:extLst>
                    <a:ext uri="{9D8B030D-6E8A-4147-A177-3AD203B41FA5}">
                      <a16:colId xmlns:a16="http://schemas.microsoft.com/office/drawing/2014/main" val="2667858781"/>
                    </a:ext>
                  </a:extLst>
                </a:gridCol>
                <a:gridCol w="2728728">
                  <a:extLst>
                    <a:ext uri="{9D8B030D-6E8A-4147-A177-3AD203B41FA5}">
                      <a16:colId xmlns:a16="http://schemas.microsoft.com/office/drawing/2014/main" val="2128167618"/>
                    </a:ext>
                  </a:extLst>
                </a:gridCol>
                <a:gridCol w="2728728">
                  <a:extLst>
                    <a:ext uri="{9D8B030D-6E8A-4147-A177-3AD203B41FA5}">
                      <a16:colId xmlns:a16="http://schemas.microsoft.com/office/drawing/2014/main" val="2204111578"/>
                    </a:ext>
                  </a:extLst>
                </a:gridCol>
              </a:tblGrid>
              <a:tr h="281921">
                <a:tc>
                  <a:txBody>
                    <a:bodyPr/>
                    <a:lstStyle/>
                    <a:p>
                      <a:r>
                        <a:rPr lang="en-US" sz="1300" dirty="0" err="1"/>
                        <a:t>S.No</a:t>
                      </a:r>
                      <a:endParaRPr lang="en-IN" sz="1300" dirty="0"/>
                    </a:p>
                  </a:txBody>
                  <a:tcPr/>
                </a:tc>
                <a:tc>
                  <a:txBody>
                    <a:bodyPr/>
                    <a:lstStyle/>
                    <a:p>
                      <a:r>
                        <a:rPr lang="en-US" sz="1300" dirty="0"/>
                        <a:t>Author</a:t>
                      </a:r>
                      <a:endParaRPr lang="en-IN" sz="1300" dirty="0"/>
                    </a:p>
                  </a:txBody>
                  <a:tcPr/>
                </a:tc>
                <a:tc>
                  <a:txBody>
                    <a:bodyPr/>
                    <a:lstStyle/>
                    <a:p>
                      <a:r>
                        <a:rPr lang="en-US" sz="1300" dirty="0"/>
                        <a:t>Title  </a:t>
                      </a:r>
                      <a:endParaRPr lang="en-IN" sz="1300" dirty="0"/>
                    </a:p>
                  </a:txBody>
                  <a:tcPr/>
                </a:tc>
                <a:tc>
                  <a:txBody>
                    <a:bodyPr/>
                    <a:lstStyle/>
                    <a:p>
                      <a:r>
                        <a:rPr lang="en-US" sz="1300"/>
                        <a:t>Description</a:t>
                      </a:r>
                      <a:endParaRPr lang="en-IN" sz="1300" dirty="0"/>
                    </a:p>
                  </a:txBody>
                  <a:tcPr/>
                </a:tc>
                <a:extLst>
                  <a:ext uri="{0D108BD9-81ED-4DB2-BD59-A6C34878D82A}">
                    <a16:rowId xmlns:a16="http://schemas.microsoft.com/office/drawing/2014/main" val="3994430363"/>
                  </a:ext>
                </a:extLst>
              </a:tr>
              <a:tr h="1925687">
                <a:tc>
                  <a:txBody>
                    <a:bodyPr/>
                    <a:lstStyle/>
                    <a:p>
                      <a:r>
                        <a:rPr lang="en-US" sz="1300" dirty="0"/>
                        <a:t>4</a:t>
                      </a:r>
                      <a:endParaRPr lang="en-IN" sz="1300" dirty="0"/>
                    </a:p>
                  </a:txBody>
                  <a:tcPr/>
                </a:tc>
                <a:tc>
                  <a:txBody>
                    <a:bodyPr/>
                    <a:lstStyle/>
                    <a:p>
                      <a:r>
                        <a:rPr lang="en-US" sz="1300" b="0" i="0" kern="1200" dirty="0">
                          <a:solidFill>
                            <a:schemeClr val="dk1"/>
                          </a:solidFill>
                          <a:effectLst/>
                          <a:latin typeface="+mn-lt"/>
                          <a:ea typeface="+mn-ea"/>
                          <a:cs typeface="+mn-cs"/>
                        </a:rPr>
                        <a:t>H. Yousif, J. Yuan, R. Kays</a:t>
                      </a:r>
                      <a:endParaRPr lang="en-IN" sz="1300" dirty="0"/>
                    </a:p>
                  </a:txBody>
                  <a:tcPr/>
                </a:tc>
                <a:tc>
                  <a:txBody>
                    <a:bodyPr/>
                    <a:lstStyle/>
                    <a:p>
                      <a:r>
                        <a:rPr lang="en-US" sz="1300" b="0" i="0" kern="1200" dirty="0">
                          <a:solidFill>
                            <a:schemeClr val="dk1"/>
                          </a:solidFill>
                          <a:effectLst/>
                          <a:latin typeface="Times" panose="02020603050405020304" pitchFamily="18" charset="0"/>
                          <a:ea typeface="Tahoma" panose="020B0604030504040204" pitchFamily="34" charset="0"/>
                          <a:cs typeface="Times" panose="02020603050405020304" pitchFamily="18" charset="0"/>
                        </a:rPr>
                        <a:t>Fast human-animal detection from highly cluttered camera-trap </a:t>
                      </a:r>
                    </a:p>
                    <a:p>
                      <a:r>
                        <a:rPr lang="en-US" sz="1300" b="0" i="0" kern="1200" dirty="0">
                          <a:solidFill>
                            <a:schemeClr val="dk1"/>
                          </a:solidFill>
                          <a:effectLst/>
                          <a:latin typeface="Times" panose="02020603050405020304" pitchFamily="18" charset="0"/>
                          <a:ea typeface="Tahoma" panose="020B0604030504040204" pitchFamily="34" charset="0"/>
                          <a:cs typeface="Times" panose="02020603050405020304" pitchFamily="18" charset="0"/>
                        </a:rPr>
                        <a:t>images using joint background modeling and deep learning classification</a:t>
                      </a:r>
                    </a:p>
                  </a:txBody>
                  <a:tcPr/>
                </a:tc>
                <a:tc>
                  <a:txBody>
                    <a:bodyPr/>
                    <a:lstStyle/>
                    <a:p>
                      <a:r>
                        <a:rPr lang="en-US" sz="1300" b="0" i="0" kern="1200" dirty="0">
                          <a:solidFill>
                            <a:schemeClr val="dk1"/>
                          </a:solidFill>
                          <a:effectLst/>
                          <a:latin typeface="+mn-lt"/>
                          <a:ea typeface="+mn-ea"/>
                          <a:cs typeface="+mn-cs"/>
                        </a:rPr>
                        <a:t>This paper develops an effective background modeling and subtraction scheme to generate region proposals for the foreground objects and performs complexity-accuracy analysis of deep convolutional neural networks to develop a fast deep learning classification scheme</a:t>
                      </a:r>
                      <a:endParaRPr lang="en-IN" sz="1300" dirty="0"/>
                    </a:p>
                  </a:txBody>
                  <a:tcPr/>
                </a:tc>
                <a:extLst>
                  <a:ext uri="{0D108BD9-81ED-4DB2-BD59-A6C34878D82A}">
                    <a16:rowId xmlns:a16="http://schemas.microsoft.com/office/drawing/2014/main" val="1570182093"/>
                  </a:ext>
                </a:extLst>
              </a:tr>
              <a:tr h="1722159">
                <a:tc>
                  <a:txBody>
                    <a:bodyPr/>
                    <a:lstStyle/>
                    <a:p>
                      <a:r>
                        <a:rPr lang="en-US" sz="1300" b="0" dirty="0"/>
                        <a:t> 5</a:t>
                      </a:r>
                      <a:endParaRPr lang="en-IN" sz="1300" b="0" dirty="0"/>
                    </a:p>
                  </a:txBody>
                  <a:tcPr/>
                </a:tc>
                <a:tc>
                  <a:txBody>
                    <a:bodyPr/>
                    <a:lstStyle/>
                    <a:p>
                      <a:r>
                        <a:rPr lang="en-IN" sz="1300" b="0" i="0" kern="1200" dirty="0" err="1">
                          <a:solidFill>
                            <a:schemeClr val="dk1"/>
                          </a:solidFill>
                          <a:effectLst/>
                          <a:latin typeface="+mn-lt"/>
                          <a:ea typeface="+mn-ea"/>
                          <a:cs typeface="+mn-cs"/>
                        </a:rPr>
                        <a:t>Sayagavi</a:t>
                      </a:r>
                      <a:r>
                        <a:rPr lang="en-IN" sz="1300" b="0" i="0" kern="1200" dirty="0">
                          <a:solidFill>
                            <a:schemeClr val="dk1"/>
                          </a:solidFill>
                          <a:effectLst/>
                          <a:latin typeface="+mn-lt"/>
                          <a:ea typeface="+mn-ea"/>
                          <a:cs typeface="+mn-cs"/>
                        </a:rPr>
                        <a:t>, A.V., Sudarshan, T.S.B., </a:t>
                      </a:r>
                      <a:r>
                        <a:rPr lang="en-IN" sz="1300" b="0" i="0" kern="1200" dirty="0" err="1">
                          <a:solidFill>
                            <a:schemeClr val="dk1"/>
                          </a:solidFill>
                          <a:effectLst/>
                          <a:latin typeface="+mn-lt"/>
                          <a:ea typeface="+mn-ea"/>
                          <a:cs typeface="+mn-cs"/>
                        </a:rPr>
                        <a:t>Ravoor</a:t>
                      </a:r>
                      <a:r>
                        <a:rPr lang="en-IN" sz="1300" b="0" i="0" kern="1200" dirty="0">
                          <a:solidFill>
                            <a:schemeClr val="dk1"/>
                          </a:solidFill>
                          <a:effectLst/>
                          <a:latin typeface="+mn-lt"/>
                          <a:ea typeface="+mn-ea"/>
                          <a:cs typeface="+mn-cs"/>
                        </a:rPr>
                        <a:t>,</a:t>
                      </a:r>
                      <a:endParaRPr lang="en-IN" sz="1300" b="0" dirty="0">
                        <a:effectLst/>
                      </a:endParaRPr>
                    </a:p>
                  </a:txBody>
                  <a:tcPr marL="0" marR="0" marT="0" marB="0"/>
                </a:tc>
                <a:tc>
                  <a:txBody>
                    <a:bodyPr/>
                    <a:lstStyle/>
                    <a:p>
                      <a:r>
                        <a:rPr lang="en-US" sz="1300" b="0" i="0" kern="1200" dirty="0">
                          <a:solidFill>
                            <a:schemeClr val="dk1"/>
                          </a:solidFill>
                          <a:effectLst/>
                          <a:latin typeface="+mn-lt"/>
                          <a:ea typeface="+mn-ea"/>
                          <a:cs typeface="+mn-cs"/>
                        </a:rPr>
                        <a:t>Deep Learning Methods for Animal Recognition </a:t>
                      </a:r>
                    </a:p>
                    <a:p>
                      <a:r>
                        <a:rPr lang="en-US" sz="1300" b="0" i="0" kern="1200" dirty="0">
                          <a:solidFill>
                            <a:schemeClr val="dk1"/>
                          </a:solidFill>
                          <a:effectLst/>
                          <a:latin typeface="+mn-lt"/>
                          <a:ea typeface="+mn-ea"/>
                          <a:cs typeface="+mn-cs"/>
                        </a:rPr>
                        <a:t>and Tracking to Detect Intrusions.</a:t>
                      </a:r>
                    </a:p>
                  </a:txBody>
                  <a:tcPr/>
                </a:tc>
                <a:tc>
                  <a:txBody>
                    <a:bodyPr/>
                    <a:lstStyle/>
                    <a:p>
                      <a:r>
                        <a:rPr lang="en-US" sz="1300" b="0" i="0" kern="1200" dirty="0">
                          <a:solidFill>
                            <a:schemeClr val="dk1"/>
                          </a:solidFill>
                          <a:effectLst/>
                          <a:latin typeface="+mn-lt"/>
                          <a:ea typeface="+mn-ea"/>
                          <a:cs typeface="+mn-cs"/>
                        </a:rPr>
                        <a:t>The intrusion detection pipeline consists of three stages—animal detection, animal tracking and user alerts, and notifications. The proposed system is cost-effective and highly efficient, with an average accuracy of 98.8% in detecting and identifying animals in images.</a:t>
                      </a:r>
                      <a:endParaRPr lang="en-IN" sz="1300" b="0" dirty="0"/>
                    </a:p>
                  </a:txBody>
                  <a:tcPr/>
                </a:tc>
                <a:extLst>
                  <a:ext uri="{0D108BD9-81ED-4DB2-BD59-A6C34878D82A}">
                    <a16:rowId xmlns:a16="http://schemas.microsoft.com/office/drawing/2014/main" val="3657023138"/>
                  </a:ext>
                </a:extLst>
              </a:tr>
              <a:tr h="908047">
                <a:tc>
                  <a:txBody>
                    <a:bodyPr/>
                    <a:lstStyle/>
                    <a:p>
                      <a:r>
                        <a:rPr lang="en-US" sz="1300" dirty="0"/>
                        <a:t>6</a:t>
                      </a:r>
                      <a:endParaRPr lang="en-IN" sz="1300" dirty="0"/>
                    </a:p>
                  </a:txBody>
                  <a:tcPr/>
                </a:tc>
                <a:tc>
                  <a:txBody>
                    <a:bodyPr/>
                    <a:lstStyle/>
                    <a:p>
                      <a:r>
                        <a:rPr lang="en-IN" sz="1300" b="0" i="0" kern="1200" dirty="0">
                          <a:solidFill>
                            <a:schemeClr val="dk1"/>
                          </a:solidFill>
                          <a:effectLst/>
                          <a:latin typeface="+mn-lt"/>
                          <a:ea typeface="+mn-ea"/>
                          <a:cs typeface="+mn-cs"/>
                        </a:rPr>
                        <a:t>H. Nguyen et al</a:t>
                      </a:r>
                      <a:endParaRPr lang="en-IN" sz="1300" dirty="0"/>
                    </a:p>
                  </a:txBody>
                  <a:tcPr/>
                </a:tc>
                <a:tc>
                  <a:txBody>
                    <a:bodyPr/>
                    <a:lstStyle/>
                    <a:p>
                      <a:r>
                        <a:rPr lang="en-US" sz="1300" dirty="0"/>
                        <a:t> </a:t>
                      </a:r>
                      <a:r>
                        <a:rPr lang="en-US" sz="1300" b="0" i="0" kern="1200" dirty="0">
                          <a:solidFill>
                            <a:schemeClr val="dk1"/>
                          </a:solidFill>
                          <a:effectLst/>
                          <a:latin typeface="+mn-lt"/>
                          <a:ea typeface="+mn-ea"/>
                          <a:cs typeface="+mn-cs"/>
                        </a:rPr>
                        <a:t>Animal  Recognition and  Identification  with  Deep  Convolutional  Neural  Networks  for Automated  Wildlife  Monitoring,</a:t>
                      </a:r>
                      <a:endParaRPr lang="en-IN" sz="1300" dirty="0"/>
                    </a:p>
                  </a:txBody>
                  <a:tcPr/>
                </a:tc>
                <a:tc>
                  <a:txBody>
                    <a:bodyPr/>
                    <a:lstStyle/>
                    <a:p>
                      <a:r>
                        <a:rPr lang="en-US" sz="1300" dirty="0"/>
                        <a:t> Deep learning algorithms are used for training and predicting animal images</a:t>
                      </a:r>
                      <a:endParaRPr lang="en-IN" sz="1300" dirty="0"/>
                    </a:p>
                  </a:txBody>
                  <a:tcPr/>
                </a:tc>
                <a:extLst>
                  <a:ext uri="{0D108BD9-81ED-4DB2-BD59-A6C34878D82A}">
                    <a16:rowId xmlns:a16="http://schemas.microsoft.com/office/drawing/2014/main" val="936871613"/>
                  </a:ext>
                </a:extLst>
              </a:tr>
            </a:tbl>
          </a:graphicData>
        </a:graphic>
      </p:graphicFrame>
    </p:spTree>
    <p:extLst>
      <p:ext uri="{BB962C8B-B14F-4D97-AF65-F5344CB8AC3E}">
        <p14:creationId xmlns:p14="http://schemas.microsoft.com/office/powerpoint/2010/main" val="384526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52FA8-3933-CFEE-E86F-CEEB20D6EFCC}"/>
              </a:ext>
            </a:extLst>
          </p:cNvPr>
          <p:cNvSpPr txBox="1"/>
          <p:nvPr/>
        </p:nvSpPr>
        <p:spPr>
          <a:xfrm>
            <a:off x="776177" y="499730"/>
            <a:ext cx="3467616" cy="707886"/>
          </a:xfrm>
          <a:prstGeom prst="rect">
            <a:avLst/>
          </a:prstGeom>
          <a:noFill/>
        </p:spPr>
        <p:txBody>
          <a:bodyPr wrap="none" rtlCol="0">
            <a:spAutoFit/>
          </a:bodyPr>
          <a:lstStyle/>
          <a:p>
            <a:r>
              <a:rPr lang="en-US" sz="4000" b="1" dirty="0">
                <a:solidFill>
                  <a:schemeClr val="accent3">
                    <a:lumMod val="50000"/>
                  </a:schemeClr>
                </a:solidFill>
              </a:rPr>
              <a:t>Data Collection</a:t>
            </a:r>
            <a:endParaRPr lang="en-IN" sz="4000" b="1" dirty="0">
              <a:solidFill>
                <a:schemeClr val="accent3">
                  <a:lumMod val="50000"/>
                </a:schemeClr>
              </a:solidFill>
            </a:endParaRPr>
          </a:p>
        </p:txBody>
      </p:sp>
      <p:pic>
        <p:nvPicPr>
          <p:cNvPr id="4" name="Content Placeholder 6">
            <a:extLst>
              <a:ext uri="{FF2B5EF4-FFF2-40B4-BE49-F238E27FC236}">
                <a16:creationId xmlns:a16="http://schemas.microsoft.com/office/drawing/2014/main" id="{18030968-49F1-74E9-6C47-977E3955F9DC}"/>
              </a:ext>
            </a:extLst>
          </p:cNvPr>
          <p:cNvPicPr>
            <a:picLocks noChangeAspect="1"/>
          </p:cNvPicPr>
          <p:nvPr/>
        </p:nvPicPr>
        <p:blipFill>
          <a:blip r:embed="rId2"/>
          <a:stretch>
            <a:fillRect/>
          </a:stretch>
        </p:blipFill>
        <p:spPr>
          <a:xfrm>
            <a:off x="715848" y="2169042"/>
            <a:ext cx="10405808" cy="4189228"/>
          </a:xfrm>
          <a:prstGeom prst="rect">
            <a:avLst/>
          </a:prstGeom>
        </p:spPr>
      </p:pic>
      <p:sp>
        <p:nvSpPr>
          <p:cNvPr id="5" name="TextBox 4">
            <a:extLst>
              <a:ext uri="{FF2B5EF4-FFF2-40B4-BE49-F238E27FC236}">
                <a16:creationId xmlns:a16="http://schemas.microsoft.com/office/drawing/2014/main" id="{92DC1C46-E2F1-258E-DE7B-E71EDF07F7CA}"/>
              </a:ext>
            </a:extLst>
          </p:cNvPr>
          <p:cNvSpPr txBox="1"/>
          <p:nvPr/>
        </p:nvSpPr>
        <p:spPr>
          <a:xfrm>
            <a:off x="715847" y="1218249"/>
            <a:ext cx="9937975" cy="1200329"/>
          </a:xfrm>
          <a:prstGeom prst="rect">
            <a:avLst/>
          </a:prstGeom>
          <a:noFill/>
        </p:spPr>
        <p:txBody>
          <a:bodyPr wrap="square" rtlCol="0">
            <a:spAutoFit/>
          </a:bodyPr>
          <a:lstStyle/>
          <a:p>
            <a:pPr algn="just"/>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IN this project we use wound dataset collected from Kaggle which has 12 categories of animals . Pixel values form images are taken as input and labels are used as output and each folder has 50 images which are used for training. Video dataset of animals is also taken to train for prediction from videos.</a:t>
            </a:r>
          </a:p>
          <a:p>
            <a:endParaRPr lang="en-IN" dirty="0"/>
          </a:p>
        </p:txBody>
      </p:sp>
    </p:spTree>
    <p:extLst>
      <p:ext uri="{BB962C8B-B14F-4D97-AF65-F5344CB8AC3E}">
        <p14:creationId xmlns:p14="http://schemas.microsoft.com/office/powerpoint/2010/main" val="290786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F64126-2636-36E4-CE2D-136BE1535C78}"/>
              </a:ext>
            </a:extLst>
          </p:cNvPr>
          <p:cNvSpPr txBox="1"/>
          <p:nvPr/>
        </p:nvSpPr>
        <p:spPr>
          <a:xfrm>
            <a:off x="308346" y="154004"/>
            <a:ext cx="5083983" cy="707886"/>
          </a:xfrm>
          <a:prstGeom prst="rect">
            <a:avLst/>
          </a:prstGeom>
          <a:noFill/>
        </p:spPr>
        <p:txBody>
          <a:bodyPr wrap="square" rtlCol="0">
            <a:spAutoFit/>
          </a:bodyPr>
          <a:lstStyle/>
          <a:p>
            <a:r>
              <a:rPr lang="en-US" sz="4000" b="1" dirty="0">
                <a:solidFill>
                  <a:schemeClr val="accent3">
                    <a:lumMod val="50000"/>
                  </a:schemeClr>
                </a:solidFill>
              </a:rPr>
              <a:t>Methodologies :</a:t>
            </a:r>
            <a:endParaRPr lang="en-IN" sz="4000" b="1" dirty="0">
              <a:solidFill>
                <a:schemeClr val="accent3">
                  <a:lumMod val="50000"/>
                </a:schemeClr>
              </a:solidFill>
            </a:endParaRPr>
          </a:p>
        </p:txBody>
      </p:sp>
      <p:sp>
        <p:nvSpPr>
          <p:cNvPr id="4" name="TextBox 3">
            <a:extLst>
              <a:ext uri="{FF2B5EF4-FFF2-40B4-BE49-F238E27FC236}">
                <a16:creationId xmlns:a16="http://schemas.microsoft.com/office/drawing/2014/main" id="{51052541-75D3-3DAE-C70F-C0645C3DE53C}"/>
              </a:ext>
            </a:extLst>
          </p:cNvPr>
          <p:cNvSpPr txBox="1"/>
          <p:nvPr/>
        </p:nvSpPr>
        <p:spPr>
          <a:xfrm>
            <a:off x="385011" y="731520"/>
            <a:ext cx="10821706" cy="5262979"/>
          </a:xfrm>
          <a:prstGeom prst="rect">
            <a:avLst/>
          </a:prstGeom>
          <a:noFill/>
        </p:spPr>
        <p:txBody>
          <a:bodyPr wrap="square" rtlCol="0">
            <a:spAutoFit/>
          </a:bodyPr>
          <a:lstStyle/>
          <a:p>
            <a:pPr>
              <a:buFont typeface="+mj-lt"/>
              <a:buAutoNum type="arabicPeriod"/>
            </a:pPr>
            <a:r>
              <a:rPr lang="en-US" sz="1600" b="1" dirty="0"/>
              <a:t>Dataset Collection</a:t>
            </a:r>
            <a:endParaRPr lang="en-US" sz="1600" dirty="0"/>
          </a:p>
          <a:p>
            <a:pPr marL="742950" lvl="1" indent="-285750">
              <a:buFont typeface="+mj-lt"/>
              <a:buAutoNum type="arabicPeriod"/>
            </a:pPr>
            <a:r>
              <a:rPr lang="en-US" sz="1600" dirty="0"/>
              <a:t>Collected a diverse animal image dataset from a reliable source (e.g., Kaggle).</a:t>
            </a:r>
          </a:p>
          <a:p>
            <a:pPr marL="742950" lvl="1" indent="-285750">
              <a:buFont typeface="+mj-lt"/>
              <a:buAutoNum type="arabicPeriod"/>
            </a:pPr>
            <a:r>
              <a:rPr lang="en-US" sz="1600" dirty="0"/>
              <a:t>Ensured variety in classes, backgrounds, and lighting conditions.</a:t>
            </a:r>
          </a:p>
          <a:p>
            <a:pPr>
              <a:buFont typeface="+mj-lt"/>
              <a:buAutoNum type="arabicPeriod"/>
            </a:pPr>
            <a:r>
              <a:rPr lang="en-US" sz="1600" b="1" dirty="0"/>
              <a:t>Preprocessing</a:t>
            </a:r>
            <a:endParaRPr lang="en-US" sz="1600" dirty="0"/>
          </a:p>
          <a:p>
            <a:pPr marL="742950" lvl="1" indent="-285750">
              <a:buFont typeface="+mj-lt"/>
              <a:buAutoNum type="arabicPeriod"/>
            </a:pPr>
            <a:r>
              <a:rPr lang="en-US" sz="1600" dirty="0"/>
              <a:t>Resized all images to 128x128 pixels.</a:t>
            </a:r>
          </a:p>
          <a:p>
            <a:pPr marL="742950" lvl="1" indent="-285750">
              <a:buFont typeface="+mj-lt"/>
              <a:buAutoNum type="arabicPeriod"/>
            </a:pPr>
            <a:r>
              <a:rPr lang="en-US" sz="1600" dirty="0"/>
              <a:t>Normalized pixel values and applied augmentation (rotation, zoom, flipping).</a:t>
            </a:r>
          </a:p>
          <a:p>
            <a:pPr marL="742950" lvl="1" indent="-285750">
              <a:buFont typeface="+mj-lt"/>
              <a:buAutoNum type="arabicPeriod"/>
            </a:pPr>
            <a:r>
              <a:rPr lang="en-US" sz="1600" dirty="0"/>
              <a:t>Labels encoded into one-hot vectors for multi-class classification.</a:t>
            </a:r>
          </a:p>
          <a:p>
            <a:pPr>
              <a:buFont typeface="+mj-lt"/>
              <a:buAutoNum type="arabicPeriod"/>
            </a:pPr>
            <a:r>
              <a:rPr lang="en-US" sz="1600" b="1" dirty="0"/>
              <a:t>Model Building (CNN Architecture)</a:t>
            </a:r>
            <a:endParaRPr lang="en-US" sz="1600" dirty="0"/>
          </a:p>
          <a:p>
            <a:pPr marL="742950" lvl="1" indent="-285750">
              <a:buFont typeface="+mj-lt"/>
              <a:buAutoNum type="arabicPeriod"/>
            </a:pPr>
            <a:r>
              <a:rPr lang="en-US" sz="1600" dirty="0"/>
              <a:t>Designed a custom CNN with multiple convolutional and pooling layers.</a:t>
            </a:r>
          </a:p>
          <a:p>
            <a:pPr marL="742950" lvl="1" indent="-285750">
              <a:buFont typeface="+mj-lt"/>
              <a:buAutoNum type="arabicPeriod"/>
            </a:pPr>
            <a:r>
              <a:rPr lang="en-US" sz="1600" dirty="0" err="1"/>
              <a:t>ReLU</a:t>
            </a:r>
            <a:r>
              <a:rPr lang="en-US" sz="1600" dirty="0"/>
              <a:t> used as activation, and </a:t>
            </a:r>
            <a:r>
              <a:rPr lang="en-US" sz="1600" dirty="0" err="1"/>
              <a:t>Softmax</a:t>
            </a:r>
            <a:r>
              <a:rPr lang="en-US" sz="1600" dirty="0"/>
              <a:t> for the final classification layer.</a:t>
            </a:r>
          </a:p>
          <a:p>
            <a:pPr>
              <a:buFont typeface="+mj-lt"/>
              <a:buAutoNum type="arabicPeriod"/>
            </a:pPr>
            <a:r>
              <a:rPr lang="en-US" sz="1600" b="1" dirty="0"/>
              <a:t>Training and Validation</a:t>
            </a:r>
            <a:endParaRPr lang="en-US" sz="1600" dirty="0"/>
          </a:p>
          <a:p>
            <a:pPr marL="742950" lvl="1" indent="-285750">
              <a:buFont typeface="+mj-lt"/>
              <a:buAutoNum type="arabicPeriod"/>
            </a:pPr>
            <a:r>
              <a:rPr lang="en-US" sz="1600" dirty="0"/>
              <a:t>Trained using Adam optimizer and categorical </a:t>
            </a:r>
            <a:r>
              <a:rPr lang="en-US" sz="1600" dirty="0" err="1"/>
              <a:t>crossentropy</a:t>
            </a:r>
            <a:r>
              <a:rPr lang="en-US" sz="1600" dirty="0"/>
              <a:t> loss.</a:t>
            </a:r>
          </a:p>
          <a:p>
            <a:pPr marL="742950" lvl="1" indent="-285750">
              <a:buFont typeface="+mj-lt"/>
              <a:buAutoNum type="arabicPeriod"/>
            </a:pPr>
            <a:r>
              <a:rPr lang="en-US" sz="1600" dirty="0"/>
              <a:t>Used GPU to speed up training and avoid bottlenecks.</a:t>
            </a:r>
          </a:p>
          <a:p>
            <a:pPr marL="742950" lvl="1" indent="-285750">
              <a:buFont typeface="+mj-lt"/>
              <a:buAutoNum type="arabicPeriod"/>
            </a:pPr>
            <a:r>
              <a:rPr lang="en-US" sz="1600" dirty="0"/>
              <a:t>Monitored accuracy and loss over 25 epochs with batch size 32.</a:t>
            </a:r>
          </a:p>
          <a:p>
            <a:pPr>
              <a:buFont typeface="+mj-lt"/>
              <a:buAutoNum type="arabicPeriod"/>
            </a:pPr>
            <a:r>
              <a:rPr lang="en-US" sz="1600" b="1" dirty="0"/>
              <a:t>Evaluation &amp; Results</a:t>
            </a:r>
            <a:endParaRPr lang="en-US" sz="1600" dirty="0"/>
          </a:p>
          <a:p>
            <a:pPr marL="742950" lvl="1" indent="-285750">
              <a:buFont typeface="+mj-lt"/>
              <a:buAutoNum type="arabicPeriod"/>
            </a:pPr>
            <a:r>
              <a:rPr lang="en-US" sz="1600" dirty="0"/>
              <a:t>Evaluated model performance using accuracy, loss curves, and a confusion matrix.</a:t>
            </a:r>
          </a:p>
          <a:p>
            <a:pPr marL="742950" lvl="1" indent="-285750">
              <a:buFont typeface="+mj-lt"/>
              <a:buAutoNum type="arabicPeriod"/>
            </a:pPr>
            <a:r>
              <a:rPr lang="en-US" sz="1600" dirty="0"/>
              <a:t>Validated predictions on test data and visualized results.</a:t>
            </a:r>
          </a:p>
          <a:p>
            <a:pPr>
              <a:buFont typeface="+mj-lt"/>
              <a:buAutoNum type="arabicPeriod"/>
            </a:pPr>
            <a:r>
              <a:rPr lang="en-US" sz="1600" b="1" dirty="0"/>
              <a:t>Prediction &amp; Application</a:t>
            </a:r>
            <a:endParaRPr lang="en-US" sz="1600" dirty="0"/>
          </a:p>
          <a:p>
            <a:pPr marL="742950" lvl="1" indent="-285750">
              <a:buFont typeface="+mj-lt"/>
              <a:buAutoNum type="arabicPeriod"/>
            </a:pPr>
            <a:r>
              <a:rPr lang="en-US" sz="1600" dirty="0"/>
              <a:t>Deployed the model to predict animal classes from unseen images.</a:t>
            </a:r>
          </a:p>
          <a:p>
            <a:pPr marL="742950" lvl="1" indent="-285750">
              <a:buFont typeface="+mj-lt"/>
              <a:buAutoNum type="arabicPeriod"/>
            </a:pPr>
            <a:r>
              <a:rPr lang="en-US" sz="1600" dirty="0"/>
              <a:t>Demonstrated practical use cases in wildlife and educational domains.</a:t>
            </a:r>
          </a:p>
          <a:p>
            <a:pPr algn="just"/>
            <a:endParaRPr lang="en-IN" sz="1600" dirty="0"/>
          </a:p>
        </p:txBody>
      </p:sp>
    </p:spTree>
    <p:extLst>
      <p:ext uri="{BB962C8B-B14F-4D97-AF65-F5344CB8AC3E}">
        <p14:creationId xmlns:p14="http://schemas.microsoft.com/office/powerpoint/2010/main" val="381962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8DFEB0-FF56-F148-A38F-2D91D6F1CE1C}"/>
              </a:ext>
            </a:extLst>
          </p:cNvPr>
          <p:cNvSpPr txBox="1"/>
          <p:nvPr/>
        </p:nvSpPr>
        <p:spPr>
          <a:xfrm>
            <a:off x="256674" y="192505"/>
            <a:ext cx="7708231" cy="1323439"/>
          </a:xfrm>
          <a:prstGeom prst="rect">
            <a:avLst/>
          </a:prstGeom>
          <a:noFill/>
        </p:spPr>
        <p:txBody>
          <a:bodyPr wrap="square">
            <a:spAutoFit/>
          </a:bodyPr>
          <a:lstStyle/>
          <a:p>
            <a:r>
              <a:rPr lang="en-IN" sz="4000" b="1" dirty="0">
                <a:solidFill>
                  <a:srgbClr val="512730"/>
                </a:solidFill>
              </a:rPr>
              <a:t>SRS: Functional &amp; Non-Functional</a:t>
            </a:r>
          </a:p>
          <a:p>
            <a:r>
              <a:rPr lang="en-IN" sz="4000" b="1" dirty="0">
                <a:solidFill>
                  <a:srgbClr val="512730"/>
                </a:solidFill>
              </a:rPr>
              <a:t>Requirements</a:t>
            </a:r>
          </a:p>
        </p:txBody>
      </p:sp>
      <p:sp>
        <p:nvSpPr>
          <p:cNvPr id="4" name="TextBox 3">
            <a:extLst>
              <a:ext uri="{FF2B5EF4-FFF2-40B4-BE49-F238E27FC236}">
                <a16:creationId xmlns:a16="http://schemas.microsoft.com/office/drawing/2014/main" id="{A7867E62-FEF4-F62B-6484-91412469B56A}"/>
              </a:ext>
            </a:extLst>
          </p:cNvPr>
          <p:cNvSpPr txBox="1"/>
          <p:nvPr/>
        </p:nvSpPr>
        <p:spPr>
          <a:xfrm>
            <a:off x="360947" y="1776282"/>
            <a:ext cx="5253789" cy="4031873"/>
          </a:xfrm>
          <a:prstGeom prst="rect">
            <a:avLst/>
          </a:prstGeom>
          <a:noFill/>
        </p:spPr>
        <p:txBody>
          <a:bodyPr wrap="square" rtlCol="0">
            <a:spAutoFit/>
          </a:bodyPr>
          <a:lstStyle/>
          <a:p>
            <a:pPr>
              <a:buNone/>
            </a:pPr>
            <a:r>
              <a:rPr lang="en-US" sz="2000" b="1" dirty="0">
                <a:solidFill>
                  <a:schemeClr val="bg2">
                    <a:lumMod val="50000"/>
                  </a:schemeClr>
                </a:solidFill>
              </a:rPr>
              <a:t>Functional Requirements</a:t>
            </a:r>
          </a:p>
          <a:p>
            <a:pPr>
              <a:buNone/>
            </a:pPr>
            <a:endParaRPr lang="en-US" sz="2000" b="1" dirty="0">
              <a:solidFill>
                <a:schemeClr val="bg2">
                  <a:lumMod val="50000"/>
                </a:schemeClr>
              </a:solidFill>
            </a:endParaRPr>
          </a:p>
          <a:p>
            <a:pPr>
              <a:buFont typeface="Arial" panose="020B0604020202020204" pitchFamily="34" charset="0"/>
              <a:buChar char="•"/>
            </a:pPr>
            <a:r>
              <a:rPr lang="en-US" dirty="0"/>
              <a:t>Accept images in common formats (JPEG, PNG).</a:t>
            </a:r>
          </a:p>
          <a:p>
            <a:pPr>
              <a:buFont typeface="Arial" panose="020B0604020202020204" pitchFamily="34" charset="0"/>
              <a:buChar char="•"/>
            </a:pPr>
            <a:r>
              <a:rPr lang="en-US" dirty="0"/>
              <a:t>Resize, normalize, and augment images to prepare for CNN.</a:t>
            </a:r>
          </a:p>
          <a:p>
            <a:pPr>
              <a:buFont typeface="Arial" panose="020B0604020202020204" pitchFamily="34" charset="0"/>
              <a:buChar char="•"/>
            </a:pPr>
            <a:r>
              <a:rPr lang="en-US" dirty="0"/>
              <a:t>Load and execute the trained CNN model for classification.</a:t>
            </a:r>
          </a:p>
          <a:p>
            <a:pPr>
              <a:buFont typeface="Arial" panose="020B0604020202020204" pitchFamily="34" charset="0"/>
              <a:buChar char="•"/>
            </a:pPr>
            <a:r>
              <a:rPr lang="en-US" dirty="0"/>
              <a:t>Predict the animal class and provide a confidence score.</a:t>
            </a:r>
          </a:p>
          <a:p>
            <a:pPr>
              <a:buFont typeface="Arial" panose="020B0604020202020204" pitchFamily="34" charset="0"/>
              <a:buChar char="•"/>
            </a:pPr>
            <a:r>
              <a:rPr lang="en-US" dirty="0"/>
              <a:t>Display the predicted class and associated confidence score.</a:t>
            </a:r>
          </a:p>
          <a:p>
            <a:pPr>
              <a:buFont typeface="Arial" panose="020B0604020202020204" pitchFamily="34" charset="0"/>
              <a:buChar char="•"/>
            </a:pPr>
            <a:r>
              <a:rPr lang="en-US" dirty="0"/>
              <a:t>Provide an intuitive GUI for image upload and result display.</a:t>
            </a:r>
          </a:p>
          <a:p>
            <a:endParaRPr lang="en-IN" dirty="0"/>
          </a:p>
        </p:txBody>
      </p:sp>
      <p:sp>
        <p:nvSpPr>
          <p:cNvPr id="6" name="TextBox 5">
            <a:extLst>
              <a:ext uri="{FF2B5EF4-FFF2-40B4-BE49-F238E27FC236}">
                <a16:creationId xmlns:a16="http://schemas.microsoft.com/office/drawing/2014/main" id="{6AA49528-49B1-D93A-C845-1B81D0849331}"/>
              </a:ext>
            </a:extLst>
          </p:cNvPr>
          <p:cNvSpPr txBox="1"/>
          <p:nvPr/>
        </p:nvSpPr>
        <p:spPr>
          <a:xfrm>
            <a:off x="7018421" y="1776282"/>
            <a:ext cx="5173579" cy="2308324"/>
          </a:xfrm>
          <a:prstGeom prst="rect">
            <a:avLst/>
          </a:prstGeom>
          <a:noFill/>
        </p:spPr>
        <p:txBody>
          <a:bodyPr wrap="square">
            <a:spAutoFit/>
          </a:bodyPr>
          <a:lstStyle/>
          <a:p>
            <a:pPr>
              <a:buNone/>
            </a:pPr>
            <a:r>
              <a:rPr lang="en-US" b="1" dirty="0">
                <a:solidFill>
                  <a:schemeClr val="bg2">
                    <a:lumMod val="50000"/>
                  </a:schemeClr>
                </a:solidFill>
              </a:rPr>
              <a:t>Non-Functional Requirements</a:t>
            </a:r>
          </a:p>
          <a:p>
            <a:pPr>
              <a:buNone/>
            </a:pPr>
            <a:endParaRPr lang="en-US" b="1" dirty="0"/>
          </a:p>
          <a:p>
            <a:pPr>
              <a:buFont typeface="Arial" panose="020B0604020202020204" pitchFamily="34" charset="0"/>
              <a:buChar char="•"/>
            </a:pPr>
            <a:r>
              <a:rPr lang="en-US" dirty="0"/>
              <a:t>Achieve &gt;=90% classification accuracy on the test dataset.</a:t>
            </a:r>
          </a:p>
          <a:p>
            <a:pPr>
              <a:buFont typeface="Arial" panose="020B0604020202020204" pitchFamily="34" charset="0"/>
              <a:buChar char="•"/>
            </a:pPr>
            <a:r>
              <a:rPr lang="en-US" dirty="0"/>
              <a:t>Classify an image in less than 1 second.</a:t>
            </a:r>
          </a:p>
          <a:p>
            <a:pPr>
              <a:buFont typeface="Arial" panose="020B0604020202020204" pitchFamily="34" charset="0"/>
              <a:buChar char="•"/>
            </a:pPr>
            <a:r>
              <a:rPr lang="en-US" dirty="0"/>
              <a:t>Handle a large number of images efficiently.</a:t>
            </a:r>
          </a:p>
          <a:p>
            <a:pPr>
              <a:buFont typeface="Arial" panose="020B0604020202020204" pitchFamily="34" charset="0"/>
              <a:buChar char="•"/>
            </a:pPr>
            <a:r>
              <a:rPr lang="en-US" dirty="0"/>
              <a:t>User-friendly interface with minimal training.</a:t>
            </a:r>
          </a:p>
          <a:p>
            <a:pPr>
              <a:buFont typeface="Arial" panose="020B0604020202020204" pitchFamily="34" charset="0"/>
              <a:buChar char="•"/>
            </a:pPr>
            <a:r>
              <a:rPr lang="en-US" dirty="0"/>
              <a:t>99.9% uptime.</a:t>
            </a:r>
          </a:p>
        </p:txBody>
      </p:sp>
      <p:sp>
        <p:nvSpPr>
          <p:cNvPr id="8" name="TextBox 7">
            <a:extLst>
              <a:ext uri="{FF2B5EF4-FFF2-40B4-BE49-F238E27FC236}">
                <a16:creationId xmlns:a16="http://schemas.microsoft.com/office/drawing/2014/main" id="{5A838BED-2BE7-9D24-A5AA-CC999D238E2C}"/>
              </a:ext>
            </a:extLst>
          </p:cNvPr>
          <p:cNvSpPr txBox="1"/>
          <p:nvPr/>
        </p:nvSpPr>
        <p:spPr>
          <a:xfrm>
            <a:off x="360947" y="5574631"/>
            <a:ext cx="11227468" cy="707886"/>
          </a:xfrm>
          <a:prstGeom prst="rect">
            <a:avLst/>
          </a:prstGeom>
          <a:noFill/>
        </p:spPr>
        <p:txBody>
          <a:bodyPr wrap="square">
            <a:spAutoFit/>
          </a:bodyPr>
          <a:lstStyle/>
          <a:p>
            <a:r>
              <a:rPr lang="en-US" sz="2000" dirty="0">
                <a:solidFill>
                  <a:schemeClr val="bg2">
                    <a:lumMod val="50000"/>
                  </a:schemeClr>
                </a:solidFill>
              </a:rPr>
              <a:t>The system must meet these performance targets while remaining user-friendly and secure. Security requirements are detailed on the next slide.</a:t>
            </a:r>
          </a:p>
        </p:txBody>
      </p:sp>
    </p:spTree>
    <p:extLst>
      <p:ext uri="{BB962C8B-B14F-4D97-AF65-F5344CB8AC3E}">
        <p14:creationId xmlns:p14="http://schemas.microsoft.com/office/powerpoint/2010/main" val="3101031414"/>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Ion Boardroom</Template>
  <TotalTime>340</TotalTime>
  <Words>1556</Words>
  <Application>Microsoft Office PowerPoint</Application>
  <PresentationFormat>Widescreen</PresentationFormat>
  <Paragraphs>160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Calibri</vt:lpstr>
      <vt:lpstr>Franklin Gothic Book</vt:lpstr>
      <vt:lpstr>Times</vt:lpstr>
      <vt:lpstr>Times New Roman</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CNN ARCHITECTURE</vt:lpstr>
      <vt:lpstr>Use Case Diagram</vt:lpstr>
      <vt:lpstr>Sequence Diagram</vt:lpstr>
      <vt:lpstr>Class Diagram</vt:lpstr>
      <vt:lpstr>Activity Diagram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chandu kotani</dc:creator>
  <cp:lastModifiedBy>someswari chanamala</cp:lastModifiedBy>
  <cp:revision>6</cp:revision>
  <dcterms:created xsi:type="dcterms:W3CDTF">2025-03-27T06:10:37Z</dcterms:created>
  <dcterms:modified xsi:type="dcterms:W3CDTF">2025-04-11T10:32:12Z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