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notesMasterIdLst>
    <p:notesMasterId r:id="rId49"/>
  </p:notesMasterIdLst>
  <p:sldIdLst>
    <p:sldId id="256" r:id="rId2"/>
    <p:sldId id="257" r:id="rId3"/>
    <p:sldId id="258" r:id="rId4"/>
    <p:sldId id="259" r:id="rId5"/>
    <p:sldId id="261"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80" r:id="rId19"/>
    <p:sldId id="290" r:id="rId20"/>
    <p:sldId id="289" r:id="rId21"/>
    <p:sldId id="288" r:id="rId22"/>
    <p:sldId id="287" r:id="rId23"/>
    <p:sldId id="286" r:id="rId24"/>
    <p:sldId id="285" r:id="rId25"/>
    <p:sldId id="284" r:id="rId26"/>
    <p:sldId id="283" r:id="rId27"/>
    <p:sldId id="282" r:id="rId28"/>
    <p:sldId id="281" r:id="rId29"/>
    <p:sldId id="295" r:id="rId30"/>
    <p:sldId id="292" r:id="rId31"/>
    <p:sldId id="291" r:id="rId32"/>
    <p:sldId id="296" r:id="rId33"/>
    <p:sldId id="297" r:id="rId34"/>
    <p:sldId id="298" r:id="rId35"/>
    <p:sldId id="293" r:id="rId36"/>
    <p:sldId id="299" r:id="rId37"/>
    <p:sldId id="300" r:id="rId38"/>
    <p:sldId id="301" r:id="rId39"/>
    <p:sldId id="302" r:id="rId40"/>
    <p:sldId id="303" r:id="rId41"/>
    <p:sldId id="304" r:id="rId42"/>
    <p:sldId id="305" r:id="rId43"/>
    <p:sldId id="306" r:id="rId44"/>
    <p:sldId id="307" r:id="rId45"/>
    <p:sldId id="294" r:id="rId46"/>
    <p:sldId id="308" r:id="rId47"/>
    <p:sldId id="264" r:id="rId4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06" autoAdjust="0"/>
  </p:normalViewPr>
  <p:slideViewPr>
    <p:cSldViewPr>
      <p:cViewPr>
        <p:scale>
          <a:sx n="83" d="100"/>
          <a:sy n="83" d="100"/>
        </p:scale>
        <p:origin x="-629" y="77"/>
      </p:cViewPr>
      <p:guideLst>
        <p:guide orient="horz" pos="2160"/>
        <p:guide pos="383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6D6FA-6847-444F-BDE9-C53656C2ADE3}" type="datetimeFigureOut">
              <a:rPr lang="en-US" smtClean="0"/>
              <a:t>3/8/2021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6D0AE7-5761-4853-8BD4-C0D9E4DF590A}" type="slidenum">
              <a:rPr lang="en-US" smtClean="0"/>
              <a:t>‹#›</a:t>
            </a:fld>
            <a:endParaRPr lang="en-US"/>
          </a:p>
        </p:txBody>
      </p:sp>
    </p:spTree>
    <p:extLst>
      <p:ext uri="{BB962C8B-B14F-4D97-AF65-F5344CB8AC3E}">
        <p14:creationId xmlns:p14="http://schemas.microsoft.com/office/powerpoint/2010/main" val="3430689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6D0AE7-5761-4853-8BD4-C0D9E4DF590A}" type="slidenum">
              <a:rPr lang="en-US" smtClean="0"/>
              <a:t>3</a:t>
            </a:fld>
            <a:endParaRPr lang="en-US"/>
          </a:p>
        </p:txBody>
      </p:sp>
    </p:spTree>
    <p:extLst>
      <p:ext uri="{BB962C8B-B14F-4D97-AF65-F5344CB8AC3E}">
        <p14:creationId xmlns:p14="http://schemas.microsoft.com/office/powerpoint/2010/main" val="3758065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886D0AE7-5761-4853-8BD4-C0D9E4DF590A}" type="slidenum">
              <a:rPr lang="en-US" smtClean="0"/>
              <a:t>21</a:t>
            </a:fld>
            <a:endParaRPr lang="en-US"/>
          </a:p>
        </p:txBody>
      </p:sp>
    </p:spTree>
    <p:extLst>
      <p:ext uri="{BB962C8B-B14F-4D97-AF65-F5344CB8AC3E}">
        <p14:creationId xmlns:p14="http://schemas.microsoft.com/office/powerpoint/2010/main" val="145741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6D0AE7-5761-4853-8BD4-C0D9E4DF590A}" type="slidenum">
              <a:rPr lang="en-US" smtClean="0"/>
              <a:t>22</a:t>
            </a:fld>
            <a:endParaRPr lang="en-US"/>
          </a:p>
        </p:txBody>
      </p:sp>
    </p:spTree>
    <p:extLst>
      <p:ext uri="{BB962C8B-B14F-4D97-AF65-F5344CB8AC3E}">
        <p14:creationId xmlns:p14="http://schemas.microsoft.com/office/powerpoint/2010/main" val="196942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126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1998"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200" y="1730403"/>
            <a:ext cx="7529536"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5949" y="2470926"/>
            <a:ext cx="8679247"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8B1EFE-3BCC-4582-8B31-A07E32F98ABF}"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09DC4-AE34-49AE-85A1-BB6D3D99445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8B1EFE-3BCC-4582-8B31-A07E32F98ABF}"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09DC4-AE34-49AE-85A1-BB6D3D99445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441" y="274639"/>
            <a:ext cx="802431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8B1EFE-3BCC-4582-8B31-A07E32F98ABF}"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09DC4-AE34-49AE-85A1-BB6D3D99445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8B1EFE-3BCC-4582-8B31-A07E32F98ABF}"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09DC4-AE34-49AE-85A1-BB6D3D99445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1998"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126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247" y="1726738"/>
            <a:ext cx="7532694"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114" y="2468304"/>
            <a:ext cx="8678443"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FB8B1EFE-3BCC-4582-8B31-A07E32F98ABF}"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09DC4-AE34-49AE-85A1-BB6D3D99445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6994" y="1097280"/>
            <a:ext cx="4266089"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5056" y="1097280"/>
            <a:ext cx="4266089"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8B1EFE-3BCC-4582-8B31-A07E32F98ABF}"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09DC4-AE34-49AE-85A1-BB6D3D99445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94" y="1097280"/>
            <a:ext cx="4266089"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1915" y="1701848"/>
            <a:ext cx="4266089"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5056" y="1097280"/>
            <a:ext cx="4266089"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5056" y="1701848"/>
            <a:ext cx="4266089"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8B1EFE-3BCC-4582-8B31-A07E32F98ABF}" type="datetimeFigureOut">
              <a:rPr lang="en-US" smtClean="0"/>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E09DC4-AE34-49AE-85A1-BB6D3D99445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8B1EFE-3BCC-4582-8B31-A07E32F98ABF}" type="datetimeFigureOut">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E09DC4-AE34-49AE-85A1-BB6D3D99445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B1EFE-3BCC-4582-8B31-A07E32F98ABF}" type="datetimeFigureOut">
              <a:rPr lang="en-US" smtClean="0"/>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E09DC4-AE34-49AE-85A1-BB6D3D99445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126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19511" y="-1719509"/>
            <a:ext cx="6858000" cy="10297022"/>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301" y="1576104"/>
            <a:ext cx="694763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1087" y="2618913"/>
            <a:ext cx="5075717"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154" y="2253385"/>
            <a:ext cx="7724335"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FB8B1EFE-3BCC-4582-8B31-A07E32F98ABF}" type="datetimeFigureOut">
              <a:rPr lang="en-US" smtClean="0"/>
              <a:t>3/8/2021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4E09DC4-AE34-49AE-85A1-BB6D3D99445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4396" y="0"/>
            <a:ext cx="9484429"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126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126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696" y="1717501"/>
            <a:ext cx="7313295"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242" y="2180529"/>
            <a:ext cx="8126610"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8B1EFE-3BCC-4582-8B31-A07E32F98ABF}"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09DC4-AE34-49AE-85A1-BB6D3D99445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4435"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1998"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6994" y="365760"/>
            <a:ext cx="10025309"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6994" y="1100629"/>
            <a:ext cx="10025309"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154" y="5870448"/>
            <a:ext cx="2900940" cy="201168"/>
          </a:xfrm>
          <a:prstGeom prst="rect">
            <a:avLst/>
          </a:prstGeom>
        </p:spPr>
        <p:txBody>
          <a:bodyPr vert="horz" lIns="91440" tIns="45720" rIns="91440" bIns="45720" rtlCol="0" anchor="ctr"/>
          <a:lstStyle>
            <a:lvl1pPr algn="l">
              <a:defRPr sz="1200">
                <a:solidFill>
                  <a:srgbClr val="FFFFFF"/>
                </a:solidFill>
              </a:defRPr>
            </a:lvl1pPr>
          </a:lstStyle>
          <a:p>
            <a:fld id="{FB8B1EFE-3BCC-4582-8B31-A07E32F98ABF}" type="datetimeFigureOut">
              <a:rPr lang="en-US" smtClean="0"/>
              <a:t>3/8/2021</a:t>
            </a:fld>
            <a:endParaRPr lang="en-US"/>
          </a:p>
        </p:txBody>
      </p:sp>
      <p:sp>
        <p:nvSpPr>
          <p:cNvPr id="5" name="Footer Placeholder 4"/>
          <p:cNvSpPr>
            <a:spLocks noGrp="1"/>
          </p:cNvSpPr>
          <p:nvPr>
            <p:ph type="ftr" sz="quarter" idx="3"/>
          </p:nvPr>
        </p:nvSpPr>
        <p:spPr>
          <a:xfrm>
            <a:off x="4688797" y="6285122"/>
            <a:ext cx="629756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11198467" y="6170822"/>
            <a:ext cx="670385"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4E09DC4-AE34-49AE-85A1-BB6D3D99445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0412" y="2209800"/>
            <a:ext cx="10452552" cy="2119312"/>
          </a:xfrm>
        </p:spPr>
        <p:txBody>
          <a:bodyPr>
            <a:normAutofit/>
          </a:bodyPr>
          <a:lstStyle/>
          <a:p>
            <a:pPr algn="ctr"/>
            <a:r>
              <a:rPr lang="en-US" sz="5400" b="1" i="1" dirty="0" smtClean="0">
                <a:effectLst>
                  <a:outerShdw blurRad="38100" dist="38100" dir="2700000" algn="tl">
                    <a:srgbClr val="000000">
                      <a:alpha val="43137"/>
                    </a:srgbClr>
                  </a:outerShdw>
                </a:effectLst>
                <a:latin typeface="Times New Roman" pitchFamily="18" charset="0"/>
                <a:cs typeface="Times New Roman" pitchFamily="18" charset="0"/>
              </a:rPr>
              <a:t>DRIVING SCHOOL MANAGEMENT SYSTEM</a:t>
            </a:r>
            <a:endParaRPr lang="en-US" sz="5400" b="1" i="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TextBox 4"/>
          <p:cNvSpPr txBox="1"/>
          <p:nvPr/>
        </p:nvSpPr>
        <p:spPr>
          <a:xfrm>
            <a:off x="9675812" y="5257800"/>
            <a:ext cx="2513011" cy="923330"/>
          </a:xfrm>
          <a:prstGeom prst="rect">
            <a:avLst/>
          </a:prstGeom>
          <a:noFill/>
        </p:spPr>
        <p:txBody>
          <a:bodyPr wrap="square" rtlCol="0">
            <a:spAutoFit/>
          </a:bodyPr>
          <a:lstStyle/>
          <a:p>
            <a:r>
              <a:rPr lang="en-US" dirty="0" smtClean="0">
                <a:latin typeface="Times New Roman" pitchFamily="18" charset="0"/>
                <a:cs typeface="Times New Roman" pitchFamily="18" charset="0"/>
              </a:rPr>
              <a:t>PRESENTED BY</a:t>
            </a:r>
          </a:p>
          <a:p>
            <a:r>
              <a:rPr lang="en-US" dirty="0" smtClean="0">
                <a:latin typeface="Times New Roman" pitchFamily="18" charset="0"/>
                <a:cs typeface="Times New Roman" pitchFamily="18" charset="0"/>
              </a:rPr>
              <a:t>PRANAV P S</a:t>
            </a:r>
          </a:p>
          <a:p>
            <a:r>
              <a:rPr lang="en-US" dirty="0" smtClean="0">
                <a:latin typeface="Times New Roman" pitchFamily="18" charset="0"/>
                <a:cs typeface="Times New Roman" pitchFamily="18" charset="0"/>
              </a:rPr>
              <a:t>MCAL19011</a:t>
            </a:r>
            <a:endParaRPr lang="en-US" dirty="0">
              <a:latin typeface="Times New Roman" pitchFamily="18" charset="0"/>
              <a:cs typeface="Times New Roman" pitchFamily="18" charset="0"/>
            </a:endParaRPr>
          </a:p>
        </p:txBody>
      </p:sp>
      <p:sp>
        <p:nvSpPr>
          <p:cNvPr id="6" name="TextBox 5"/>
          <p:cNvSpPr txBox="1"/>
          <p:nvPr/>
        </p:nvSpPr>
        <p:spPr>
          <a:xfrm>
            <a:off x="227012" y="5334000"/>
            <a:ext cx="32004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PROJECT GUIDE</a:t>
            </a:r>
          </a:p>
          <a:p>
            <a:r>
              <a:rPr lang="en-IN" dirty="0" smtClean="0">
                <a:latin typeface="Times New Roman" pitchFamily="18" charset="0"/>
                <a:cs typeface="Times New Roman" pitchFamily="18" charset="0"/>
              </a:rPr>
              <a:t>Asst. Prof  </a:t>
            </a:r>
            <a:r>
              <a:rPr lang="en-US" dirty="0" smtClean="0">
                <a:latin typeface="Times New Roman" pitchFamily="18" charset="0"/>
                <a:cs typeface="Times New Roman" pitchFamily="18" charset="0"/>
              </a:rPr>
              <a:t>REENA CHERIAN</a:t>
            </a:r>
          </a:p>
          <a:p>
            <a:endParaRPr lang="en-US" dirty="0"/>
          </a:p>
        </p:txBody>
      </p:sp>
    </p:spTree>
    <p:extLst>
      <p:ext uri="{BB962C8B-B14F-4D97-AF65-F5344CB8AC3E}">
        <p14:creationId xmlns:p14="http://schemas.microsoft.com/office/powerpoint/2010/main" val="3141213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Project\uml\activity login.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3612" y="503791"/>
            <a:ext cx="7086600" cy="61456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1812" y="914400"/>
            <a:ext cx="4114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ACTIVITY DIAGRAM</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549017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Project\uml\12121.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6412" y="152400"/>
            <a:ext cx="6172200" cy="6572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003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Project\uml\tutor.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6412" y="200796"/>
            <a:ext cx="6553200" cy="6632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74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Project\uml\registration.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0812" y="114237"/>
            <a:ext cx="6629400" cy="67048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79412" y="685800"/>
            <a:ext cx="3581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SEQUENCE DIAGRAM</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156012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Project\uml\package.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4012" y="61340"/>
            <a:ext cx="6781800" cy="67536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1812" y="685800"/>
            <a:ext cx="2286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PACKAGE</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83680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Project\uml\payment.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4612" y="56156"/>
            <a:ext cx="7453139" cy="67347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70012" y="838200"/>
            <a:ext cx="2819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PAYMENT</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031393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Project\uml\vehicle.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5612" y="175484"/>
            <a:ext cx="6719595" cy="66916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89012" y="905256"/>
            <a:ext cx="2971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VEHICLE</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508595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Project\uml\rating.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1212" y="167640"/>
            <a:ext cx="7420838" cy="6705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65212" y="1066800"/>
            <a:ext cx="28956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RATING</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927481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Project\uml\class dig.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1904" y="152400"/>
            <a:ext cx="9479434" cy="65347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79412" y="685800"/>
            <a:ext cx="28956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CLASS DIAGRAM</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000144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012" y="2780883"/>
            <a:ext cx="5167056" cy="923330"/>
          </a:xfrm>
          <a:prstGeom prst="rect">
            <a:avLst/>
          </a:prstGeom>
        </p:spPr>
        <p:txBody>
          <a:bodyPr wrap="none">
            <a:spAutoFit/>
          </a:bodyPr>
          <a:lstStyle/>
          <a:p>
            <a:r>
              <a:rPr lang="en-US" sz="5400" b="1" i="1" dirty="0" smtClean="0">
                <a:effectLst>
                  <a:outerShdw blurRad="38100" dist="38100" dir="2700000" algn="tl">
                    <a:srgbClr val="000000">
                      <a:alpha val="43137"/>
                    </a:srgbClr>
                  </a:outerShdw>
                </a:effectLst>
                <a:latin typeface="Times New Roman" pitchFamily="18" charset="0"/>
                <a:cs typeface="Times New Roman" pitchFamily="18" charset="0"/>
              </a:rPr>
              <a:t>TABLE DESIGN</a:t>
            </a:r>
            <a:endParaRPr lang="en-US" sz="5400" dirty="0"/>
          </a:p>
        </p:txBody>
      </p:sp>
    </p:spTree>
    <p:extLst>
      <p:ext uri="{BB962C8B-B14F-4D97-AF65-F5344CB8AC3E}">
        <p14:creationId xmlns:p14="http://schemas.microsoft.com/office/powerpoint/2010/main" val="1930051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3412" y="678442"/>
            <a:ext cx="77724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ABSTRACT</a:t>
            </a:r>
            <a:endParaRPr lang="en-US" sz="3200" dirty="0">
              <a:latin typeface="Times New Roman" pitchFamily="18" charset="0"/>
              <a:cs typeface="Times New Roman" pitchFamily="18" charset="0"/>
            </a:endParaRPr>
          </a:p>
        </p:txBody>
      </p:sp>
      <p:sp>
        <p:nvSpPr>
          <p:cNvPr id="3" name="TextBox 2"/>
          <p:cNvSpPr txBox="1"/>
          <p:nvPr/>
        </p:nvSpPr>
        <p:spPr>
          <a:xfrm>
            <a:off x="836612" y="1752600"/>
            <a:ext cx="10591800" cy="2862322"/>
          </a:xfrm>
          <a:prstGeom prst="rect">
            <a:avLst/>
          </a:prstGeom>
          <a:noFill/>
        </p:spPr>
        <p:txBody>
          <a:bodyPr wrap="square" rtlCol="0">
            <a:spAutoFit/>
          </a:bodyPr>
          <a:lstStyle/>
          <a:p>
            <a:r>
              <a:rPr lang="en-US" dirty="0">
                <a:latin typeface="Times New Roman" pitchFamily="18" charset="0"/>
                <a:cs typeface="Times New Roman" pitchFamily="18" charset="0"/>
              </a:rPr>
              <a:t>This Advanced </a:t>
            </a:r>
            <a:r>
              <a:rPr lang="en-US" dirty="0" smtClean="0">
                <a:latin typeface="Times New Roman" pitchFamily="18" charset="0"/>
                <a:cs typeface="Times New Roman" pitchFamily="18" charset="0"/>
              </a:rPr>
              <a:t>“Driving </a:t>
            </a:r>
            <a:r>
              <a:rPr lang="en-US" dirty="0">
                <a:latin typeface="Times New Roman" pitchFamily="18" charset="0"/>
                <a:cs typeface="Times New Roman" pitchFamily="18" charset="0"/>
              </a:rPr>
              <a:t>School Management </a:t>
            </a:r>
            <a:r>
              <a:rPr lang="en-US" dirty="0" smtClean="0">
                <a:latin typeface="Times New Roman" pitchFamily="18" charset="0"/>
                <a:cs typeface="Times New Roman" pitchFamily="18" charset="0"/>
              </a:rPr>
              <a:t>system” </a:t>
            </a:r>
            <a:r>
              <a:rPr lang="en-US" dirty="0">
                <a:latin typeface="Times New Roman" pitchFamily="18" charset="0"/>
                <a:cs typeface="Times New Roman" pitchFamily="18" charset="0"/>
              </a:rPr>
              <a:t>can reduce the efforts of human power and wealth very much, and ensure driving-training school’s information resource to be utilized effectively. </a:t>
            </a:r>
            <a:r>
              <a:rPr lang="en-US" dirty="0" smtClean="0">
                <a:latin typeface="Times New Roman" pitchFamily="18" charset="0"/>
                <a:cs typeface="Times New Roman" pitchFamily="18" charset="0"/>
              </a:rPr>
              <a:t>It helps the driving school to automate the manual tasks of  maintaining students, tutors data in database. The system has an admin, The admin can administers the system through admin’s dashboard. Student can access the system on admin’s approval by creating an account online. The system has also a tutor login provided by the admin. Tutor can view his assigned student for training and the next session.</a:t>
            </a: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endParaRPr lang="en-IN" dirty="0" smtClean="0">
              <a:latin typeface="Times New Roman" panose="02020603050405020304" pitchFamily="18" charset="0"/>
              <a:cs typeface="Times New Roman" panose="02020603050405020304" pitchFamily="18" charset="0"/>
            </a:endParaRPr>
          </a:p>
          <a:p>
            <a:endParaRPr lang="en-US" dirty="0" smtClean="0"/>
          </a:p>
          <a:p>
            <a:endParaRPr lang="en-US" dirty="0"/>
          </a:p>
        </p:txBody>
      </p:sp>
    </p:spTree>
    <p:extLst>
      <p:ext uri="{BB962C8B-B14F-4D97-AF65-F5344CB8AC3E}">
        <p14:creationId xmlns:p14="http://schemas.microsoft.com/office/powerpoint/2010/main" val="809855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03508391"/>
              </p:ext>
            </p:extLst>
          </p:nvPr>
        </p:nvGraphicFramePr>
        <p:xfrm>
          <a:off x="2589212" y="1981200"/>
          <a:ext cx="7467600" cy="3689623"/>
        </p:xfrm>
        <a:graphic>
          <a:graphicData uri="http://schemas.openxmlformats.org/drawingml/2006/table">
            <a:tbl>
              <a:tblPr firstRow="1" firstCol="1" bandRow="1">
                <a:tableStyleId>{5C22544A-7EE6-4342-B048-85BDC9FD1C3A}</a:tableStyleId>
              </a:tblPr>
              <a:tblGrid>
                <a:gridCol w="1711952"/>
                <a:gridCol w="1814607"/>
                <a:gridCol w="1862462"/>
                <a:gridCol w="2078579"/>
              </a:tblGrid>
              <a:tr h="707441">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FIELD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DATA TYPE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CONSTRAINTS</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DESCRIPTION</a:t>
                      </a:r>
                      <a:endParaRPr lang="en-US" sz="1600" dirty="0">
                        <a:effectLst/>
                        <a:latin typeface="Times New Roman" pitchFamily="18" charset="0"/>
                        <a:ea typeface="Calibri"/>
                        <a:cs typeface="Times New Roman" pitchFamily="18" charset="0"/>
                      </a:endParaRPr>
                    </a:p>
                  </a:txBody>
                  <a:tcPr marL="68580" marR="68580" marT="0" marB="0"/>
                </a:tc>
              </a:tr>
              <a:tr h="707441">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login_id</a:t>
                      </a:r>
                      <a:r>
                        <a:rPr lang="en-US" sz="1600" b="1" i="0" kern="1200" dirty="0" smtClean="0">
                          <a:solidFill>
                            <a:schemeClr val="lt1"/>
                          </a:solidFill>
                          <a:effectLst/>
                          <a:latin typeface="Times New Roman" pitchFamily="18" charset="0"/>
                          <a:ea typeface="+mn-ea"/>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0" i="0" kern="1200" dirty="0" err="1" smtClean="0">
                          <a:solidFill>
                            <a:schemeClr val="dk1"/>
                          </a:solidFill>
                          <a:effectLst/>
                          <a:latin typeface="Times New Roman" pitchFamily="18" charset="0"/>
                          <a:ea typeface="+mn-ea"/>
                          <a:cs typeface="Times New Roman" pitchFamily="18" charset="0"/>
                        </a:rPr>
                        <a:t>Int</a:t>
                      </a:r>
                      <a:r>
                        <a:rPr lang="en-US" sz="1600" b="0" i="0" kern="1200" dirty="0" smtClean="0">
                          <a:solidFill>
                            <a:schemeClr val="dk1"/>
                          </a:solidFill>
                          <a:effectLst/>
                          <a:latin typeface="Times New Roman" pitchFamily="18" charset="0"/>
                          <a:ea typeface="+mn-ea"/>
                          <a:cs typeface="Times New Roman" pitchFamily="18" charset="0"/>
                        </a:rPr>
                        <a:t>(11</a:t>
                      </a:r>
                      <a:r>
                        <a:rPr lang="en-US" sz="1600" b="0" i="0" kern="1200" dirty="0" smtClean="0">
                          <a:solidFill>
                            <a:schemeClr val="dk1"/>
                          </a:solidFill>
                          <a:effectLst/>
                          <a:latin typeface="Times New Roman" pitchFamily="18" charset="0"/>
                          <a:ea typeface="+mn-ea"/>
                          <a:cs typeface="Times New Roman" pitchFamily="18" charset="0"/>
                        </a:rPr>
                        <a:t>)</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Primary</a:t>
                      </a:r>
                      <a:r>
                        <a:rPr lang="en-US" sz="1600" baseline="0" dirty="0" smtClean="0">
                          <a:effectLst/>
                          <a:latin typeface="Times New Roman" pitchFamily="18" charset="0"/>
                          <a:cs typeface="Times New Roman" pitchFamily="18" charset="0"/>
                        </a:rPr>
                        <a:t> key</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Login</a:t>
                      </a:r>
                      <a:r>
                        <a:rPr lang="en-US" sz="1600" baseline="0" dirty="0" smtClean="0">
                          <a:effectLst/>
                          <a:latin typeface="Times New Roman" pitchFamily="18" charset="0"/>
                          <a:ea typeface="+mn-ea"/>
                          <a:cs typeface="Times New Roman" pitchFamily="18" charset="0"/>
                        </a:rPr>
                        <a:t> id of users</a:t>
                      </a:r>
                      <a:endParaRPr lang="en-US" sz="1600" dirty="0">
                        <a:effectLst/>
                        <a:latin typeface="Times New Roman" pitchFamily="18" charset="0"/>
                        <a:ea typeface="Calibri"/>
                        <a:cs typeface="Times New Roman" pitchFamily="18" charset="0"/>
                      </a:endParaRPr>
                    </a:p>
                  </a:txBody>
                  <a:tcPr marL="68580" marR="68580" marT="0" marB="0"/>
                </a:tc>
              </a:tr>
              <a:tr h="758247">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Username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ea typeface="Calibri"/>
                          <a:cs typeface="Times New Roman" pitchFamily="18" charset="0"/>
                        </a:rPr>
                        <a:t>Varchar</a:t>
                      </a:r>
                      <a:r>
                        <a:rPr lang="en-US" sz="1600" dirty="0" smtClean="0">
                          <a:effectLst/>
                          <a:latin typeface="Times New Roman" pitchFamily="18" charset="0"/>
                          <a:ea typeface="Calibri"/>
                          <a:cs typeface="Times New Roman" pitchFamily="18" charset="0"/>
                        </a:rPr>
                        <a:t>(30)</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Username of users</a:t>
                      </a:r>
                      <a:endParaRPr lang="en-US" sz="1600" dirty="0">
                        <a:effectLst/>
                        <a:latin typeface="Times New Roman" pitchFamily="18" charset="0"/>
                        <a:ea typeface="Calibri"/>
                        <a:cs typeface="Times New Roman" pitchFamily="18" charset="0"/>
                      </a:endParaRPr>
                    </a:p>
                  </a:txBody>
                  <a:tcPr marL="68580" marR="68580" marT="0" marB="0"/>
                </a:tc>
              </a:tr>
              <a:tr h="758247">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Password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endParaRPr lang="en-US" sz="1600" dirty="0" smtClean="0">
                        <a:effectLst/>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smtClean="0">
                        <a:effectLst/>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Password of users</a:t>
                      </a:r>
                      <a:endParaRPr lang="en-US" sz="1600" dirty="0">
                        <a:effectLst/>
                        <a:latin typeface="Times New Roman" pitchFamily="18" charset="0"/>
                        <a:ea typeface="Calibri"/>
                        <a:cs typeface="Times New Roman" pitchFamily="18" charset="0"/>
                      </a:endParaRPr>
                    </a:p>
                  </a:txBody>
                  <a:tcPr marL="68580" marR="68580" marT="0" marB="0"/>
                </a:tc>
              </a:tr>
              <a:tr h="758247">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user_type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endParaRPr lang="en-US" sz="1600" dirty="0" smtClean="0">
                        <a:effectLst/>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smtClean="0">
                        <a:effectLst/>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Type of user</a:t>
                      </a:r>
                      <a:endParaRPr lang="en-US" sz="1600" dirty="0">
                        <a:effectLst/>
                        <a:latin typeface="Times New Roman" pitchFamily="18" charset="0"/>
                        <a:ea typeface="Calibri"/>
                        <a:cs typeface="Times New Roman" pitchFamily="18" charset="0"/>
                      </a:endParaRPr>
                    </a:p>
                  </a:txBody>
                  <a:tcPr marL="68580" marR="68580" marT="0" marB="0"/>
                </a:tc>
              </a:tr>
            </a:tbl>
          </a:graphicData>
        </a:graphic>
      </p:graphicFrame>
      <p:sp>
        <p:nvSpPr>
          <p:cNvPr id="3" name="Rectangle 1"/>
          <p:cNvSpPr>
            <a:spLocks noChangeArrowheads="1"/>
          </p:cNvSpPr>
          <p:nvPr/>
        </p:nvSpPr>
        <p:spPr bwMode="auto">
          <a:xfrm>
            <a:off x="1217611" y="1140768"/>
            <a:ext cx="38079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TABLE NAME : LOGIN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31318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47872435"/>
              </p:ext>
            </p:extLst>
          </p:nvPr>
        </p:nvGraphicFramePr>
        <p:xfrm>
          <a:off x="3031565" y="762001"/>
          <a:ext cx="6720449" cy="6010848"/>
        </p:xfrm>
        <a:graphic>
          <a:graphicData uri="http://schemas.openxmlformats.org/drawingml/2006/table">
            <a:tbl>
              <a:tblPr firstRow="1" firstCol="1" bandRow="1">
                <a:tableStyleId>{5C22544A-7EE6-4342-B048-85BDC9FD1C3A}</a:tableStyleId>
              </a:tblPr>
              <a:tblGrid>
                <a:gridCol w="1668884"/>
                <a:gridCol w="1661163"/>
                <a:gridCol w="1772749"/>
                <a:gridCol w="1617653"/>
              </a:tblGrid>
              <a:tr h="428727">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FIELD</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DATA TYPE</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CONSTRAINTS</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DESCRIPTION</a:t>
                      </a:r>
                      <a:endParaRPr lang="en-US" sz="1600" dirty="0">
                        <a:effectLst/>
                        <a:latin typeface="Times New Roman" pitchFamily="18" charset="0"/>
                        <a:ea typeface="Calibri"/>
                        <a:cs typeface="Times New Roman" pitchFamily="18" charset="0"/>
                      </a:endParaRPr>
                    </a:p>
                  </a:txBody>
                  <a:tcPr marL="59022" marR="59022" marT="0" marB="0"/>
                </a:tc>
              </a:tr>
              <a:tr h="413027">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student_id</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b="0" i="0" kern="1200" dirty="0" err="1" smtClean="0">
                          <a:solidFill>
                            <a:schemeClr val="dk1"/>
                          </a:solidFill>
                          <a:effectLst/>
                          <a:latin typeface="Times New Roman" pitchFamily="18" charset="0"/>
                          <a:ea typeface="+mn-ea"/>
                          <a:cs typeface="Times New Roman" pitchFamily="18" charset="0"/>
                        </a:rPr>
                        <a:t>Int</a:t>
                      </a:r>
                      <a:r>
                        <a:rPr lang="en-US" sz="1600" b="0" i="0" kern="1200" dirty="0" smtClean="0">
                          <a:solidFill>
                            <a:schemeClr val="dk1"/>
                          </a:solidFill>
                          <a:effectLst/>
                          <a:latin typeface="Times New Roman" pitchFamily="18" charset="0"/>
                          <a:ea typeface="+mn-ea"/>
                          <a:cs typeface="Times New Roman" pitchFamily="18" charset="0"/>
                        </a:rPr>
                        <a:t>(11)</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Primary</a:t>
                      </a:r>
                      <a:r>
                        <a:rPr lang="en-US" sz="1600" baseline="0" dirty="0" smtClean="0">
                          <a:effectLst/>
                          <a:latin typeface="Times New Roman" pitchFamily="18" charset="0"/>
                          <a:cs typeface="Times New Roman" pitchFamily="18" charset="0"/>
                        </a:rPr>
                        <a:t> key</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 </a:t>
                      </a:r>
                      <a:r>
                        <a:rPr lang="en-US" sz="1600" dirty="0" smtClean="0">
                          <a:effectLst/>
                          <a:latin typeface="Times New Roman" pitchFamily="18" charset="0"/>
                          <a:cs typeface="Times New Roman" pitchFamily="18" charset="0"/>
                        </a:rPr>
                        <a:t>Id</a:t>
                      </a:r>
                      <a:r>
                        <a:rPr lang="en-US" sz="1600" baseline="0" dirty="0" smtClean="0">
                          <a:effectLst/>
                          <a:latin typeface="Times New Roman" pitchFamily="18" charset="0"/>
                          <a:cs typeface="Times New Roman" pitchFamily="18" charset="0"/>
                        </a:rPr>
                        <a:t> od student</a:t>
                      </a:r>
                      <a:endParaRPr lang="en-US" sz="1600" dirty="0">
                        <a:effectLst/>
                        <a:latin typeface="Times New Roman" pitchFamily="18" charset="0"/>
                        <a:ea typeface="Calibri"/>
                        <a:cs typeface="Times New Roman" pitchFamily="18" charset="0"/>
                      </a:endParaRPr>
                    </a:p>
                  </a:txBody>
                  <a:tcPr marL="59022" marR="59022" marT="0" marB="0"/>
                </a:tc>
              </a:tr>
              <a:tr h="517860">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login_id</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ea typeface="Calibri"/>
                          <a:cs typeface="Times New Roman" pitchFamily="18" charset="0"/>
                        </a:rPr>
                        <a:t>Int</a:t>
                      </a:r>
                      <a:r>
                        <a:rPr lang="en-US" sz="1600" dirty="0" smtClean="0">
                          <a:effectLst/>
                          <a:latin typeface="Times New Roman" pitchFamily="18" charset="0"/>
                          <a:ea typeface="Calibri"/>
                          <a:cs typeface="Times New Roman" pitchFamily="18" charset="0"/>
                        </a:rPr>
                        <a:t>(11)</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Login</a:t>
                      </a:r>
                      <a:r>
                        <a:rPr lang="en-US" sz="1600" baseline="0" dirty="0" smtClean="0">
                          <a:effectLst/>
                          <a:latin typeface="Times New Roman" pitchFamily="18" charset="0"/>
                          <a:ea typeface="+mn-ea"/>
                          <a:cs typeface="Times New Roman" pitchFamily="18" charset="0"/>
                        </a:rPr>
                        <a:t> id of student</a:t>
                      </a:r>
                      <a:endParaRPr lang="en-US" sz="1600" dirty="0" smtClean="0">
                        <a:effectLst/>
                        <a:latin typeface="Times New Roman" pitchFamily="18" charset="0"/>
                        <a:ea typeface="+mn-ea"/>
                        <a:cs typeface="Times New Roman" pitchFamily="18" charset="0"/>
                      </a:endParaRPr>
                    </a:p>
                  </a:txBody>
                  <a:tcPr marL="59022" marR="59022" marT="0" marB="0"/>
                </a:tc>
              </a:tr>
              <a:tr h="517860">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first_name</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First</a:t>
                      </a:r>
                      <a:r>
                        <a:rPr lang="en-US" sz="1600" baseline="0" dirty="0" smtClean="0">
                          <a:effectLst/>
                          <a:latin typeface="Times New Roman" pitchFamily="18" charset="0"/>
                          <a:ea typeface="+mn-ea"/>
                          <a:cs typeface="Times New Roman" pitchFamily="18" charset="0"/>
                        </a:rPr>
                        <a:t> name of student</a:t>
                      </a:r>
                      <a:endParaRPr lang="en-US" sz="1600" dirty="0">
                        <a:effectLst/>
                        <a:latin typeface="Times New Roman" pitchFamily="18" charset="0"/>
                        <a:ea typeface="Calibri"/>
                        <a:cs typeface="Times New Roman" pitchFamily="18" charset="0"/>
                      </a:endParaRPr>
                    </a:p>
                  </a:txBody>
                  <a:tcPr marL="59022" marR="59022" marT="0" marB="0"/>
                </a:tc>
              </a:tr>
              <a:tr h="517860">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last_name</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Last</a:t>
                      </a:r>
                      <a:r>
                        <a:rPr lang="en-US" sz="1600" baseline="0" dirty="0" smtClean="0">
                          <a:effectLst/>
                          <a:latin typeface="Times New Roman" pitchFamily="18" charset="0"/>
                          <a:ea typeface="+mn-ea"/>
                          <a:cs typeface="Times New Roman" pitchFamily="18" charset="0"/>
                        </a:rPr>
                        <a:t> name of student</a:t>
                      </a:r>
                      <a:endParaRPr lang="en-US" sz="1600" dirty="0">
                        <a:effectLst/>
                        <a:latin typeface="Times New Roman" pitchFamily="18" charset="0"/>
                        <a:ea typeface="Calibri"/>
                        <a:cs typeface="Times New Roman" pitchFamily="18" charset="0"/>
                      </a:endParaRPr>
                    </a:p>
                  </a:txBody>
                  <a:tcPr marL="59022" marR="59022" marT="0" marB="0"/>
                </a:tc>
              </a:tr>
              <a:tr h="517860">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hname</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House</a:t>
                      </a:r>
                      <a:r>
                        <a:rPr lang="en-US" sz="1600" baseline="0" dirty="0" smtClean="0">
                          <a:effectLst/>
                          <a:latin typeface="Times New Roman" pitchFamily="18" charset="0"/>
                          <a:ea typeface="+mn-ea"/>
                          <a:cs typeface="Times New Roman" pitchFamily="18" charset="0"/>
                        </a:rPr>
                        <a:t> name of student</a:t>
                      </a:r>
                      <a:endParaRPr lang="en-US" sz="1600" dirty="0">
                        <a:effectLst/>
                        <a:latin typeface="Times New Roman" pitchFamily="18" charset="0"/>
                        <a:ea typeface="Calibri"/>
                        <a:cs typeface="Times New Roman" pitchFamily="18" charset="0"/>
                      </a:endParaRPr>
                    </a:p>
                  </a:txBody>
                  <a:tcPr marL="59022" marR="59022" marT="0" marB="0"/>
                </a:tc>
              </a:tr>
              <a:tr h="512981">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place</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Place</a:t>
                      </a:r>
                      <a:r>
                        <a:rPr lang="en-US" sz="1600" baseline="0" dirty="0" smtClean="0">
                          <a:effectLst/>
                          <a:latin typeface="Times New Roman" pitchFamily="18" charset="0"/>
                          <a:ea typeface="+mn-ea"/>
                          <a:cs typeface="Times New Roman" pitchFamily="18" charset="0"/>
                        </a:rPr>
                        <a:t> of student</a:t>
                      </a:r>
                      <a:endParaRPr lang="en-US" sz="1600" dirty="0">
                        <a:effectLst/>
                        <a:latin typeface="Times New Roman" pitchFamily="18" charset="0"/>
                        <a:ea typeface="Calibri"/>
                        <a:cs typeface="Times New Roman" pitchFamily="18" charset="0"/>
                      </a:endParaRPr>
                    </a:p>
                  </a:txBody>
                  <a:tcPr marL="59022" marR="59022" marT="0" marB="0"/>
                </a:tc>
              </a:tr>
              <a:tr h="443821">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district</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District</a:t>
                      </a:r>
                      <a:r>
                        <a:rPr lang="en-US" sz="1600" baseline="0" dirty="0" smtClean="0">
                          <a:effectLst/>
                          <a:latin typeface="Times New Roman" pitchFamily="18" charset="0"/>
                          <a:ea typeface="+mn-ea"/>
                          <a:cs typeface="Times New Roman" pitchFamily="18" charset="0"/>
                        </a:rPr>
                        <a:t> of student</a:t>
                      </a:r>
                      <a:endParaRPr lang="en-US" sz="1600" dirty="0">
                        <a:effectLst/>
                        <a:latin typeface="Times New Roman" pitchFamily="18" charset="0"/>
                        <a:ea typeface="Calibri"/>
                        <a:cs typeface="Times New Roman" pitchFamily="18" charset="0"/>
                      </a:endParaRPr>
                    </a:p>
                  </a:txBody>
                  <a:tcPr marL="59022" marR="59022" marT="0" marB="0"/>
                </a:tc>
              </a:tr>
              <a:tr h="517860">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dob</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Date</a:t>
                      </a:r>
                      <a:r>
                        <a:rPr lang="en-US" sz="1600" baseline="0" dirty="0" smtClean="0">
                          <a:effectLst/>
                          <a:latin typeface="Times New Roman" pitchFamily="18" charset="0"/>
                          <a:ea typeface="+mn-ea"/>
                          <a:cs typeface="Times New Roman" pitchFamily="18" charset="0"/>
                        </a:rPr>
                        <a:t> of birth of student</a:t>
                      </a:r>
                      <a:endParaRPr lang="en-US" sz="1600" dirty="0">
                        <a:effectLst/>
                        <a:latin typeface="Times New Roman" pitchFamily="18" charset="0"/>
                        <a:ea typeface="Calibri"/>
                        <a:cs typeface="Times New Roman" pitchFamily="18" charset="0"/>
                      </a:endParaRPr>
                    </a:p>
                  </a:txBody>
                  <a:tcPr marL="59022" marR="59022" marT="0" marB="0"/>
                </a:tc>
              </a:tr>
              <a:tr h="443821">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gender</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ea typeface="Calibri"/>
                          <a:cs typeface="Times New Roman" pitchFamily="18" charset="0"/>
                        </a:rPr>
                        <a:t>Varchar</a:t>
                      </a:r>
                      <a:r>
                        <a:rPr lang="en-US" sz="1600" dirty="0" smtClean="0">
                          <a:effectLst/>
                          <a:latin typeface="Times New Roman" pitchFamily="18" charset="0"/>
                          <a:ea typeface="Calibri"/>
                          <a:cs typeface="Times New Roman" pitchFamily="18" charset="0"/>
                        </a:rPr>
                        <a:t>(30)</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 null</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Gender of student</a:t>
                      </a:r>
                      <a:endParaRPr lang="en-US" sz="1600" dirty="0">
                        <a:effectLst/>
                        <a:latin typeface="Times New Roman" pitchFamily="18" charset="0"/>
                        <a:ea typeface="Calibri"/>
                        <a:cs typeface="Times New Roman" pitchFamily="18" charset="0"/>
                      </a:endParaRPr>
                    </a:p>
                  </a:txBody>
                  <a:tcPr marL="59022" marR="59022" marT="0" marB="0"/>
                </a:tc>
              </a:tr>
              <a:tr h="517860">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email</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ea typeface="Calibri"/>
                          <a:cs typeface="Times New Roman" pitchFamily="18" charset="0"/>
                        </a:rPr>
                        <a:t>Varchar</a:t>
                      </a:r>
                      <a:r>
                        <a:rPr lang="en-US" sz="1600" dirty="0" smtClean="0">
                          <a:effectLst/>
                          <a:latin typeface="Times New Roman" pitchFamily="18" charset="0"/>
                          <a:ea typeface="Calibri"/>
                          <a:cs typeface="Times New Roman" pitchFamily="18" charset="0"/>
                        </a:rPr>
                        <a:t>(30)</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 null</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Email id of</a:t>
                      </a:r>
                      <a:r>
                        <a:rPr lang="en-US" sz="1600" baseline="0" dirty="0" smtClean="0">
                          <a:effectLst/>
                          <a:latin typeface="Times New Roman" pitchFamily="18" charset="0"/>
                          <a:ea typeface="Calibri"/>
                          <a:cs typeface="Times New Roman" pitchFamily="18" charset="0"/>
                        </a:rPr>
                        <a:t> student</a:t>
                      </a:r>
                      <a:endParaRPr lang="en-US" sz="1600" dirty="0">
                        <a:effectLst/>
                        <a:latin typeface="Times New Roman" pitchFamily="18" charset="0"/>
                        <a:ea typeface="Calibri"/>
                        <a:cs typeface="Times New Roman" pitchFamily="18" charset="0"/>
                      </a:endParaRPr>
                    </a:p>
                  </a:txBody>
                  <a:tcPr marL="59022" marR="59022" marT="0" marB="0"/>
                </a:tc>
              </a:tr>
              <a:tr h="517860">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phone</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ea typeface="Calibri"/>
                          <a:cs typeface="Times New Roman" pitchFamily="18" charset="0"/>
                        </a:rPr>
                        <a:t>Varchar</a:t>
                      </a:r>
                      <a:r>
                        <a:rPr lang="en-US" sz="1600" dirty="0" smtClean="0">
                          <a:effectLst/>
                          <a:latin typeface="Times New Roman" pitchFamily="18" charset="0"/>
                          <a:ea typeface="Calibri"/>
                          <a:cs typeface="Times New Roman" pitchFamily="18" charset="0"/>
                        </a:rPr>
                        <a:t>(30)</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a:t>
                      </a:r>
                      <a:r>
                        <a:rPr lang="en-US" sz="1600" baseline="0" dirty="0" smtClean="0">
                          <a:effectLst/>
                          <a:latin typeface="Times New Roman" pitchFamily="18" charset="0"/>
                          <a:ea typeface="Calibri"/>
                          <a:cs typeface="Times New Roman" pitchFamily="18" charset="0"/>
                        </a:rPr>
                        <a:t> null</a:t>
                      </a:r>
                      <a:endParaRPr lang="en-US" sz="1600" dirty="0">
                        <a:effectLst/>
                        <a:latin typeface="Times New Roman" pitchFamily="18" charset="0"/>
                        <a:ea typeface="Calibri"/>
                        <a:cs typeface="Times New Roman" pitchFamily="18" charset="0"/>
                      </a:endParaRPr>
                    </a:p>
                  </a:txBody>
                  <a:tcPr marL="59022" marR="59022"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Phone number</a:t>
                      </a:r>
                      <a:r>
                        <a:rPr lang="en-US" sz="1600" baseline="0" dirty="0" smtClean="0">
                          <a:effectLst/>
                          <a:latin typeface="Times New Roman" pitchFamily="18" charset="0"/>
                          <a:ea typeface="Calibri"/>
                          <a:cs typeface="Times New Roman" pitchFamily="18" charset="0"/>
                        </a:rPr>
                        <a:t> of student</a:t>
                      </a:r>
                      <a:endParaRPr lang="en-US" sz="1600" dirty="0" smtClean="0">
                        <a:effectLst/>
                        <a:latin typeface="Times New Roman" pitchFamily="18" charset="0"/>
                        <a:ea typeface="Calibri"/>
                        <a:cs typeface="Times New Roman" pitchFamily="18" charset="0"/>
                      </a:endParaRPr>
                    </a:p>
                  </a:txBody>
                  <a:tcPr marL="59022" marR="59022" marT="0" marB="0"/>
                </a:tc>
              </a:tr>
            </a:tbl>
          </a:graphicData>
        </a:graphic>
      </p:graphicFrame>
      <p:sp>
        <p:nvSpPr>
          <p:cNvPr id="3" name="Rectangle 1"/>
          <p:cNvSpPr>
            <a:spLocks noChangeArrowheads="1"/>
          </p:cNvSpPr>
          <p:nvPr/>
        </p:nvSpPr>
        <p:spPr bwMode="auto">
          <a:xfrm>
            <a:off x="912811" y="251937"/>
            <a:ext cx="42375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 TABLE NAME : STUDENT</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05174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76070397"/>
              </p:ext>
            </p:extLst>
          </p:nvPr>
        </p:nvGraphicFramePr>
        <p:xfrm>
          <a:off x="2817812" y="1600200"/>
          <a:ext cx="7162799" cy="4703858"/>
        </p:xfrm>
        <a:graphic>
          <a:graphicData uri="http://schemas.openxmlformats.org/drawingml/2006/table">
            <a:tbl>
              <a:tblPr firstRow="1" firstCol="1" bandRow="1">
                <a:tableStyleId>{5C22544A-7EE6-4342-B048-85BDC9FD1C3A}</a:tableStyleId>
              </a:tblPr>
              <a:tblGrid>
                <a:gridCol w="1800424"/>
                <a:gridCol w="1799675"/>
                <a:gridCol w="1839320"/>
                <a:gridCol w="1723380"/>
              </a:tblGrid>
              <a:tr h="752870">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FIELD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DATA TYPE</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CONSTRAINTS</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DESCRIPTION</a:t>
                      </a:r>
                      <a:endParaRPr lang="en-US" sz="1600">
                        <a:effectLst/>
                        <a:latin typeface="Times New Roman" pitchFamily="18" charset="0"/>
                        <a:ea typeface="Calibri"/>
                        <a:cs typeface="Times New Roman" pitchFamily="18" charset="0"/>
                      </a:endParaRPr>
                    </a:p>
                  </a:txBody>
                  <a:tcPr marL="68580" marR="68580" marT="0" marB="0"/>
                </a:tc>
              </a:tr>
              <a:tr h="726721">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id </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0" i="0" kern="1200" dirty="0" err="1" smtClean="0">
                          <a:solidFill>
                            <a:schemeClr val="dk1"/>
                          </a:solidFill>
                          <a:effectLst/>
                          <a:latin typeface="Times New Roman" pitchFamily="18" charset="0"/>
                          <a:ea typeface="+mn-ea"/>
                          <a:cs typeface="Times New Roman" pitchFamily="18" charset="0"/>
                        </a:rPr>
                        <a:t>Int</a:t>
                      </a:r>
                      <a:r>
                        <a:rPr lang="en-US" sz="1600" b="0" i="0" kern="1200" dirty="0" smtClean="0">
                          <a:solidFill>
                            <a:schemeClr val="dk1"/>
                          </a:solidFill>
                          <a:effectLst/>
                          <a:latin typeface="Times New Roman" pitchFamily="18" charset="0"/>
                          <a:ea typeface="+mn-ea"/>
                          <a:cs typeface="Times New Roman" pitchFamily="18" charset="0"/>
                        </a:rPr>
                        <a:t>(10)</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Primary</a:t>
                      </a:r>
                      <a:r>
                        <a:rPr lang="en-US" sz="1600" baseline="0" dirty="0" smtClean="0">
                          <a:effectLst/>
                          <a:latin typeface="Times New Roman" pitchFamily="18" charset="0"/>
                          <a:cs typeface="Times New Roman" pitchFamily="18" charset="0"/>
                        </a:rPr>
                        <a:t> key</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PACKAGE ID</a:t>
                      </a:r>
                      <a:endParaRPr lang="en-US" sz="1600">
                        <a:effectLst/>
                        <a:latin typeface="Times New Roman" pitchFamily="18" charset="0"/>
                        <a:ea typeface="Calibri"/>
                        <a:cs typeface="Times New Roman" pitchFamily="18" charset="0"/>
                      </a:endParaRPr>
                    </a:p>
                  </a:txBody>
                  <a:tcPr marL="68580" marR="68580" marT="0" marB="0"/>
                </a:tc>
              </a:tr>
              <a:tr h="815083">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package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PACKAGE DETAILS</a:t>
                      </a:r>
                      <a:endParaRPr lang="en-US" sz="1600">
                        <a:effectLst/>
                        <a:latin typeface="Times New Roman" pitchFamily="18" charset="0"/>
                        <a:ea typeface="Calibri"/>
                        <a:cs typeface="Times New Roman" pitchFamily="18" charset="0"/>
                      </a:endParaRPr>
                    </a:p>
                  </a:txBody>
                  <a:tcPr marL="68580" marR="68580" marT="0" marB="0"/>
                </a:tc>
              </a:tr>
              <a:tr h="779018">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price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ea typeface="Calibri"/>
                          <a:cs typeface="Times New Roman" pitchFamily="18" charset="0"/>
                        </a:rPr>
                        <a:t>Int</a:t>
                      </a:r>
                      <a:r>
                        <a:rPr lang="en-US" sz="1600" dirty="0" smtClean="0">
                          <a:effectLst/>
                          <a:latin typeface="Times New Roman" pitchFamily="18" charset="0"/>
                          <a:ea typeface="Calibri"/>
                          <a:cs typeface="Times New Roman" pitchFamily="18" charset="0"/>
                        </a:rPr>
                        <a:t>(10)</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PACKAGE PRICE</a:t>
                      </a:r>
                      <a:endParaRPr lang="en-US" sz="1600">
                        <a:effectLst/>
                        <a:latin typeface="Times New Roman" pitchFamily="18" charset="0"/>
                        <a:ea typeface="Calibri"/>
                        <a:cs typeface="Times New Roman" pitchFamily="18" charset="0"/>
                      </a:endParaRPr>
                    </a:p>
                  </a:txBody>
                  <a:tcPr marL="68580" marR="68580" marT="0" marB="0"/>
                </a:tc>
              </a:tr>
              <a:tr h="815083">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description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(50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PACKAGE DESCRIPTION</a:t>
                      </a:r>
                      <a:endParaRPr lang="en-US" sz="1600" dirty="0">
                        <a:effectLst/>
                        <a:latin typeface="Times New Roman" pitchFamily="18" charset="0"/>
                        <a:ea typeface="Calibri"/>
                        <a:cs typeface="Times New Roman" pitchFamily="18" charset="0"/>
                      </a:endParaRPr>
                    </a:p>
                  </a:txBody>
                  <a:tcPr marL="68580" marR="68580" marT="0" marB="0"/>
                </a:tc>
              </a:tr>
              <a:tr h="815083">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date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date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Date</a:t>
                      </a:r>
                      <a:endParaRPr lang="en-US" sz="1600" dirty="0">
                        <a:effectLst/>
                        <a:latin typeface="Times New Roman" pitchFamily="18" charset="0"/>
                        <a:ea typeface="Calibri"/>
                        <a:cs typeface="Times New Roman" pitchFamily="18" charset="0"/>
                      </a:endParaRPr>
                    </a:p>
                  </a:txBody>
                  <a:tcPr marL="68580" marR="68580" marT="0" marB="0"/>
                </a:tc>
              </a:tr>
            </a:tbl>
          </a:graphicData>
        </a:graphic>
      </p:graphicFrame>
      <p:sp>
        <p:nvSpPr>
          <p:cNvPr id="3" name="Rectangle 1"/>
          <p:cNvSpPr>
            <a:spLocks noChangeArrowheads="1"/>
          </p:cNvSpPr>
          <p:nvPr/>
        </p:nvSpPr>
        <p:spPr bwMode="auto">
          <a:xfrm>
            <a:off x="912812" y="835968"/>
            <a:ext cx="42980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 TABLE NAME : PACKAGE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238187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3906352"/>
              </p:ext>
            </p:extLst>
          </p:nvPr>
        </p:nvGraphicFramePr>
        <p:xfrm>
          <a:off x="2817812" y="1752600"/>
          <a:ext cx="7239001" cy="4409669"/>
        </p:xfrm>
        <a:graphic>
          <a:graphicData uri="http://schemas.openxmlformats.org/drawingml/2006/table">
            <a:tbl>
              <a:tblPr firstRow="1" firstCol="1" bandRow="1">
                <a:tableStyleId>{5C22544A-7EE6-4342-B048-85BDC9FD1C3A}</a:tableStyleId>
              </a:tblPr>
              <a:tblGrid>
                <a:gridCol w="1534421"/>
                <a:gridCol w="1806656"/>
                <a:gridCol w="1948962"/>
                <a:gridCol w="1948962"/>
              </a:tblGrid>
              <a:tr h="735552">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FIELD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DATA TYPE</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CONSTRAINTS</a:t>
                      </a:r>
                    </a:p>
                    <a:p>
                      <a:pPr marL="0" marR="0" algn="ctr">
                        <a:lnSpc>
                          <a:spcPct val="115000"/>
                        </a:lnSpc>
                        <a:spcBef>
                          <a:spcPts val="0"/>
                        </a:spcBef>
                        <a:spcAft>
                          <a:spcPts val="0"/>
                        </a:spcAf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DESCRIPTION</a:t>
                      </a:r>
                      <a:endParaRPr lang="en-US" sz="1600">
                        <a:effectLst/>
                        <a:latin typeface="Times New Roman" pitchFamily="18" charset="0"/>
                        <a:ea typeface="Calibri"/>
                        <a:cs typeface="Times New Roman" pitchFamily="18" charset="0"/>
                      </a:endParaRPr>
                    </a:p>
                  </a:txBody>
                  <a:tcPr marL="68580" marR="68580" marT="0" marB="0"/>
                </a:tc>
              </a:tr>
              <a:tr h="714805">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payment_id</a:t>
                      </a:r>
                      <a:r>
                        <a:rPr lang="en-US" sz="1600" b="1" i="0" kern="1200" dirty="0" smtClean="0">
                          <a:solidFill>
                            <a:schemeClr val="lt1"/>
                          </a:solidFill>
                          <a:effectLst/>
                          <a:latin typeface="Times New Roman" pitchFamily="18" charset="0"/>
                          <a:ea typeface="+mn-ea"/>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0" i="0" kern="1200" dirty="0" err="1" smtClean="0">
                          <a:solidFill>
                            <a:schemeClr val="dk1"/>
                          </a:solidFill>
                          <a:effectLst/>
                          <a:latin typeface="Times New Roman" pitchFamily="18" charset="0"/>
                          <a:ea typeface="+mn-ea"/>
                          <a:cs typeface="Times New Roman" pitchFamily="18" charset="0"/>
                        </a:rPr>
                        <a:t>Int</a:t>
                      </a:r>
                      <a:r>
                        <a:rPr lang="en-US" sz="1600" b="0" i="0" kern="1200" dirty="0" smtClean="0">
                          <a:solidFill>
                            <a:schemeClr val="dk1"/>
                          </a:solidFill>
                          <a:effectLst/>
                          <a:latin typeface="Times New Roman" pitchFamily="18" charset="0"/>
                          <a:ea typeface="+mn-ea"/>
                          <a:cs typeface="Times New Roman" pitchFamily="18" charset="0"/>
                        </a:rPr>
                        <a:t>(11)</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Primary</a:t>
                      </a:r>
                      <a:r>
                        <a:rPr lang="en-US" sz="1600" baseline="0" dirty="0" smtClean="0">
                          <a:effectLst/>
                          <a:latin typeface="Times New Roman" pitchFamily="18" charset="0"/>
                          <a:cs typeface="Times New Roman" pitchFamily="18" charset="0"/>
                        </a:rPr>
                        <a:t> key</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PAYMENT ID</a:t>
                      </a:r>
                      <a:endParaRPr lang="en-US" sz="1600">
                        <a:effectLst/>
                        <a:latin typeface="Times New Roman" pitchFamily="18" charset="0"/>
                        <a:ea typeface="Calibri"/>
                        <a:cs typeface="Times New Roman" pitchFamily="18" charset="0"/>
                      </a:endParaRPr>
                    </a:p>
                  </a:txBody>
                  <a:tcPr marL="68580" marR="68580" marT="0" marB="0"/>
                </a:tc>
              </a:tr>
              <a:tr h="740369">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ap_id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0" i="0" kern="1200" dirty="0" err="1" smtClean="0">
                          <a:solidFill>
                            <a:schemeClr val="dk1"/>
                          </a:solidFill>
                          <a:effectLst/>
                          <a:latin typeface="Times New Roman" pitchFamily="18" charset="0"/>
                          <a:ea typeface="+mn-ea"/>
                          <a:cs typeface="Times New Roman" pitchFamily="18" charset="0"/>
                        </a:rPr>
                        <a:t>Int</a:t>
                      </a:r>
                      <a:r>
                        <a:rPr lang="en-US" sz="1600" b="0" i="0" kern="1200" dirty="0" smtClean="0">
                          <a:solidFill>
                            <a:schemeClr val="dk1"/>
                          </a:solidFill>
                          <a:effectLst/>
                          <a:latin typeface="Times New Roman" pitchFamily="18" charset="0"/>
                          <a:ea typeface="+mn-ea"/>
                          <a:cs typeface="Times New Roman" pitchFamily="18" charset="0"/>
                        </a:rPr>
                        <a:t>(11)</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Not</a:t>
                      </a:r>
                      <a:r>
                        <a:rPr lang="en-US" sz="1600" baseline="0" dirty="0" smtClean="0">
                          <a:effectLst/>
                          <a:latin typeface="Times New Roman" pitchFamily="18" charset="0"/>
                          <a:ea typeface="+mn-ea"/>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Apply</a:t>
                      </a:r>
                      <a:r>
                        <a:rPr lang="en-US" sz="1600" baseline="0" dirty="0" smtClean="0">
                          <a:effectLst/>
                          <a:latin typeface="Times New Roman" pitchFamily="18" charset="0"/>
                          <a:ea typeface="+mn-ea"/>
                          <a:cs typeface="Times New Roman" pitchFamily="18" charset="0"/>
                        </a:rPr>
                        <a:t> id</a:t>
                      </a:r>
                      <a:endParaRPr lang="en-US" sz="1600" dirty="0">
                        <a:effectLst/>
                        <a:latin typeface="Times New Roman" pitchFamily="18" charset="0"/>
                        <a:ea typeface="Calibri"/>
                        <a:cs typeface="Times New Roman" pitchFamily="18" charset="0"/>
                      </a:endParaRPr>
                    </a:p>
                  </a:txBody>
                  <a:tcPr marL="68580" marR="68580" marT="0" marB="0"/>
                </a:tc>
              </a:tr>
              <a:tr h="714805">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amount</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0" i="0" kern="1200" dirty="0" err="1" smtClean="0">
                          <a:solidFill>
                            <a:schemeClr val="dk1"/>
                          </a:solidFill>
                          <a:effectLst/>
                          <a:latin typeface="Times New Roman" pitchFamily="18" charset="0"/>
                          <a:ea typeface="+mn-ea"/>
                          <a:cs typeface="Times New Roman" pitchFamily="18" charset="0"/>
                        </a:rPr>
                        <a:t>Varchar</a:t>
                      </a:r>
                      <a:r>
                        <a:rPr lang="en-US" sz="1600" b="0" i="0" kern="1200" dirty="0" smtClean="0">
                          <a:solidFill>
                            <a:schemeClr val="dk1"/>
                          </a:solidFill>
                          <a:effectLst/>
                          <a:latin typeface="Times New Roman" pitchFamily="18" charset="0"/>
                          <a:ea typeface="+mn-ea"/>
                          <a:cs typeface="Times New Roman" pitchFamily="18" charset="0"/>
                        </a:rPr>
                        <a:t>(30)</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Payment amount</a:t>
                      </a:r>
                      <a:endParaRPr lang="en-US" sz="1600" dirty="0">
                        <a:effectLst/>
                        <a:latin typeface="Times New Roman" pitchFamily="18" charset="0"/>
                        <a:ea typeface="Calibri"/>
                        <a:cs typeface="Times New Roman" pitchFamily="18" charset="0"/>
                      </a:endParaRPr>
                    </a:p>
                  </a:txBody>
                  <a:tcPr marL="68580" marR="68580" marT="0" marB="0"/>
                </a:tc>
              </a:tr>
              <a:tr h="752069">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type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0" i="0" kern="1200" dirty="0" err="1" smtClean="0">
                          <a:solidFill>
                            <a:schemeClr val="dk1"/>
                          </a:solidFill>
                          <a:effectLst/>
                          <a:latin typeface="Times New Roman" pitchFamily="18" charset="0"/>
                          <a:ea typeface="+mn-ea"/>
                          <a:cs typeface="Times New Roman" pitchFamily="18" charset="0"/>
                        </a:rPr>
                        <a:t>Varchar</a:t>
                      </a:r>
                      <a:r>
                        <a:rPr lang="en-US" sz="1600" b="0" i="0" kern="1200" dirty="0" smtClean="0">
                          <a:solidFill>
                            <a:schemeClr val="dk1"/>
                          </a:solidFill>
                          <a:effectLst/>
                          <a:latin typeface="Times New Roman" pitchFamily="18" charset="0"/>
                          <a:ea typeface="+mn-ea"/>
                          <a:cs typeface="Times New Roman" pitchFamily="18" charset="0"/>
                        </a:rPr>
                        <a:t>(30)</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Payment</a:t>
                      </a:r>
                      <a:r>
                        <a:rPr lang="en-US" sz="1600" baseline="0" dirty="0" smtClean="0">
                          <a:effectLst/>
                          <a:latin typeface="Times New Roman" pitchFamily="18" charset="0"/>
                          <a:cs typeface="Times New Roman" pitchFamily="18" charset="0"/>
                        </a:rPr>
                        <a:t> type</a:t>
                      </a:r>
                      <a:endParaRPr lang="en-US" sz="1600" dirty="0">
                        <a:effectLst/>
                        <a:latin typeface="Times New Roman" pitchFamily="18" charset="0"/>
                        <a:ea typeface="Calibri"/>
                        <a:cs typeface="Times New Roman" pitchFamily="18" charset="0"/>
                      </a:endParaRPr>
                    </a:p>
                  </a:txBody>
                  <a:tcPr marL="68580" marR="68580" marT="0" marB="0"/>
                </a:tc>
              </a:tr>
              <a:tr h="752069">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date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0" i="0" kern="1200" dirty="0" err="1" smtClean="0">
                          <a:solidFill>
                            <a:schemeClr val="dk1"/>
                          </a:solidFill>
                          <a:effectLst/>
                          <a:latin typeface="Times New Roman" pitchFamily="18" charset="0"/>
                          <a:ea typeface="+mn-ea"/>
                          <a:cs typeface="Times New Roman" pitchFamily="18" charset="0"/>
                        </a:rPr>
                        <a:t>Varchar</a:t>
                      </a:r>
                      <a:r>
                        <a:rPr lang="en-US" sz="1600" b="0" i="0" kern="1200" dirty="0" smtClean="0">
                          <a:solidFill>
                            <a:schemeClr val="dk1"/>
                          </a:solidFill>
                          <a:effectLst/>
                          <a:latin typeface="Times New Roman" pitchFamily="18" charset="0"/>
                          <a:ea typeface="+mn-ea"/>
                          <a:cs typeface="Times New Roman" pitchFamily="18" charset="0"/>
                        </a:rPr>
                        <a:t>(30)</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date</a:t>
                      </a:r>
                      <a:endParaRPr lang="en-US" sz="1600" dirty="0">
                        <a:effectLst/>
                        <a:latin typeface="Times New Roman" pitchFamily="18" charset="0"/>
                        <a:ea typeface="Calibri"/>
                        <a:cs typeface="Times New Roman" pitchFamily="18" charset="0"/>
                      </a:endParaRPr>
                    </a:p>
                  </a:txBody>
                  <a:tcPr marL="68580" marR="68580" marT="0" marB="0"/>
                </a:tc>
              </a:tr>
            </a:tbl>
          </a:graphicData>
        </a:graphic>
      </p:graphicFrame>
      <p:sp>
        <p:nvSpPr>
          <p:cNvPr id="3" name="Rectangle 1"/>
          <p:cNvSpPr>
            <a:spLocks noChangeArrowheads="1"/>
          </p:cNvSpPr>
          <p:nvPr/>
        </p:nvSpPr>
        <p:spPr bwMode="auto">
          <a:xfrm>
            <a:off x="1522412" y="988368"/>
            <a:ext cx="4287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 TABLE NAME : PAYMENT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689996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33251248"/>
              </p:ext>
            </p:extLst>
          </p:nvPr>
        </p:nvGraphicFramePr>
        <p:xfrm>
          <a:off x="2894012" y="762000"/>
          <a:ext cx="6781800" cy="5955882"/>
        </p:xfrm>
        <a:graphic>
          <a:graphicData uri="http://schemas.openxmlformats.org/drawingml/2006/table">
            <a:tbl>
              <a:tblPr firstRow="1" firstCol="1" bandRow="1">
                <a:tableStyleId>{5C22544A-7EE6-4342-B048-85BDC9FD1C3A}</a:tableStyleId>
              </a:tblPr>
              <a:tblGrid>
                <a:gridCol w="1581428"/>
                <a:gridCol w="1694742"/>
                <a:gridCol w="1832134"/>
                <a:gridCol w="1673496"/>
              </a:tblGrid>
              <a:tr h="494112">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FIELD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DATA TYPE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CONSTRAINTS</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DESCRIPTION</a:t>
                      </a:r>
                      <a:endParaRPr lang="en-US" sz="1600" dirty="0">
                        <a:effectLst/>
                        <a:latin typeface="Times New Roman" pitchFamily="18" charset="0"/>
                        <a:ea typeface="Calibri"/>
                        <a:cs typeface="Times New Roman" pitchFamily="18" charset="0"/>
                      </a:endParaRPr>
                    </a:p>
                  </a:txBody>
                  <a:tcPr marL="68580" marR="68580" marT="0" marB="0"/>
                </a:tc>
              </a:tr>
              <a:tr h="473464">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staff_id</a:t>
                      </a:r>
                      <a:r>
                        <a:rPr lang="en-US" sz="1600" b="1" i="0" kern="1200" dirty="0" smtClean="0">
                          <a:solidFill>
                            <a:schemeClr val="lt1"/>
                          </a:solidFill>
                          <a:effectLst/>
                          <a:latin typeface="Times New Roman" pitchFamily="18" charset="0"/>
                          <a:ea typeface="+mn-ea"/>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ea typeface="Calibri"/>
                          <a:cs typeface="Times New Roman" pitchFamily="18" charset="0"/>
                        </a:rPr>
                        <a:t>Int</a:t>
                      </a:r>
                      <a:r>
                        <a:rPr lang="en-US" sz="1600" dirty="0" smtClean="0">
                          <a:effectLst/>
                          <a:latin typeface="Times New Roman" pitchFamily="18" charset="0"/>
                          <a:ea typeface="Calibri"/>
                          <a:cs typeface="Times New Roman" pitchFamily="18" charset="0"/>
                        </a:rPr>
                        <a:t>(11)</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Primary</a:t>
                      </a:r>
                      <a:r>
                        <a:rPr lang="en-US" sz="1600" baseline="0" dirty="0" smtClean="0">
                          <a:effectLst/>
                          <a:latin typeface="Times New Roman" pitchFamily="18" charset="0"/>
                          <a:cs typeface="Times New Roman" pitchFamily="18" charset="0"/>
                        </a:rPr>
                        <a:t> key</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Tutor</a:t>
                      </a:r>
                      <a:r>
                        <a:rPr lang="en-US" sz="1600" baseline="0" dirty="0" smtClean="0">
                          <a:effectLst/>
                          <a:latin typeface="Times New Roman" pitchFamily="18" charset="0"/>
                          <a:cs typeface="Times New Roman" pitchFamily="18" charset="0"/>
                        </a:rPr>
                        <a:t> id</a:t>
                      </a:r>
                      <a:endParaRPr lang="en-US" sz="1600" dirty="0">
                        <a:effectLst/>
                        <a:latin typeface="Times New Roman" pitchFamily="18" charset="0"/>
                        <a:ea typeface="Calibri"/>
                        <a:cs typeface="Times New Roman" pitchFamily="18" charset="0"/>
                      </a:endParaRPr>
                    </a:p>
                  </a:txBody>
                  <a:tcPr marL="68580" marR="68580" marT="0" marB="0"/>
                </a:tc>
              </a:tr>
              <a:tr h="494112">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login_id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Int</a:t>
                      </a:r>
                      <a:r>
                        <a:rPr lang="en-US" sz="1600" dirty="0" smtClean="0">
                          <a:effectLst/>
                          <a:latin typeface="Times New Roman" pitchFamily="18" charset="0"/>
                          <a:cs typeface="Times New Roman" pitchFamily="18" charset="0"/>
                        </a:rPr>
                        <a:t>(11)</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Login id of tutor</a:t>
                      </a:r>
                      <a:endParaRPr lang="en-US" sz="1600" dirty="0">
                        <a:effectLst/>
                        <a:latin typeface="Times New Roman" pitchFamily="18" charset="0"/>
                        <a:ea typeface="Calibri"/>
                        <a:cs typeface="Times New Roman" pitchFamily="18" charset="0"/>
                      </a:endParaRPr>
                    </a:p>
                  </a:txBody>
                  <a:tcPr marL="68580" marR="68580" marT="0" marB="0"/>
                </a:tc>
              </a:tr>
              <a:tr h="473464">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first_name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First</a:t>
                      </a:r>
                      <a:r>
                        <a:rPr lang="en-US" sz="1600" baseline="0" dirty="0" smtClean="0">
                          <a:effectLst/>
                          <a:latin typeface="Times New Roman" pitchFamily="18" charset="0"/>
                          <a:ea typeface="+mn-ea"/>
                          <a:cs typeface="Times New Roman" pitchFamily="18" charset="0"/>
                        </a:rPr>
                        <a:t> name of tutor</a:t>
                      </a:r>
                      <a:endParaRPr lang="en-US" sz="1600" dirty="0">
                        <a:effectLst/>
                        <a:latin typeface="Times New Roman" pitchFamily="18" charset="0"/>
                        <a:ea typeface="Calibri"/>
                        <a:cs typeface="Times New Roman" pitchFamily="18" charset="0"/>
                      </a:endParaRPr>
                    </a:p>
                  </a:txBody>
                  <a:tcPr marL="68580" marR="68580" marT="0" marB="0"/>
                </a:tc>
              </a:tr>
              <a:tr h="473464">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last_name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Last</a:t>
                      </a:r>
                      <a:r>
                        <a:rPr lang="en-US" sz="1600" baseline="0" dirty="0" smtClean="0">
                          <a:effectLst/>
                          <a:latin typeface="Times New Roman" pitchFamily="18" charset="0"/>
                          <a:ea typeface="+mn-ea"/>
                          <a:cs typeface="Times New Roman" pitchFamily="18" charset="0"/>
                        </a:rPr>
                        <a:t> name of tutor</a:t>
                      </a:r>
                      <a:endParaRPr lang="en-US" sz="1600" dirty="0">
                        <a:effectLst/>
                        <a:latin typeface="Times New Roman" pitchFamily="18" charset="0"/>
                        <a:ea typeface="Calibri"/>
                        <a:cs typeface="Times New Roman" pitchFamily="18" charset="0"/>
                      </a:endParaRPr>
                    </a:p>
                  </a:txBody>
                  <a:tcPr marL="68580" marR="68580" marT="0" marB="0"/>
                </a:tc>
              </a:tr>
              <a:tr h="494112">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gender</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Gender</a:t>
                      </a:r>
                      <a:r>
                        <a:rPr lang="en-US" sz="1600" baseline="0" dirty="0" smtClean="0">
                          <a:effectLst/>
                          <a:latin typeface="Times New Roman" pitchFamily="18" charset="0"/>
                          <a:cs typeface="Times New Roman" pitchFamily="18" charset="0"/>
                        </a:rPr>
                        <a:t> of tutor</a:t>
                      </a:r>
                      <a:endParaRPr lang="en-US" sz="1600" dirty="0">
                        <a:effectLst/>
                        <a:latin typeface="Times New Roman" pitchFamily="18" charset="0"/>
                        <a:ea typeface="Calibri"/>
                        <a:cs typeface="Times New Roman" pitchFamily="18" charset="0"/>
                      </a:endParaRPr>
                    </a:p>
                  </a:txBody>
                  <a:tcPr marL="68580" marR="68580" marT="0" marB="0"/>
                </a:tc>
              </a:tr>
              <a:tr h="494112">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dob</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Date</a:t>
                      </a:r>
                      <a:r>
                        <a:rPr lang="en-US" sz="1600" baseline="0" dirty="0" smtClean="0">
                          <a:effectLst/>
                          <a:latin typeface="Times New Roman" pitchFamily="18" charset="0"/>
                          <a:ea typeface="+mn-ea"/>
                          <a:cs typeface="Times New Roman" pitchFamily="18" charset="0"/>
                        </a:rPr>
                        <a:t> of birth of tutor</a:t>
                      </a:r>
                      <a:endParaRPr lang="en-US" sz="1600" dirty="0">
                        <a:effectLst/>
                        <a:latin typeface="Times New Roman" pitchFamily="18" charset="0"/>
                        <a:ea typeface="Calibri"/>
                        <a:cs typeface="Times New Roman" pitchFamily="18" charset="0"/>
                      </a:endParaRPr>
                    </a:p>
                  </a:txBody>
                  <a:tcPr marL="68580" marR="68580" marT="0" marB="0"/>
                </a:tc>
              </a:tr>
              <a:tr h="494112">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ph_no</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Phone</a:t>
                      </a:r>
                      <a:r>
                        <a:rPr lang="en-US" sz="1600" baseline="0" dirty="0" smtClean="0">
                          <a:effectLst/>
                          <a:latin typeface="Times New Roman" pitchFamily="18" charset="0"/>
                          <a:ea typeface="+mn-ea"/>
                          <a:cs typeface="Times New Roman" pitchFamily="18" charset="0"/>
                        </a:rPr>
                        <a:t> number of tutor</a:t>
                      </a:r>
                      <a:endParaRPr lang="en-US" sz="1600" dirty="0">
                        <a:effectLst/>
                        <a:latin typeface="Times New Roman" pitchFamily="18" charset="0"/>
                        <a:ea typeface="Calibri"/>
                        <a:cs typeface="Times New Roman" pitchFamily="18" charset="0"/>
                      </a:endParaRPr>
                    </a:p>
                  </a:txBody>
                  <a:tcPr marL="68580" marR="68580" marT="0" marB="0"/>
                </a:tc>
              </a:tr>
              <a:tr h="494112">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email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Email id of tutor</a:t>
                      </a:r>
                      <a:endParaRPr lang="en-US" sz="1600" dirty="0">
                        <a:effectLst/>
                        <a:latin typeface="Times New Roman" pitchFamily="18" charset="0"/>
                        <a:ea typeface="Calibri"/>
                        <a:cs typeface="Times New Roman" pitchFamily="18" charset="0"/>
                      </a:endParaRPr>
                    </a:p>
                  </a:txBody>
                  <a:tcPr marL="68580" marR="68580" marT="0" marB="0"/>
                </a:tc>
              </a:tr>
              <a:tr h="494112">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address</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Address</a:t>
                      </a:r>
                      <a:r>
                        <a:rPr lang="en-US" sz="1600" baseline="0" dirty="0" smtClean="0">
                          <a:effectLst/>
                          <a:latin typeface="Times New Roman" pitchFamily="18" charset="0"/>
                          <a:ea typeface="Calibri"/>
                          <a:cs typeface="Times New Roman" pitchFamily="18" charset="0"/>
                        </a:rPr>
                        <a:t> of tutor</a:t>
                      </a:r>
                      <a:endParaRPr lang="en-US" sz="1600" dirty="0">
                        <a:effectLst/>
                        <a:latin typeface="Times New Roman" pitchFamily="18" charset="0"/>
                        <a:ea typeface="Calibri"/>
                        <a:cs typeface="Times New Roman" pitchFamily="18" charset="0"/>
                      </a:endParaRPr>
                    </a:p>
                  </a:txBody>
                  <a:tcPr marL="68580" marR="68580" marT="0" marB="0"/>
                </a:tc>
              </a:tr>
              <a:tr h="494112">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district</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a:t>
                      </a:r>
                      <a:r>
                        <a:rPr lang="en-US" sz="1600" baseline="0" dirty="0" smtClean="0">
                          <a:effectLst/>
                          <a:latin typeface="Times New Roman" pitchFamily="18" charset="0"/>
                          <a:ea typeface="Calibri"/>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District of tutor</a:t>
                      </a:r>
                      <a:endParaRPr lang="en-US" sz="1600" dirty="0">
                        <a:effectLst/>
                        <a:latin typeface="Times New Roman" pitchFamily="18" charset="0"/>
                        <a:ea typeface="Calibri"/>
                        <a:cs typeface="Times New Roman" pitchFamily="18" charset="0"/>
                      </a:endParaRPr>
                    </a:p>
                  </a:txBody>
                  <a:tcPr marL="68580" marR="68580" marT="0" marB="0"/>
                </a:tc>
              </a:tr>
              <a:tr h="494112">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photo</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(30)</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Photo of tutor</a:t>
                      </a:r>
                      <a:endParaRPr lang="en-US" sz="1600" dirty="0">
                        <a:effectLst/>
                        <a:latin typeface="Times New Roman" pitchFamily="18" charset="0"/>
                        <a:ea typeface="Calibri"/>
                        <a:cs typeface="Times New Roman" pitchFamily="18" charset="0"/>
                      </a:endParaRPr>
                    </a:p>
                  </a:txBody>
                  <a:tcPr marL="68580" marR="68580" marT="0" marB="0"/>
                </a:tc>
              </a:tr>
            </a:tbl>
          </a:graphicData>
        </a:graphic>
      </p:graphicFrame>
      <p:sp>
        <p:nvSpPr>
          <p:cNvPr id="3" name="Rectangle 1"/>
          <p:cNvSpPr>
            <a:spLocks noChangeArrowheads="1"/>
          </p:cNvSpPr>
          <p:nvPr/>
        </p:nvSpPr>
        <p:spPr bwMode="auto">
          <a:xfrm>
            <a:off x="1520824" y="152400"/>
            <a:ext cx="38656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 TABLE NAME : TUTOR</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093514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73557699"/>
              </p:ext>
            </p:extLst>
          </p:nvPr>
        </p:nvGraphicFramePr>
        <p:xfrm>
          <a:off x="2589212" y="1828798"/>
          <a:ext cx="7147560" cy="3574367"/>
        </p:xfrm>
        <a:graphic>
          <a:graphicData uri="http://schemas.openxmlformats.org/drawingml/2006/table">
            <a:tbl>
              <a:tblPr firstRow="1" firstCol="1" bandRow="1">
                <a:tableStyleId>{5C22544A-7EE6-4342-B048-85BDC9FD1C3A}</a:tableStyleId>
              </a:tblPr>
              <a:tblGrid>
                <a:gridCol w="1697322"/>
                <a:gridCol w="1827196"/>
                <a:gridCol w="1850334"/>
                <a:gridCol w="1772708"/>
              </a:tblGrid>
              <a:tr h="603472">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FIELD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DATA TYPE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CONSTRAINTS</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DESCRIPTION</a:t>
                      </a:r>
                      <a:endParaRPr lang="en-US" sz="1600">
                        <a:effectLst/>
                        <a:latin typeface="Times New Roman" pitchFamily="18" charset="0"/>
                        <a:ea typeface="Calibri"/>
                        <a:cs typeface="Times New Roman" pitchFamily="18" charset="0"/>
                      </a:endParaRPr>
                    </a:p>
                  </a:txBody>
                  <a:tcPr marL="68580" marR="68580" marT="0" marB="0"/>
                </a:tc>
              </a:tr>
              <a:tr h="603472">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id </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ea typeface="Calibri"/>
                          <a:cs typeface="Times New Roman" pitchFamily="18" charset="0"/>
                        </a:rPr>
                        <a:t>Int</a:t>
                      </a:r>
                      <a:r>
                        <a:rPr lang="en-US" sz="1600" dirty="0" smtClean="0">
                          <a:effectLst/>
                          <a:latin typeface="Times New Roman" pitchFamily="18" charset="0"/>
                          <a:ea typeface="Calibri"/>
                          <a:cs typeface="Times New Roman" pitchFamily="18" charset="0"/>
                        </a:rPr>
                        <a:t>(11)</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Primary</a:t>
                      </a:r>
                      <a:r>
                        <a:rPr lang="en-US" sz="1600" baseline="0" dirty="0" smtClean="0">
                          <a:effectLst/>
                          <a:latin typeface="Times New Roman" pitchFamily="18" charset="0"/>
                          <a:cs typeface="Times New Roman" pitchFamily="18" charset="0"/>
                        </a:rPr>
                        <a:t> key</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Attendance</a:t>
                      </a:r>
                      <a:r>
                        <a:rPr lang="en-US" sz="1600" baseline="0" dirty="0" smtClean="0">
                          <a:effectLst/>
                          <a:latin typeface="Times New Roman" pitchFamily="18" charset="0"/>
                          <a:cs typeface="Times New Roman" pitchFamily="18" charset="0"/>
                        </a:rPr>
                        <a:t> id</a:t>
                      </a:r>
                      <a:endParaRPr lang="en-US" sz="1600" dirty="0">
                        <a:effectLst/>
                        <a:latin typeface="Times New Roman" pitchFamily="18" charset="0"/>
                        <a:ea typeface="Calibri"/>
                        <a:cs typeface="Times New Roman" pitchFamily="18" charset="0"/>
                      </a:endParaRPr>
                    </a:p>
                  </a:txBody>
                  <a:tcPr marL="68580" marR="68580" marT="0" marB="0"/>
                </a:tc>
              </a:tr>
              <a:tr h="581860">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student_id</a:t>
                      </a:r>
                      <a:r>
                        <a:rPr lang="en-US" sz="1600" b="1" i="0" kern="1200" dirty="0" smtClean="0">
                          <a:solidFill>
                            <a:schemeClr val="lt1"/>
                          </a:solidFill>
                          <a:effectLst/>
                          <a:latin typeface="Times New Roman" pitchFamily="18" charset="0"/>
                          <a:ea typeface="+mn-ea"/>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Int</a:t>
                      </a:r>
                      <a:r>
                        <a:rPr lang="en-US" sz="1600" dirty="0" smtClean="0">
                          <a:effectLst/>
                          <a:latin typeface="Times New Roman" pitchFamily="18" charset="0"/>
                          <a:cs typeface="Times New Roman" pitchFamily="18" charset="0"/>
                        </a:rPr>
                        <a:t>(11)</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Foreign</a:t>
                      </a:r>
                      <a:r>
                        <a:rPr lang="en-US" sz="1600" baseline="0" dirty="0" smtClean="0">
                          <a:effectLst/>
                          <a:latin typeface="Times New Roman" pitchFamily="18" charset="0"/>
                          <a:cs typeface="Times New Roman" pitchFamily="18" charset="0"/>
                        </a:rPr>
                        <a:t> key</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Student</a:t>
                      </a:r>
                      <a:r>
                        <a:rPr lang="en-US" sz="1600" baseline="0" dirty="0" smtClean="0">
                          <a:effectLst/>
                          <a:latin typeface="Times New Roman" pitchFamily="18" charset="0"/>
                          <a:cs typeface="Times New Roman" pitchFamily="18" charset="0"/>
                        </a:rPr>
                        <a:t> id from student table</a:t>
                      </a:r>
                      <a:endParaRPr lang="en-US" sz="1600" dirty="0">
                        <a:effectLst/>
                        <a:latin typeface="Times New Roman" pitchFamily="18" charset="0"/>
                        <a:ea typeface="Calibri"/>
                        <a:cs typeface="Times New Roman" pitchFamily="18" charset="0"/>
                      </a:endParaRPr>
                    </a:p>
                  </a:txBody>
                  <a:tcPr marL="68580" marR="68580" marT="0" marB="0"/>
                </a:tc>
              </a:tr>
              <a:tr h="581860">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staff_id</a:t>
                      </a:r>
                      <a:r>
                        <a:rPr lang="en-US" sz="1600" b="1" i="0" kern="1200" dirty="0" smtClean="0">
                          <a:solidFill>
                            <a:schemeClr val="lt1"/>
                          </a:solidFill>
                          <a:effectLst/>
                          <a:latin typeface="Times New Roman" pitchFamily="18" charset="0"/>
                          <a:ea typeface="+mn-ea"/>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Int</a:t>
                      </a:r>
                      <a:r>
                        <a:rPr lang="en-US" sz="1600" dirty="0" smtClean="0">
                          <a:effectLst/>
                          <a:latin typeface="Times New Roman" pitchFamily="18" charset="0"/>
                          <a:cs typeface="Times New Roman" pitchFamily="18" charset="0"/>
                        </a:rPr>
                        <a:t>(11)</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Foreign</a:t>
                      </a:r>
                      <a:r>
                        <a:rPr lang="en-US" sz="1600" baseline="0" dirty="0" smtClean="0">
                          <a:effectLst/>
                          <a:latin typeface="Times New Roman" pitchFamily="18" charset="0"/>
                          <a:cs typeface="Times New Roman" pitchFamily="18" charset="0"/>
                        </a:rPr>
                        <a:t> key</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Tutor</a:t>
                      </a:r>
                      <a:r>
                        <a:rPr lang="en-US" sz="1600" baseline="0" dirty="0" smtClean="0">
                          <a:effectLst/>
                          <a:latin typeface="Times New Roman" pitchFamily="18" charset="0"/>
                          <a:cs typeface="Times New Roman" pitchFamily="18" charset="0"/>
                        </a:rPr>
                        <a:t> id from staff table</a:t>
                      </a:r>
                      <a:endParaRPr lang="en-US" sz="1600" dirty="0">
                        <a:effectLst/>
                        <a:latin typeface="Times New Roman" pitchFamily="18" charset="0"/>
                        <a:ea typeface="Calibri"/>
                        <a:cs typeface="Times New Roman" pitchFamily="18" charset="0"/>
                      </a:endParaRPr>
                    </a:p>
                  </a:txBody>
                  <a:tcPr marL="68580" marR="68580" marT="0" marB="0"/>
                </a:tc>
              </a:tr>
              <a:tr h="581860">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status</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(11)</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Not</a:t>
                      </a:r>
                      <a:r>
                        <a:rPr lang="en-US" sz="1600" baseline="0" dirty="0" smtClean="0">
                          <a:effectLst/>
                          <a:latin typeface="Times New Roman" pitchFamily="18" charset="0"/>
                          <a:ea typeface="+mn-ea"/>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Status</a:t>
                      </a:r>
                      <a:endParaRPr lang="en-US" sz="1600" dirty="0">
                        <a:effectLst/>
                        <a:latin typeface="Times New Roman" pitchFamily="18" charset="0"/>
                        <a:ea typeface="Calibri"/>
                        <a:cs typeface="Times New Roman" pitchFamily="18" charset="0"/>
                      </a:endParaRPr>
                    </a:p>
                  </a:txBody>
                  <a:tcPr marL="68580" marR="68580" marT="0" marB="0"/>
                </a:tc>
              </a:tr>
              <a:tr h="621843">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date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Date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Date</a:t>
                      </a:r>
                      <a:endParaRPr lang="en-US" sz="1600" dirty="0">
                        <a:effectLst/>
                        <a:latin typeface="Times New Roman" pitchFamily="18" charset="0"/>
                        <a:ea typeface="Calibri"/>
                        <a:cs typeface="Times New Roman" pitchFamily="18" charset="0"/>
                      </a:endParaRPr>
                    </a:p>
                  </a:txBody>
                  <a:tcPr marL="68580" marR="68580" marT="0" marB="0"/>
                </a:tc>
              </a:tr>
            </a:tbl>
          </a:graphicData>
        </a:graphic>
      </p:graphicFrame>
      <p:sp>
        <p:nvSpPr>
          <p:cNvPr id="3" name="Rectangle 1"/>
          <p:cNvSpPr>
            <a:spLocks noChangeArrowheads="1"/>
          </p:cNvSpPr>
          <p:nvPr/>
        </p:nvSpPr>
        <p:spPr bwMode="auto">
          <a:xfrm>
            <a:off x="1065212" y="683568"/>
            <a:ext cx="48998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6. TABLE NAME : ATTENDANCE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615018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5953313"/>
              </p:ext>
            </p:extLst>
          </p:nvPr>
        </p:nvGraphicFramePr>
        <p:xfrm>
          <a:off x="2284412" y="685800"/>
          <a:ext cx="7543802" cy="5862377"/>
        </p:xfrm>
        <a:graphic>
          <a:graphicData uri="http://schemas.openxmlformats.org/drawingml/2006/table">
            <a:tbl>
              <a:tblPr firstRow="1" firstCol="1" bandRow="1">
                <a:tableStyleId>{5C22544A-7EE6-4342-B048-85BDC9FD1C3A}</a:tableStyleId>
              </a:tblPr>
              <a:tblGrid>
                <a:gridCol w="1718153"/>
                <a:gridCol w="2008057"/>
                <a:gridCol w="1951336"/>
                <a:gridCol w="1866256"/>
              </a:tblGrid>
              <a:tr h="546141">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FIELD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DATA TYPE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CONSTRAINTS</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DESCRIPTION</a:t>
                      </a:r>
                      <a:endParaRPr lang="en-US" sz="1600" dirty="0">
                        <a:effectLst/>
                        <a:latin typeface="Times New Roman" pitchFamily="18" charset="0"/>
                        <a:ea typeface="Calibri"/>
                        <a:cs typeface="Times New Roman" pitchFamily="18" charset="0"/>
                      </a:endParaRPr>
                    </a:p>
                  </a:txBody>
                  <a:tcPr marL="68580" marR="68580" marT="0" marB="0"/>
                </a:tc>
              </a:tr>
              <a:tr h="528288">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id </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Int</a:t>
                      </a:r>
                      <a:r>
                        <a:rPr lang="en-US" sz="1600" dirty="0" smtClean="0">
                          <a:effectLst/>
                          <a:latin typeface="Times New Roman" pitchFamily="18" charset="0"/>
                          <a:cs typeface="Times New Roman" pitchFamily="18" charset="0"/>
                        </a:rPr>
                        <a:t>(11)</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Primary</a:t>
                      </a:r>
                      <a:r>
                        <a:rPr lang="en-US" sz="1600" baseline="0" dirty="0" smtClean="0">
                          <a:effectLst/>
                          <a:latin typeface="Times New Roman" pitchFamily="18" charset="0"/>
                          <a:cs typeface="Times New Roman" pitchFamily="18" charset="0"/>
                        </a:rPr>
                        <a:t> key</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Session id</a:t>
                      </a:r>
                      <a:endParaRPr lang="en-US" sz="1600" dirty="0">
                        <a:effectLst/>
                        <a:latin typeface="Times New Roman" pitchFamily="18" charset="0"/>
                        <a:ea typeface="Calibri"/>
                        <a:cs typeface="Times New Roman" pitchFamily="18" charset="0"/>
                      </a:endParaRPr>
                    </a:p>
                  </a:txBody>
                  <a:tcPr marL="68580" marR="68580" marT="0" marB="0"/>
                </a:tc>
              </a:tr>
              <a:tr h="528288">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student_id</a:t>
                      </a:r>
                      <a:r>
                        <a:rPr lang="en-US" sz="1600" b="1" i="0" kern="1200" dirty="0" smtClean="0">
                          <a:solidFill>
                            <a:schemeClr val="lt1"/>
                          </a:solidFill>
                          <a:effectLst/>
                          <a:latin typeface="Times New Roman" pitchFamily="18" charset="0"/>
                          <a:ea typeface="+mn-ea"/>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Int</a:t>
                      </a:r>
                      <a:r>
                        <a:rPr lang="en-US" sz="1600" dirty="0" smtClean="0">
                          <a:effectLst/>
                          <a:latin typeface="Times New Roman" pitchFamily="18" charset="0"/>
                          <a:cs typeface="Times New Roman" pitchFamily="18" charset="0"/>
                        </a:rPr>
                        <a:t>(11)</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Foreign</a:t>
                      </a:r>
                      <a:r>
                        <a:rPr lang="en-US" sz="1600" baseline="0" dirty="0" smtClean="0">
                          <a:effectLst/>
                          <a:latin typeface="Times New Roman" pitchFamily="18" charset="0"/>
                          <a:ea typeface="+mn-ea"/>
                          <a:cs typeface="Times New Roman" pitchFamily="18" charset="0"/>
                        </a:rPr>
                        <a:t> key</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Student</a:t>
                      </a:r>
                      <a:r>
                        <a:rPr lang="en-US" sz="1600" baseline="0" dirty="0" smtClean="0">
                          <a:effectLst/>
                          <a:latin typeface="Times New Roman" pitchFamily="18" charset="0"/>
                          <a:ea typeface="+mn-ea"/>
                          <a:cs typeface="Times New Roman" pitchFamily="18" charset="0"/>
                        </a:rPr>
                        <a:t> id from student table</a:t>
                      </a:r>
                      <a:endParaRPr lang="en-US" sz="1600" dirty="0">
                        <a:effectLst/>
                        <a:latin typeface="Times New Roman" pitchFamily="18" charset="0"/>
                        <a:ea typeface="Calibri"/>
                        <a:cs typeface="Times New Roman" pitchFamily="18" charset="0"/>
                      </a:endParaRPr>
                    </a:p>
                  </a:txBody>
                  <a:tcPr marL="68580" marR="68580" marT="0" marB="0"/>
                </a:tc>
              </a:tr>
              <a:tr h="607085">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staff_id</a:t>
                      </a:r>
                      <a:r>
                        <a:rPr lang="en-US" sz="1600" b="1" i="0" kern="1200" dirty="0" smtClean="0">
                          <a:solidFill>
                            <a:schemeClr val="lt1"/>
                          </a:solidFill>
                          <a:effectLst/>
                          <a:latin typeface="Times New Roman" pitchFamily="18" charset="0"/>
                          <a:ea typeface="+mn-ea"/>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Int</a:t>
                      </a:r>
                      <a:r>
                        <a:rPr lang="en-US" sz="1600" dirty="0" smtClean="0">
                          <a:effectLst/>
                          <a:latin typeface="Times New Roman" pitchFamily="18" charset="0"/>
                          <a:cs typeface="Times New Roman" pitchFamily="18" charset="0"/>
                        </a:rPr>
                        <a:t>(11)</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Foreign</a:t>
                      </a:r>
                      <a:r>
                        <a:rPr lang="en-US" sz="1600" baseline="0" dirty="0" smtClean="0">
                          <a:effectLst/>
                          <a:latin typeface="Times New Roman" pitchFamily="18" charset="0"/>
                          <a:ea typeface="+mn-ea"/>
                          <a:cs typeface="Times New Roman" pitchFamily="18" charset="0"/>
                        </a:rPr>
                        <a:t> key</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Tutor</a:t>
                      </a:r>
                      <a:r>
                        <a:rPr lang="en-US" sz="1600" baseline="0" dirty="0" smtClean="0">
                          <a:effectLst/>
                          <a:latin typeface="Times New Roman" pitchFamily="18" charset="0"/>
                          <a:ea typeface="+mn-ea"/>
                          <a:cs typeface="Times New Roman" pitchFamily="18" charset="0"/>
                        </a:rPr>
                        <a:t> id from tutor table</a:t>
                      </a:r>
                      <a:endParaRPr lang="en-US" sz="1600" dirty="0">
                        <a:effectLst/>
                        <a:latin typeface="Times New Roman" pitchFamily="18" charset="0"/>
                        <a:ea typeface="Calibri"/>
                        <a:cs typeface="Times New Roman" pitchFamily="18" charset="0"/>
                      </a:endParaRPr>
                    </a:p>
                  </a:txBody>
                  <a:tcPr marL="68580" marR="68580" marT="0" marB="0"/>
                </a:tc>
              </a:tr>
              <a:tr h="607085">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pack_id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ea typeface="Calibri"/>
                          <a:cs typeface="Times New Roman" pitchFamily="18" charset="0"/>
                        </a:rPr>
                        <a:t>Int</a:t>
                      </a:r>
                      <a:r>
                        <a:rPr lang="en-US" sz="1600" dirty="0" smtClean="0">
                          <a:effectLst/>
                          <a:latin typeface="Times New Roman" pitchFamily="18" charset="0"/>
                          <a:ea typeface="Calibri"/>
                          <a:cs typeface="Times New Roman" pitchFamily="18" charset="0"/>
                        </a:rPr>
                        <a:t>(11)</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Package id</a:t>
                      </a:r>
                      <a:endParaRPr lang="en-US" sz="1600" dirty="0">
                        <a:effectLst/>
                        <a:latin typeface="Times New Roman" pitchFamily="18" charset="0"/>
                        <a:ea typeface="Calibri"/>
                        <a:cs typeface="Times New Roman" pitchFamily="18" charset="0"/>
                      </a:endParaRPr>
                    </a:p>
                  </a:txBody>
                  <a:tcPr marL="68580" marR="68580" marT="0" marB="0"/>
                </a:tc>
              </a:tr>
              <a:tr h="607085">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time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ea typeface="Calibri"/>
                          <a:cs typeface="Times New Roman" pitchFamily="18" charset="0"/>
                        </a:rPr>
                        <a:t>Varchar</a:t>
                      </a:r>
                      <a:r>
                        <a:rPr lang="en-US" sz="1600" dirty="0" smtClean="0">
                          <a:effectLst/>
                          <a:latin typeface="Times New Roman" pitchFamily="18" charset="0"/>
                          <a:ea typeface="Calibri"/>
                          <a:cs typeface="Times New Roman" pitchFamily="18" charset="0"/>
                        </a:rPr>
                        <a:t>(30)</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Time</a:t>
                      </a:r>
                      <a:endParaRPr lang="en-US" sz="1600" dirty="0">
                        <a:effectLst/>
                        <a:latin typeface="Times New Roman" pitchFamily="18" charset="0"/>
                        <a:ea typeface="Calibri"/>
                        <a:cs typeface="Times New Roman" pitchFamily="18" charset="0"/>
                      </a:endParaRPr>
                    </a:p>
                  </a:txBody>
                  <a:tcPr marL="68580" marR="68580" marT="0" marB="0"/>
                </a:tc>
              </a:tr>
              <a:tr h="607085">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sdate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Date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Start date</a:t>
                      </a:r>
                      <a:endParaRPr lang="en-US" sz="1600" dirty="0">
                        <a:effectLst/>
                        <a:latin typeface="Times New Roman" pitchFamily="18" charset="0"/>
                        <a:ea typeface="Calibri"/>
                        <a:cs typeface="Times New Roman" pitchFamily="18" charset="0"/>
                      </a:endParaRPr>
                    </a:p>
                  </a:txBody>
                  <a:tcPr marL="68580" marR="68580" marT="0" marB="0"/>
                </a:tc>
              </a:tr>
              <a:tr h="607085">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edate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Date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End date</a:t>
                      </a:r>
                      <a:endParaRPr lang="en-US" sz="1600" dirty="0">
                        <a:effectLst/>
                        <a:latin typeface="Times New Roman" pitchFamily="18" charset="0"/>
                        <a:ea typeface="Calibri"/>
                        <a:cs typeface="Times New Roman" pitchFamily="18" charset="0"/>
                      </a:endParaRPr>
                    </a:p>
                  </a:txBody>
                  <a:tcPr marL="68580" marR="68580" marT="0" marB="0"/>
                </a:tc>
              </a:tr>
              <a:tr h="607085">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date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Date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Date</a:t>
                      </a:r>
                      <a:endParaRPr lang="en-US" sz="1600" dirty="0">
                        <a:effectLst/>
                        <a:latin typeface="Times New Roman" pitchFamily="18" charset="0"/>
                        <a:ea typeface="Calibri"/>
                        <a:cs typeface="Times New Roman" pitchFamily="18" charset="0"/>
                      </a:endParaRPr>
                    </a:p>
                  </a:txBody>
                  <a:tcPr marL="68580" marR="68580" marT="0" marB="0"/>
                </a:tc>
              </a:tr>
              <a:tr h="607085">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status</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ea typeface="Calibri"/>
                          <a:cs typeface="Times New Roman" pitchFamily="18" charset="0"/>
                        </a:rPr>
                        <a:t>Varchar</a:t>
                      </a:r>
                      <a:r>
                        <a:rPr lang="en-US" sz="1600" dirty="0" smtClean="0">
                          <a:effectLst/>
                          <a:latin typeface="Times New Roman" pitchFamily="18" charset="0"/>
                          <a:ea typeface="Calibri"/>
                          <a:cs typeface="Times New Roman" pitchFamily="18" charset="0"/>
                        </a:rPr>
                        <a:t>(20)</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Status</a:t>
                      </a:r>
                      <a:endParaRPr lang="en-US" sz="1600" dirty="0">
                        <a:effectLst/>
                        <a:latin typeface="Times New Roman" pitchFamily="18" charset="0"/>
                        <a:ea typeface="Calibri"/>
                        <a:cs typeface="Times New Roman" pitchFamily="18" charset="0"/>
                      </a:endParaRPr>
                    </a:p>
                  </a:txBody>
                  <a:tcPr marL="68580" marR="68580" marT="0" marB="0"/>
                </a:tc>
              </a:tr>
            </a:tbl>
          </a:graphicData>
        </a:graphic>
      </p:graphicFrame>
      <p:sp>
        <p:nvSpPr>
          <p:cNvPr id="3" name="Rectangle 1"/>
          <p:cNvSpPr>
            <a:spLocks noChangeArrowheads="1"/>
          </p:cNvSpPr>
          <p:nvPr/>
        </p:nvSpPr>
        <p:spPr bwMode="auto">
          <a:xfrm>
            <a:off x="1264792" y="152400"/>
            <a:ext cx="40836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7. TABLE NAME : </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SESSION</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10605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91175897"/>
              </p:ext>
            </p:extLst>
          </p:nvPr>
        </p:nvGraphicFramePr>
        <p:xfrm>
          <a:off x="2741612" y="614065"/>
          <a:ext cx="6781801" cy="6099925"/>
        </p:xfrm>
        <a:graphic>
          <a:graphicData uri="http://schemas.openxmlformats.org/drawingml/2006/table">
            <a:tbl>
              <a:tblPr firstRow="1" firstCol="1" bandRow="1">
                <a:tableStyleId>{5C22544A-7EE6-4342-B048-85BDC9FD1C3A}</a:tableStyleId>
              </a:tblPr>
              <a:tblGrid>
                <a:gridCol w="1745024"/>
                <a:gridCol w="1691910"/>
                <a:gridCol w="1764855"/>
                <a:gridCol w="1580012"/>
              </a:tblGrid>
              <a:tr h="480211">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FIELD</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DATA TYPE</a:t>
                      </a:r>
                      <a:endParaRPr lang="en-US" sz="160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CONSTRAINTS</a:t>
                      </a:r>
                      <a:endParaRPr lang="en-US" sz="160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DESCRIPTION</a:t>
                      </a:r>
                      <a:endParaRPr lang="en-US" sz="1600">
                        <a:effectLst/>
                        <a:latin typeface="Times New Roman" pitchFamily="18" charset="0"/>
                        <a:ea typeface="Calibri"/>
                        <a:cs typeface="Times New Roman" pitchFamily="18" charset="0"/>
                      </a:endParaRPr>
                    </a:p>
                  </a:txBody>
                  <a:tcPr marL="60443" marR="60443" marT="0" marB="0"/>
                </a:tc>
              </a:tr>
              <a:tr h="464319">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id </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Int</a:t>
                      </a:r>
                      <a:r>
                        <a:rPr lang="en-US" sz="1600" dirty="0" smtClean="0">
                          <a:effectLst/>
                          <a:latin typeface="Times New Roman" pitchFamily="18" charset="0"/>
                          <a:cs typeface="Times New Roman" pitchFamily="18" charset="0"/>
                        </a:rPr>
                        <a:t>(11)</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Primary</a:t>
                      </a:r>
                      <a:r>
                        <a:rPr lang="en-US" sz="1600" baseline="0" dirty="0" smtClean="0">
                          <a:effectLst/>
                          <a:latin typeface="Times New Roman" pitchFamily="18" charset="0"/>
                          <a:cs typeface="Times New Roman" pitchFamily="18" charset="0"/>
                        </a:rPr>
                        <a:t> key</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Session</a:t>
                      </a:r>
                      <a:r>
                        <a:rPr lang="en-US" sz="1600" baseline="0" dirty="0" smtClean="0">
                          <a:effectLst/>
                          <a:latin typeface="Times New Roman" pitchFamily="18" charset="0"/>
                          <a:ea typeface="+mn-ea"/>
                          <a:cs typeface="Times New Roman" pitchFamily="18" charset="0"/>
                        </a:rPr>
                        <a:t> id</a:t>
                      </a:r>
                      <a:endParaRPr lang="en-US" sz="1600" dirty="0">
                        <a:effectLst/>
                        <a:latin typeface="Times New Roman" pitchFamily="18" charset="0"/>
                        <a:ea typeface="Calibri"/>
                        <a:cs typeface="Times New Roman" pitchFamily="18" charset="0"/>
                      </a:endParaRPr>
                    </a:p>
                  </a:txBody>
                  <a:tcPr marL="60443" marR="60443" marT="0" marB="0"/>
                </a:tc>
              </a:tr>
              <a:tr h="464319">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student_id</a:t>
                      </a:r>
                      <a:r>
                        <a:rPr lang="en-US" sz="1600" b="1" i="0" kern="1200" dirty="0" smtClean="0">
                          <a:solidFill>
                            <a:schemeClr val="lt1"/>
                          </a:solidFill>
                          <a:effectLst/>
                          <a:latin typeface="Times New Roman" pitchFamily="18" charset="0"/>
                          <a:ea typeface="+mn-ea"/>
                          <a:cs typeface="Times New Roman" pitchFamily="18" charset="0"/>
                        </a:rPr>
                        <a:t> </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Int</a:t>
                      </a:r>
                      <a:r>
                        <a:rPr lang="en-US" sz="1600" dirty="0" smtClean="0">
                          <a:effectLst/>
                          <a:latin typeface="Times New Roman" pitchFamily="18" charset="0"/>
                          <a:cs typeface="Times New Roman" pitchFamily="18" charset="0"/>
                        </a:rPr>
                        <a:t>(11)</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Foreign</a:t>
                      </a:r>
                      <a:r>
                        <a:rPr lang="en-US" sz="1600" baseline="0" dirty="0" smtClean="0">
                          <a:effectLst/>
                          <a:latin typeface="Times New Roman" pitchFamily="18" charset="0"/>
                          <a:cs typeface="Times New Roman" pitchFamily="18" charset="0"/>
                        </a:rPr>
                        <a:t> key</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Student</a:t>
                      </a:r>
                      <a:r>
                        <a:rPr lang="en-US" sz="1600" baseline="0" dirty="0" smtClean="0">
                          <a:effectLst/>
                          <a:latin typeface="Times New Roman" pitchFamily="18" charset="0"/>
                          <a:cs typeface="Times New Roman" pitchFamily="18" charset="0"/>
                        </a:rPr>
                        <a:t> id from student table</a:t>
                      </a:r>
                      <a:endParaRPr lang="en-US" sz="1600" dirty="0">
                        <a:effectLst/>
                        <a:latin typeface="Times New Roman" pitchFamily="18" charset="0"/>
                        <a:ea typeface="Calibri"/>
                        <a:cs typeface="Times New Roman" pitchFamily="18" charset="0"/>
                      </a:endParaRPr>
                    </a:p>
                  </a:txBody>
                  <a:tcPr marL="60443" marR="60443" marT="0" marB="0"/>
                </a:tc>
              </a:tr>
              <a:tr h="464319">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photo</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(50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Not</a:t>
                      </a:r>
                      <a:r>
                        <a:rPr lang="en-US" sz="1600" baseline="0" dirty="0" smtClean="0">
                          <a:effectLst/>
                          <a:latin typeface="Times New Roman" pitchFamily="18" charset="0"/>
                          <a:ea typeface="+mn-ea"/>
                          <a:cs typeface="Times New Roman" pitchFamily="18" charset="0"/>
                        </a:rPr>
                        <a:t> null</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Photo of student</a:t>
                      </a:r>
                      <a:endParaRPr lang="en-US" sz="1600" dirty="0">
                        <a:effectLst/>
                        <a:latin typeface="Times New Roman" pitchFamily="18" charset="0"/>
                        <a:ea typeface="Calibri"/>
                        <a:cs typeface="Times New Roman" pitchFamily="18" charset="0"/>
                      </a:endParaRPr>
                    </a:p>
                  </a:txBody>
                  <a:tcPr marL="60443" marR="60443" marT="0" marB="0"/>
                </a:tc>
              </a:tr>
              <a:tr h="480211">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sign</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(50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Not</a:t>
                      </a:r>
                      <a:r>
                        <a:rPr lang="en-US" sz="1600" baseline="0" dirty="0" smtClean="0">
                          <a:effectLst/>
                          <a:latin typeface="Times New Roman" pitchFamily="18" charset="0"/>
                          <a:ea typeface="+mn-ea"/>
                          <a:cs typeface="Times New Roman" pitchFamily="18" charset="0"/>
                        </a:rPr>
                        <a:t> null</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Sign</a:t>
                      </a:r>
                      <a:r>
                        <a:rPr lang="en-US" sz="1600" baseline="0" dirty="0" smtClean="0">
                          <a:effectLst/>
                          <a:latin typeface="Times New Roman" pitchFamily="18" charset="0"/>
                          <a:ea typeface="+mn-ea"/>
                          <a:cs typeface="Times New Roman" pitchFamily="18" charset="0"/>
                        </a:rPr>
                        <a:t> of student</a:t>
                      </a:r>
                      <a:endParaRPr lang="en-US" sz="1600" dirty="0">
                        <a:effectLst/>
                        <a:latin typeface="Times New Roman" pitchFamily="18" charset="0"/>
                        <a:ea typeface="Calibri"/>
                        <a:cs typeface="Times New Roman" pitchFamily="18" charset="0"/>
                      </a:endParaRPr>
                    </a:p>
                  </a:txBody>
                  <a:tcPr marL="60443" marR="60443" marT="0" marB="0"/>
                </a:tc>
              </a:tr>
              <a:tr h="533968">
                <a:tc>
                  <a:txBody>
                    <a:bodyPr/>
                    <a:lstStyle/>
                    <a:p>
                      <a:pPr marL="0" marR="0" algn="ctr">
                        <a:lnSpc>
                          <a:spcPct val="115000"/>
                        </a:lnSpc>
                        <a:spcBef>
                          <a:spcPts val="0"/>
                        </a:spcBef>
                        <a:spcAft>
                          <a:spcPts val="0"/>
                        </a:spcAft>
                      </a:pPr>
                      <a:r>
                        <a:rPr lang="en-US" sz="1600" b="1" i="0" kern="1200" dirty="0" err="1" smtClean="0">
                          <a:solidFill>
                            <a:schemeClr val="lt1"/>
                          </a:solidFill>
                          <a:effectLst/>
                          <a:latin typeface="Times New Roman" pitchFamily="18" charset="0"/>
                          <a:ea typeface="+mn-ea"/>
                          <a:cs typeface="Times New Roman" pitchFamily="18" charset="0"/>
                        </a:rPr>
                        <a:t>pack_id</a:t>
                      </a:r>
                      <a:r>
                        <a:rPr lang="en-US" sz="1600" b="1" i="0" kern="1200" dirty="0" smtClean="0">
                          <a:solidFill>
                            <a:schemeClr val="lt1"/>
                          </a:solidFill>
                          <a:effectLst/>
                          <a:latin typeface="Times New Roman" pitchFamily="18" charset="0"/>
                          <a:ea typeface="+mn-ea"/>
                          <a:cs typeface="Times New Roman" pitchFamily="18" charset="0"/>
                        </a:rPr>
                        <a:t> </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Int</a:t>
                      </a:r>
                      <a:r>
                        <a:rPr lang="en-US" sz="1600" dirty="0" smtClean="0">
                          <a:effectLst/>
                          <a:latin typeface="Times New Roman" pitchFamily="18" charset="0"/>
                          <a:cs typeface="Times New Roman" pitchFamily="18" charset="0"/>
                        </a:rPr>
                        <a:t>(10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endParaRPr lang="en-US" sz="1600" dirty="0">
                        <a:effectLst/>
                        <a:latin typeface="Times New Roman" pitchFamily="18" charset="0"/>
                        <a:cs typeface="Times New Roman" pitchFamily="18" charset="0"/>
                      </a:endParaRPr>
                    </a:p>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Foreign key</a:t>
                      </a: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Package</a:t>
                      </a:r>
                      <a:r>
                        <a:rPr lang="en-US" sz="1600" baseline="0" dirty="0" smtClean="0">
                          <a:effectLst/>
                          <a:latin typeface="Times New Roman" pitchFamily="18" charset="0"/>
                          <a:cs typeface="Times New Roman" pitchFamily="18" charset="0"/>
                        </a:rPr>
                        <a:t> id from session table</a:t>
                      </a:r>
                      <a:r>
                        <a:rPr lang="en-US" sz="1600" dirty="0" smtClean="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0443" marR="60443" marT="0" marB="0"/>
                </a:tc>
              </a:tr>
              <a:tr h="464319">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proof1</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(50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Proof</a:t>
                      </a:r>
                      <a:r>
                        <a:rPr lang="en-US" sz="1600" baseline="0" dirty="0" smtClean="0">
                          <a:effectLst/>
                          <a:latin typeface="Times New Roman" pitchFamily="18" charset="0"/>
                          <a:ea typeface="+mn-ea"/>
                          <a:cs typeface="Times New Roman" pitchFamily="18" charset="0"/>
                        </a:rPr>
                        <a:t> 1</a:t>
                      </a:r>
                      <a:endParaRPr lang="en-US" sz="1600" dirty="0">
                        <a:effectLst/>
                        <a:latin typeface="Times New Roman" pitchFamily="18" charset="0"/>
                        <a:ea typeface="Calibri"/>
                        <a:cs typeface="Times New Roman" pitchFamily="18" charset="0"/>
                      </a:endParaRPr>
                    </a:p>
                  </a:txBody>
                  <a:tcPr marL="60443" marR="60443" marT="0" marB="0"/>
                </a:tc>
              </a:tr>
              <a:tr h="533968">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proof2</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(50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Proof</a:t>
                      </a:r>
                      <a:r>
                        <a:rPr lang="en-US" sz="1600" baseline="0" dirty="0" smtClean="0">
                          <a:effectLst/>
                          <a:latin typeface="Times New Roman" pitchFamily="18" charset="0"/>
                          <a:ea typeface="+mn-ea"/>
                          <a:cs typeface="Times New Roman" pitchFamily="18" charset="0"/>
                        </a:rPr>
                        <a:t> 2</a:t>
                      </a:r>
                      <a:endParaRPr lang="en-US" sz="1600" dirty="0">
                        <a:effectLst/>
                        <a:latin typeface="Times New Roman" pitchFamily="18" charset="0"/>
                        <a:ea typeface="Calibri"/>
                        <a:cs typeface="Times New Roman" pitchFamily="18" charset="0"/>
                      </a:endParaRPr>
                    </a:p>
                  </a:txBody>
                  <a:tcPr marL="60443" marR="60443" marT="0" marB="0"/>
                </a:tc>
              </a:tr>
              <a:tr h="533968">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eye</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(50</a:t>
                      </a: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Eye</a:t>
                      </a:r>
                      <a:r>
                        <a:rPr lang="en-US" sz="1600" baseline="0" dirty="0" smtClean="0">
                          <a:effectLst/>
                          <a:latin typeface="Times New Roman" pitchFamily="18" charset="0"/>
                          <a:ea typeface="+mn-ea"/>
                          <a:cs typeface="Times New Roman" pitchFamily="18" charset="0"/>
                        </a:rPr>
                        <a:t> test</a:t>
                      </a:r>
                      <a:endParaRPr lang="en-US" sz="1600" dirty="0">
                        <a:effectLst/>
                        <a:latin typeface="Times New Roman" pitchFamily="18" charset="0"/>
                        <a:ea typeface="Calibri"/>
                        <a:cs typeface="Times New Roman" pitchFamily="18" charset="0"/>
                      </a:endParaRPr>
                    </a:p>
                  </a:txBody>
                  <a:tcPr marL="60443" marR="60443" marT="0" marB="0"/>
                </a:tc>
              </a:tr>
              <a:tr h="533968">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blood</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ea typeface="Calibri"/>
                          <a:cs typeface="Times New Roman" pitchFamily="18" charset="0"/>
                        </a:rPr>
                        <a:t>Varchar</a:t>
                      </a:r>
                      <a:r>
                        <a:rPr lang="en-US" sz="1600" dirty="0" smtClean="0">
                          <a:effectLst/>
                          <a:latin typeface="Times New Roman" pitchFamily="18" charset="0"/>
                          <a:ea typeface="Calibri"/>
                          <a:cs typeface="Times New Roman" pitchFamily="18" charset="0"/>
                        </a:rPr>
                        <a:t>(50)</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 null</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Blood test</a:t>
                      </a:r>
                      <a:endParaRPr lang="en-US" sz="1600" dirty="0">
                        <a:effectLst/>
                        <a:latin typeface="Times New Roman" pitchFamily="18" charset="0"/>
                        <a:ea typeface="Calibri"/>
                        <a:cs typeface="Times New Roman" pitchFamily="18" charset="0"/>
                      </a:endParaRPr>
                    </a:p>
                  </a:txBody>
                  <a:tcPr marL="60443" marR="60443" marT="0" marB="0"/>
                </a:tc>
              </a:tr>
              <a:tr h="533968">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date</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ea typeface="Calibri"/>
                          <a:cs typeface="Times New Roman" pitchFamily="18" charset="0"/>
                        </a:rPr>
                        <a:t>Varchar</a:t>
                      </a:r>
                      <a:r>
                        <a:rPr lang="en-US" sz="1600" dirty="0" smtClean="0">
                          <a:effectLst/>
                          <a:latin typeface="Times New Roman" pitchFamily="18" charset="0"/>
                          <a:ea typeface="Calibri"/>
                          <a:cs typeface="Times New Roman" pitchFamily="18" charset="0"/>
                        </a:rPr>
                        <a:t>(30)</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 null</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Date</a:t>
                      </a:r>
                      <a:endParaRPr lang="en-US" sz="1600" dirty="0">
                        <a:effectLst/>
                        <a:latin typeface="Times New Roman" pitchFamily="18" charset="0"/>
                        <a:ea typeface="Calibri"/>
                        <a:cs typeface="Times New Roman" pitchFamily="18" charset="0"/>
                      </a:endParaRPr>
                    </a:p>
                  </a:txBody>
                  <a:tcPr marL="60443" marR="60443" marT="0" marB="0"/>
                </a:tc>
              </a:tr>
              <a:tr h="533968">
                <a:tc>
                  <a:txBody>
                    <a:bodyPr/>
                    <a:lstStyle/>
                    <a:p>
                      <a:pPr marL="0" marR="0" algn="ctr">
                        <a:lnSpc>
                          <a:spcPct val="115000"/>
                        </a:lnSpc>
                        <a:spcBef>
                          <a:spcPts val="0"/>
                        </a:spcBef>
                        <a:spcAft>
                          <a:spcPts val="0"/>
                        </a:spcAft>
                      </a:pPr>
                      <a:r>
                        <a:rPr lang="en-US" sz="1600" b="1" i="0" kern="1200" dirty="0" smtClean="0">
                          <a:solidFill>
                            <a:schemeClr val="lt1"/>
                          </a:solidFill>
                          <a:effectLst/>
                          <a:latin typeface="Times New Roman" pitchFamily="18" charset="0"/>
                          <a:ea typeface="+mn-ea"/>
                          <a:cs typeface="Times New Roman" pitchFamily="18" charset="0"/>
                        </a:rPr>
                        <a:t>status</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ea typeface="Calibri"/>
                          <a:cs typeface="Times New Roman" pitchFamily="18" charset="0"/>
                        </a:rPr>
                        <a:t>Varchar</a:t>
                      </a:r>
                      <a:r>
                        <a:rPr lang="en-US" sz="1600" dirty="0" smtClean="0">
                          <a:effectLst/>
                          <a:latin typeface="Times New Roman" pitchFamily="18" charset="0"/>
                          <a:ea typeface="Calibri"/>
                          <a:cs typeface="Times New Roman" pitchFamily="18" charset="0"/>
                        </a:rPr>
                        <a:t>(30)</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Not null</a:t>
                      </a:r>
                      <a:endParaRPr lang="en-US" sz="1600" dirty="0">
                        <a:effectLst/>
                        <a:latin typeface="Times New Roman" pitchFamily="18" charset="0"/>
                        <a:ea typeface="Calibri"/>
                        <a:cs typeface="Times New Roman" pitchFamily="18" charset="0"/>
                      </a:endParaRPr>
                    </a:p>
                  </a:txBody>
                  <a:tcPr marL="60443" marR="60443"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status</a:t>
                      </a:r>
                      <a:endParaRPr lang="en-US" sz="1600" dirty="0">
                        <a:effectLst/>
                        <a:latin typeface="Times New Roman" pitchFamily="18" charset="0"/>
                        <a:ea typeface="Calibri"/>
                        <a:cs typeface="Times New Roman" pitchFamily="18" charset="0"/>
                      </a:endParaRPr>
                    </a:p>
                  </a:txBody>
                  <a:tcPr marL="60443" marR="60443" marT="0" marB="0"/>
                </a:tc>
              </a:tr>
            </a:tbl>
          </a:graphicData>
        </a:graphic>
      </p:graphicFrame>
      <p:sp>
        <p:nvSpPr>
          <p:cNvPr id="3" name="Rectangle 1"/>
          <p:cNvSpPr>
            <a:spLocks noChangeArrowheads="1"/>
          </p:cNvSpPr>
          <p:nvPr/>
        </p:nvSpPr>
        <p:spPr bwMode="auto">
          <a:xfrm>
            <a:off x="1141412" y="152400"/>
            <a:ext cx="37626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8. TABLE NAME : APPLY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812273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11323838"/>
              </p:ext>
            </p:extLst>
          </p:nvPr>
        </p:nvGraphicFramePr>
        <p:xfrm>
          <a:off x="2513013" y="2209800"/>
          <a:ext cx="6705598" cy="2666999"/>
        </p:xfrm>
        <a:graphic>
          <a:graphicData uri="http://schemas.openxmlformats.org/drawingml/2006/table">
            <a:tbl>
              <a:tblPr firstRow="1" firstCol="1" bandRow="1">
                <a:tableStyleId>{5C22544A-7EE6-4342-B048-85BDC9FD1C3A}</a:tableStyleId>
              </a:tblPr>
              <a:tblGrid>
                <a:gridCol w="1527246"/>
                <a:gridCol w="1784939"/>
                <a:gridCol w="1734520"/>
                <a:gridCol w="1658893"/>
              </a:tblGrid>
              <a:tr h="671992">
                <a:tc>
                  <a:txBody>
                    <a:bodyPr/>
                    <a:lstStyle/>
                    <a:p>
                      <a:pPr marL="0" marR="0" algn="ctr">
                        <a:lnSpc>
                          <a:spcPct val="115000"/>
                        </a:lnSpc>
                        <a:spcBef>
                          <a:spcPts val="0"/>
                        </a:spcBef>
                        <a:spcAft>
                          <a:spcPts val="0"/>
                        </a:spcAft>
                      </a:pPr>
                      <a:r>
                        <a:rPr lang="en-US" sz="1400" dirty="0">
                          <a:effectLst/>
                        </a:rPr>
                        <a:t>FIELD</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DATA TYPE</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CONSTRAINTS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DESCRIPTION</a:t>
                      </a:r>
                      <a:endParaRPr lang="en-US" sz="1100">
                        <a:effectLst/>
                        <a:latin typeface="Calibri"/>
                        <a:ea typeface="Calibri"/>
                        <a:cs typeface="Times New Roman"/>
                      </a:endParaRPr>
                    </a:p>
                  </a:txBody>
                  <a:tcPr marL="68580" marR="68580" marT="0" marB="0"/>
                </a:tc>
              </a:tr>
              <a:tr h="650025">
                <a:tc>
                  <a:txBody>
                    <a:bodyPr/>
                    <a:lstStyle/>
                    <a:p>
                      <a:pPr marL="0" marR="0" algn="ctr">
                        <a:lnSpc>
                          <a:spcPct val="115000"/>
                        </a:lnSpc>
                        <a:spcBef>
                          <a:spcPts val="0"/>
                        </a:spcBef>
                        <a:spcAft>
                          <a:spcPts val="0"/>
                        </a:spcAft>
                      </a:pPr>
                      <a:r>
                        <a:rPr lang="en-US" sz="1400">
                          <a:effectLst/>
                        </a:rPr>
                        <a:t>V_ID</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INT(10)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PRIMARY KEY</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VEHICLE ID</a:t>
                      </a:r>
                      <a:endParaRPr lang="en-US" sz="1100">
                        <a:effectLst/>
                        <a:latin typeface="Calibri"/>
                        <a:ea typeface="Calibri"/>
                        <a:cs typeface="Times New Roman"/>
                      </a:endParaRPr>
                    </a:p>
                  </a:txBody>
                  <a:tcPr marL="68580" marR="68580" marT="0" marB="0"/>
                </a:tc>
              </a:tr>
              <a:tr h="650025">
                <a:tc>
                  <a:txBody>
                    <a:bodyPr/>
                    <a:lstStyle/>
                    <a:p>
                      <a:pPr marL="0" marR="0" algn="ctr">
                        <a:lnSpc>
                          <a:spcPct val="115000"/>
                        </a:lnSpc>
                        <a:spcBef>
                          <a:spcPts val="0"/>
                        </a:spcBef>
                        <a:spcAft>
                          <a:spcPts val="0"/>
                        </a:spcAft>
                      </a:pPr>
                      <a:r>
                        <a:rPr lang="en-US" sz="1400">
                          <a:effectLst/>
                        </a:rPr>
                        <a:t>V_NAME</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VARCHAR(10)</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NOT NULL</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VEHICLE NAME</a:t>
                      </a:r>
                      <a:endParaRPr lang="en-US" sz="1100">
                        <a:effectLst/>
                        <a:latin typeface="Calibri"/>
                        <a:ea typeface="Calibri"/>
                        <a:cs typeface="Times New Roman"/>
                      </a:endParaRPr>
                    </a:p>
                  </a:txBody>
                  <a:tcPr marL="68580" marR="68580" marT="0" marB="0"/>
                </a:tc>
              </a:tr>
              <a:tr h="694957">
                <a:tc>
                  <a:txBody>
                    <a:bodyPr/>
                    <a:lstStyle/>
                    <a:p>
                      <a:pPr marL="0" marR="0" algn="ctr">
                        <a:lnSpc>
                          <a:spcPct val="115000"/>
                        </a:lnSpc>
                        <a:spcBef>
                          <a:spcPts val="0"/>
                        </a:spcBef>
                        <a:spcAft>
                          <a:spcPts val="0"/>
                        </a:spcAft>
                      </a:pPr>
                      <a:r>
                        <a:rPr lang="en-US" sz="1400">
                          <a:effectLst/>
                        </a:rPr>
                        <a:t>V_TYPE</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VARCHAR(10)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NOT NULL</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VEHICLE TYPE</a:t>
                      </a:r>
                      <a:endParaRPr lang="en-US" sz="1100" dirty="0">
                        <a:effectLst/>
                        <a:latin typeface="Calibri"/>
                        <a:ea typeface="Calibri"/>
                        <a:cs typeface="Times New Roman"/>
                      </a:endParaRPr>
                    </a:p>
                  </a:txBody>
                  <a:tcPr marL="68580" marR="68580" marT="0" marB="0"/>
                </a:tc>
              </a:tr>
            </a:tbl>
          </a:graphicData>
        </a:graphic>
      </p:graphicFrame>
      <p:sp>
        <p:nvSpPr>
          <p:cNvPr id="3" name="Rectangle 1"/>
          <p:cNvSpPr>
            <a:spLocks noChangeArrowheads="1"/>
          </p:cNvSpPr>
          <p:nvPr/>
        </p:nvSpPr>
        <p:spPr bwMode="auto">
          <a:xfrm>
            <a:off x="1293812" y="1338590"/>
            <a:ext cx="48594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9. TABLE NAME : VEHICLE</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124430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0412" y="304800"/>
            <a:ext cx="56241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800" b="1" dirty="0" smtClean="0">
                <a:latin typeface="Times New Roman" pitchFamily="18" charset="0"/>
                <a:ea typeface="Calibri" pitchFamily="34" charset="0"/>
                <a:cs typeface="Times New Roman" pitchFamily="18" charset="0"/>
              </a:rPr>
              <a:t>10</a:t>
            </a: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NAME : </a:t>
            </a:r>
            <a:r>
              <a:rPr lang="en-US" sz="2800" b="1" dirty="0" smtClean="0">
                <a:latin typeface="Times New Roman" pitchFamily="18" charset="0"/>
                <a:ea typeface="Calibri" pitchFamily="34" charset="0"/>
                <a:cs typeface="Times New Roman" pitchFamily="18" charset="0"/>
              </a:rPr>
              <a:t>COMPLAINT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828985004"/>
              </p:ext>
            </p:extLst>
          </p:nvPr>
        </p:nvGraphicFramePr>
        <p:xfrm>
          <a:off x="2589212" y="1828798"/>
          <a:ext cx="7147560" cy="3574367"/>
        </p:xfrm>
        <a:graphic>
          <a:graphicData uri="http://schemas.openxmlformats.org/drawingml/2006/table">
            <a:tbl>
              <a:tblPr firstRow="1" firstCol="1" bandRow="1">
                <a:tableStyleId>{5C22544A-7EE6-4342-B048-85BDC9FD1C3A}</a:tableStyleId>
              </a:tblPr>
              <a:tblGrid>
                <a:gridCol w="1697322"/>
                <a:gridCol w="1827196"/>
                <a:gridCol w="1850334"/>
                <a:gridCol w="1772708"/>
              </a:tblGrid>
              <a:tr h="603472">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FIELD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DATA TYPE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CONSTRAINTS</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DESCRIPTION</a:t>
                      </a:r>
                      <a:endParaRPr lang="en-US" sz="1600">
                        <a:effectLst/>
                        <a:latin typeface="Times New Roman" pitchFamily="18" charset="0"/>
                        <a:ea typeface="Calibri"/>
                        <a:cs typeface="Times New Roman" pitchFamily="18" charset="0"/>
                      </a:endParaRPr>
                    </a:p>
                  </a:txBody>
                  <a:tcPr marL="68580" marR="68580" marT="0" marB="0"/>
                </a:tc>
              </a:tr>
              <a:tr h="603472">
                <a:tc>
                  <a:txBody>
                    <a:bodyPr/>
                    <a:lstStyle/>
                    <a:p>
                      <a:pPr marL="0" marR="0" algn="ctr">
                        <a:lnSpc>
                          <a:spcPct val="115000"/>
                        </a:lnSpc>
                        <a:spcBef>
                          <a:spcPts val="0"/>
                        </a:spcBef>
                        <a:spcAft>
                          <a:spcPts val="0"/>
                        </a:spcAft>
                      </a:pPr>
                      <a:r>
                        <a:rPr lang="en-US" sz="1800" b="1" i="0" kern="1200" dirty="0" err="1" smtClean="0">
                          <a:solidFill>
                            <a:schemeClr val="lt1"/>
                          </a:solidFill>
                          <a:effectLst/>
                          <a:latin typeface="+mn-lt"/>
                          <a:ea typeface="+mn-ea"/>
                          <a:cs typeface="+mn-cs"/>
                        </a:rPr>
                        <a:t>complaint_id</a:t>
                      </a:r>
                      <a:r>
                        <a:rPr lang="en-US" sz="1600" b="1" i="0" kern="1200" dirty="0" smtClean="0">
                          <a:solidFill>
                            <a:schemeClr val="lt1"/>
                          </a:solidFill>
                          <a:effectLst/>
                          <a:latin typeface="Times New Roman" pitchFamily="18" charset="0"/>
                          <a:ea typeface="+mn-ea"/>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ea typeface="Calibri"/>
                          <a:cs typeface="Times New Roman" pitchFamily="18" charset="0"/>
                        </a:rPr>
                        <a:t>Int</a:t>
                      </a:r>
                      <a:r>
                        <a:rPr lang="en-US" sz="1600" dirty="0" smtClean="0">
                          <a:effectLst/>
                          <a:latin typeface="Times New Roman" pitchFamily="18" charset="0"/>
                          <a:ea typeface="Calibri"/>
                          <a:cs typeface="Times New Roman" pitchFamily="18" charset="0"/>
                        </a:rPr>
                        <a:t>(11)</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Primary</a:t>
                      </a:r>
                      <a:r>
                        <a:rPr lang="en-US" sz="1600" baseline="0" dirty="0" smtClean="0">
                          <a:effectLst/>
                          <a:latin typeface="Times New Roman" pitchFamily="18" charset="0"/>
                          <a:cs typeface="Times New Roman" pitchFamily="18" charset="0"/>
                        </a:rPr>
                        <a:t> key</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aseline="0" dirty="0" smtClean="0">
                          <a:effectLst/>
                          <a:latin typeface="Times New Roman" pitchFamily="18" charset="0"/>
                          <a:cs typeface="Times New Roman" pitchFamily="18" charset="0"/>
                        </a:rPr>
                        <a:t>Complaint id</a:t>
                      </a:r>
                      <a:endParaRPr lang="en-US" sz="1600" dirty="0">
                        <a:effectLst/>
                        <a:latin typeface="Times New Roman" pitchFamily="18" charset="0"/>
                        <a:ea typeface="Calibri"/>
                        <a:cs typeface="Times New Roman" pitchFamily="18" charset="0"/>
                      </a:endParaRPr>
                    </a:p>
                  </a:txBody>
                  <a:tcPr marL="68580" marR="68580" marT="0" marB="0"/>
                </a:tc>
              </a:tr>
              <a:tr h="581860">
                <a:tc>
                  <a:txBody>
                    <a:bodyPr/>
                    <a:lstStyle/>
                    <a:p>
                      <a:pPr marL="0" marR="0" algn="ctr">
                        <a:lnSpc>
                          <a:spcPct val="115000"/>
                        </a:lnSpc>
                        <a:spcBef>
                          <a:spcPts val="0"/>
                        </a:spcBef>
                        <a:spcAft>
                          <a:spcPts val="0"/>
                        </a:spcAft>
                      </a:pPr>
                      <a:r>
                        <a:rPr lang="en-US" sz="1800" b="1" i="0" kern="1200" dirty="0" err="1" smtClean="0">
                          <a:solidFill>
                            <a:schemeClr val="lt1"/>
                          </a:solidFill>
                          <a:effectLst/>
                          <a:latin typeface="+mn-lt"/>
                          <a:ea typeface="+mn-ea"/>
                          <a:cs typeface="+mn-cs"/>
                        </a:rPr>
                        <a:t>student_id</a:t>
                      </a:r>
                      <a:r>
                        <a:rPr lang="en-US" sz="1600" b="1" i="0" kern="1200" dirty="0" smtClean="0">
                          <a:solidFill>
                            <a:schemeClr val="lt1"/>
                          </a:solidFill>
                          <a:effectLst/>
                          <a:latin typeface="Times New Roman" pitchFamily="18" charset="0"/>
                          <a:ea typeface="+mn-ea"/>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Int</a:t>
                      </a:r>
                      <a:r>
                        <a:rPr lang="en-US" sz="1600" dirty="0" smtClean="0">
                          <a:effectLst/>
                          <a:latin typeface="Times New Roman" pitchFamily="18" charset="0"/>
                          <a:cs typeface="Times New Roman" pitchFamily="18" charset="0"/>
                        </a:rPr>
                        <a:t>(11)</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Foreign</a:t>
                      </a:r>
                      <a:r>
                        <a:rPr lang="en-US" sz="1600" baseline="0" dirty="0" smtClean="0">
                          <a:effectLst/>
                          <a:latin typeface="Times New Roman" pitchFamily="18" charset="0"/>
                          <a:ea typeface="+mn-ea"/>
                          <a:cs typeface="Times New Roman" pitchFamily="18" charset="0"/>
                        </a:rPr>
                        <a:t> key</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Student</a:t>
                      </a:r>
                      <a:r>
                        <a:rPr lang="en-US" sz="1600" baseline="0" dirty="0" smtClean="0">
                          <a:effectLst/>
                          <a:latin typeface="Times New Roman" pitchFamily="18" charset="0"/>
                          <a:cs typeface="Times New Roman" pitchFamily="18" charset="0"/>
                        </a:rPr>
                        <a:t> id from student table</a:t>
                      </a:r>
                      <a:endParaRPr lang="en-US" sz="1600" dirty="0">
                        <a:effectLst/>
                        <a:latin typeface="Times New Roman" pitchFamily="18" charset="0"/>
                        <a:ea typeface="Calibri"/>
                        <a:cs typeface="Times New Roman" pitchFamily="18" charset="0"/>
                      </a:endParaRPr>
                    </a:p>
                  </a:txBody>
                  <a:tcPr marL="68580" marR="68580" marT="0" marB="0"/>
                </a:tc>
              </a:tr>
              <a:tr h="581860">
                <a:tc>
                  <a:txBody>
                    <a:bodyPr/>
                    <a:lstStyle/>
                    <a:p>
                      <a:pPr marL="0" marR="0" algn="ctr">
                        <a:lnSpc>
                          <a:spcPct val="115000"/>
                        </a:lnSpc>
                        <a:spcBef>
                          <a:spcPts val="0"/>
                        </a:spcBef>
                        <a:spcAft>
                          <a:spcPts val="0"/>
                        </a:spcAft>
                      </a:pPr>
                      <a:r>
                        <a:rPr lang="en-US" sz="1800" b="1" i="0" kern="1200" dirty="0" smtClean="0">
                          <a:solidFill>
                            <a:schemeClr val="lt1"/>
                          </a:solidFill>
                          <a:effectLst/>
                          <a:latin typeface="+mn-lt"/>
                          <a:ea typeface="+mn-ea"/>
                          <a:cs typeface="+mn-cs"/>
                        </a:rPr>
                        <a:t>complaint</a:t>
                      </a:r>
                      <a:r>
                        <a:rPr lang="en-US" sz="1600" b="1" i="0" kern="1200" dirty="0" smtClean="0">
                          <a:solidFill>
                            <a:schemeClr val="lt1"/>
                          </a:solidFill>
                          <a:effectLst/>
                          <a:latin typeface="Times New Roman" pitchFamily="18" charset="0"/>
                          <a:ea typeface="+mn-ea"/>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i="0" kern="1200" dirty="0" err="1" smtClean="0">
                          <a:solidFill>
                            <a:schemeClr val="dk1"/>
                          </a:solidFill>
                          <a:effectLst/>
                          <a:latin typeface="+mn-lt"/>
                          <a:ea typeface="+mn-ea"/>
                          <a:cs typeface="+mn-cs"/>
                        </a:rPr>
                        <a:t>Varchar</a:t>
                      </a:r>
                      <a:r>
                        <a:rPr lang="en-US" sz="1600" dirty="0" smtClean="0">
                          <a:effectLst/>
                          <a:latin typeface="Times New Roman" pitchFamily="18" charset="0"/>
                          <a:cs typeface="Times New Roman" pitchFamily="18" charset="0"/>
                        </a:rPr>
                        <a:t>(100)</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Not</a:t>
                      </a:r>
                      <a:r>
                        <a:rPr lang="en-US" sz="1600" baseline="0" dirty="0" smtClean="0">
                          <a:effectLst/>
                          <a:latin typeface="Times New Roman" pitchFamily="18" charset="0"/>
                          <a:ea typeface="+mn-ea"/>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Complaint</a:t>
                      </a:r>
                      <a:endParaRPr lang="en-US" sz="1600" dirty="0">
                        <a:effectLst/>
                        <a:latin typeface="Times New Roman" pitchFamily="18" charset="0"/>
                        <a:ea typeface="Calibri"/>
                        <a:cs typeface="Times New Roman" pitchFamily="18" charset="0"/>
                      </a:endParaRPr>
                    </a:p>
                  </a:txBody>
                  <a:tcPr marL="68580" marR="68580" marT="0" marB="0"/>
                </a:tc>
              </a:tr>
              <a:tr h="581860">
                <a:tc>
                  <a:txBody>
                    <a:bodyPr/>
                    <a:lstStyle/>
                    <a:p>
                      <a:pPr marL="0" marR="0" algn="ctr">
                        <a:lnSpc>
                          <a:spcPct val="115000"/>
                        </a:lnSpc>
                        <a:spcBef>
                          <a:spcPts val="0"/>
                        </a:spcBef>
                        <a:spcAft>
                          <a:spcPts val="0"/>
                        </a:spcAft>
                      </a:pPr>
                      <a:r>
                        <a:rPr lang="en-US" sz="1800" b="1" i="0" kern="1200" dirty="0" smtClean="0">
                          <a:solidFill>
                            <a:schemeClr val="lt1"/>
                          </a:solidFill>
                          <a:effectLst/>
                          <a:latin typeface="+mn-lt"/>
                          <a:ea typeface="+mn-ea"/>
                          <a:cs typeface="+mn-cs"/>
                        </a:rPr>
                        <a:t>reply</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cs typeface="Times New Roman" pitchFamily="18" charset="0"/>
                        </a:rPr>
                        <a:t>Varchar</a:t>
                      </a:r>
                      <a:r>
                        <a:rPr lang="en-US" sz="1600" dirty="0" smtClean="0">
                          <a:effectLst/>
                          <a:latin typeface="Times New Roman" pitchFamily="18" charset="0"/>
                          <a:cs typeface="Times New Roman" pitchFamily="18" charset="0"/>
                        </a:rPr>
                        <a:t>(100)</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Not</a:t>
                      </a:r>
                      <a:r>
                        <a:rPr lang="en-US" sz="1600" baseline="0" dirty="0" smtClean="0">
                          <a:effectLst/>
                          <a:latin typeface="Times New Roman" pitchFamily="18" charset="0"/>
                          <a:ea typeface="+mn-ea"/>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Replay</a:t>
                      </a:r>
                      <a:endParaRPr lang="en-US" sz="1600" dirty="0">
                        <a:effectLst/>
                        <a:latin typeface="Times New Roman" pitchFamily="18" charset="0"/>
                        <a:ea typeface="Calibri"/>
                        <a:cs typeface="Times New Roman" pitchFamily="18" charset="0"/>
                      </a:endParaRPr>
                    </a:p>
                  </a:txBody>
                  <a:tcPr marL="68580" marR="68580" marT="0" marB="0"/>
                </a:tc>
              </a:tr>
              <a:tr h="621843">
                <a:tc>
                  <a:txBody>
                    <a:bodyPr/>
                    <a:lstStyle/>
                    <a:p>
                      <a:pPr marL="0" marR="0" algn="ctr">
                        <a:lnSpc>
                          <a:spcPct val="115000"/>
                        </a:lnSpc>
                        <a:spcBef>
                          <a:spcPts val="0"/>
                        </a:spcBef>
                        <a:spcAft>
                          <a:spcPts val="0"/>
                        </a:spcAft>
                      </a:pPr>
                      <a:r>
                        <a:rPr lang="en-US" sz="1800" b="1" i="0" kern="1200" dirty="0" smtClean="0">
                          <a:solidFill>
                            <a:schemeClr val="lt1"/>
                          </a:solidFill>
                          <a:effectLst/>
                          <a:latin typeface="+mn-lt"/>
                          <a:ea typeface="+mn-ea"/>
                          <a:cs typeface="+mn-cs"/>
                        </a:rPr>
                        <a:t>date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err="1" smtClean="0">
                          <a:effectLst/>
                          <a:latin typeface="Times New Roman" pitchFamily="18" charset="0"/>
                          <a:ea typeface="+mn-ea"/>
                          <a:cs typeface="Times New Roman" pitchFamily="18" charset="0"/>
                        </a:rPr>
                        <a:t>Varchar</a:t>
                      </a:r>
                      <a:r>
                        <a:rPr lang="en-US" sz="1600" dirty="0" smtClean="0">
                          <a:effectLst/>
                          <a:latin typeface="Times New Roman" pitchFamily="18" charset="0"/>
                          <a:ea typeface="+mn-ea"/>
                          <a:cs typeface="Times New Roman" pitchFamily="18" charset="0"/>
                        </a:rPr>
                        <a:t>(20)</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Not</a:t>
                      </a:r>
                      <a:r>
                        <a:rPr lang="en-US" sz="1600" baseline="0" dirty="0" smtClean="0">
                          <a:effectLst/>
                          <a:latin typeface="Times New Roman" pitchFamily="18" charset="0"/>
                          <a:cs typeface="Times New Roman" pitchFamily="18" charset="0"/>
                        </a:rPr>
                        <a:t> null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mn-ea"/>
                          <a:cs typeface="Times New Roman" pitchFamily="18" charset="0"/>
                        </a:rPr>
                        <a:t>Date</a:t>
                      </a:r>
                      <a:endParaRPr lang="en-US" sz="16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48024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8012" y="1600200"/>
            <a:ext cx="10515600" cy="369332"/>
          </a:xfrm>
          <a:prstGeom prst="rect">
            <a:avLst/>
          </a:prstGeom>
          <a:noFill/>
        </p:spPr>
        <p:txBody>
          <a:bodyPr wrap="square" rtlCol="0">
            <a:spAutoFit/>
          </a:bodyPr>
          <a:lstStyle/>
          <a:p>
            <a:endParaRPr lang="en-US" dirty="0"/>
          </a:p>
        </p:txBody>
      </p:sp>
      <p:sp>
        <p:nvSpPr>
          <p:cNvPr id="4" name="TextBox 3"/>
          <p:cNvSpPr txBox="1"/>
          <p:nvPr/>
        </p:nvSpPr>
        <p:spPr>
          <a:xfrm>
            <a:off x="912812" y="838200"/>
            <a:ext cx="10287000" cy="4739759"/>
          </a:xfrm>
          <a:prstGeom prst="rect">
            <a:avLst/>
          </a:prstGeom>
          <a:noFill/>
        </p:spPr>
        <p:txBody>
          <a:bodyPr wrap="square" rtlCol="0">
            <a:spAutoFit/>
          </a:bodyPr>
          <a:lstStyle/>
          <a:p>
            <a:pPr algn="ctr"/>
            <a:r>
              <a:rPr lang="en-IN" sz="3200" dirty="0" smtClean="0">
                <a:latin typeface="Times New Roman" pitchFamily="18" charset="0"/>
                <a:cs typeface="Times New Roman" pitchFamily="18" charset="0"/>
              </a:rPr>
              <a:t>INTRODUCTION</a:t>
            </a:r>
          </a:p>
          <a:p>
            <a:pPr algn="ctr"/>
            <a:endParaRPr lang="en-IN" dirty="0" smtClean="0"/>
          </a:p>
          <a:p>
            <a:pPr algn="ctr"/>
            <a:endParaRPr lang="en-IN" dirty="0" smtClean="0"/>
          </a:p>
          <a:p>
            <a:pPr algn="ctr"/>
            <a:endParaRPr lang="en-IN" dirty="0"/>
          </a:p>
          <a:p>
            <a:pPr algn="just"/>
            <a:r>
              <a:rPr lang="en-US" dirty="0" smtClean="0">
                <a:latin typeface="Times New Roman" pitchFamily="18" charset="0"/>
                <a:cs typeface="Times New Roman" pitchFamily="18" charset="0"/>
              </a:rPr>
              <a:t>In today’s world, driving has become one of the most important human need. With such kind of thinking driving schools have emerged all over the country to train professional and nonprofessional drivers to meet the ever growing demand for more drivers.</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While there exists such kind of demand, observation has shown that most of these schools don’t have proper systems in place to manage such kind of training schools. Most of these schools usually use manual systems which have several problems as opposed to today’s world which needs well managed computer systems to help in such environments.</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“DRIVING SCHOOL MANAGEMENT SYSTEM” is to be developed to replace such computer system in order to provide a better controlled and efficient environment which will meet the needs of the day’s services.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01589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012" y="2780883"/>
            <a:ext cx="5320687" cy="923330"/>
          </a:xfrm>
          <a:prstGeom prst="rect">
            <a:avLst/>
          </a:prstGeom>
        </p:spPr>
        <p:txBody>
          <a:bodyPr wrap="none">
            <a:spAutoFit/>
          </a:bodyPr>
          <a:lstStyle/>
          <a:p>
            <a:r>
              <a:rPr lang="en-US" sz="5400" b="1" i="1" dirty="0" smtClean="0">
                <a:effectLst>
                  <a:outerShdw blurRad="38100" dist="38100" dir="2700000" algn="tl">
                    <a:srgbClr val="000000">
                      <a:alpha val="43137"/>
                    </a:srgbClr>
                  </a:outerShdw>
                </a:effectLst>
                <a:latin typeface="Times New Roman" pitchFamily="18" charset="0"/>
                <a:cs typeface="Times New Roman" pitchFamily="18" charset="0"/>
              </a:rPr>
              <a:t>SCREEN SHOTS</a:t>
            </a:r>
            <a:endParaRPr lang="en-US" sz="5400" dirty="0"/>
          </a:p>
        </p:txBody>
      </p:sp>
    </p:spTree>
    <p:extLst>
      <p:ext uri="{BB962C8B-B14F-4D97-AF65-F5344CB8AC3E}">
        <p14:creationId xmlns:p14="http://schemas.microsoft.com/office/powerpoint/2010/main" val="2197796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217612" y="609600"/>
            <a:ext cx="14414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ADMIN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026" name="Picture 2" descr="C:\Users\user\Pictures\project\admi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22" y="1524000"/>
            <a:ext cx="9220201" cy="4946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914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Pictures\project\admi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2" y="762000"/>
            <a:ext cx="10287001" cy="5502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720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user\Pictures\project\admin\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2" y="838200"/>
            <a:ext cx="10287001" cy="5523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29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Pictures\project\admin\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2" y="914400"/>
            <a:ext cx="9599613" cy="5139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505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user\Pictures\project\admin\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012" y="1066800"/>
            <a:ext cx="9296401" cy="4982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476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user\Pictures\project\admin\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762000"/>
            <a:ext cx="10378069" cy="554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023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17612" y="609600"/>
            <a:ext cx="18806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800" b="1" dirty="0" smtClean="0">
                <a:latin typeface="Times New Roman" pitchFamily="18" charset="0"/>
                <a:cs typeface="Times New Roman" pitchFamily="18" charset="0"/>
              </a:rPr>
              <a:t>STUDENT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170" name="Picture 2" descr="C:\Users\user\Pictures\project\studen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295400"/>
            <a:ext cx="9296401" cy="4972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90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user\Pictures\project\student\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1066800"/>
            <a:ext cx="9829801" cy="524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083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user\Pictures\project\student\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2" y="762000"/>
            <a:ext cx="10210801" cy="5456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419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6612" y="1447801"/>
            <a:ext cx="10515600" cy="3306354"/>
          </a:xfrm>
          <a:prstGeom prst="rect">
            <a:avLst/>
          </a:prstGeom>
          <a:noFill/>
        </p:spPr>
        <p:txBody>
          <a:bodyPr wrap="square" rtlCol="0">
            <a:spAutoFit/>
          </a:bodyPr>
          <a:lstStyle/>
          <a:p>
            <a:r>
              <a:rPr lang="en-IN" b="1" u="sng" dirty="0" smtClean="0">
                <a:latin typeface="Times New Roman" pitchFamily="18" charset="0"/>
                <a:cs typeface="Times New Roman" pitchFamily="18" charset="0"/>
              </a:rPr>
              <a:t>FRONT-END</a:t>
            </a:r>
            <a:r>
              <a:rPr lang="en-IN" u="sng" dirty="0" smtClean="0">
                <a:latin typeface="Times New Roman" pitchFamily="18" charset="0"/>
                <a:cs typeface="Times New Roman" pitchFamily="18" charset="0"/>
              </a:rPr>
              <a:t> </a:t>
            </a:r>
            <a:endParaRPr lang="en-IN" u="sng" dirty="0">
              <a:latin typeface="Times New Roman" pitchFamily="18" charset="0"/>
              <a:cs typeface="Times New Roman" pitchFamily="18" charset="0"/>
            </a:endParaRPr>
          </a:p>
          <a:p>
            <a:endParaRPr lang="en-IN" u="sng" dirty="0" smtClean="0">
              <a:latin typeface="Times New Roman" pitchFamily="18" charset="0"/>
              <a:cs typeface="Times New Roman" pitchFamily="18" charset="0"/>
            </a:endParaRPr>
          </a:p>
          <a:p>
            <a:pPr marL="285750" indent="-285750">
              <a:buFont typeface="Wingdings" pitchFamily="2" charset="2"/>
              <a:buChar char="Ø"/>
            </a:pPr>
            <a:r>
              <a:rPr lang="en-IN" dirty="0" smtClean="0">
                <a:latin typeface="Times New Roman" pitchFamily="18" charset="0"/>
                <a:cs typeface="Times New Roman" pitchFamily="18" charset="0"/>
              </a:rPr>
              <a:t>PHP</a:t>
            </a:r>
          </a:p>
          <a:p>
            <a:pPr algn="just"/>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r>
              <a:rPr lang="en-IN" b="1" u="sng" dirty="0" smtClean="0">
                <a:latin typeface="Times New Roman" pitchFamily="18" charset="0"/>
                <a:cs typeface="Times New Roman" pitchFamily="18" charset="0"/>
              </a:rPr>
              <a:t>BACK-END</a:t>
            </a:r>
            <a:endParaRPr lang="en-IN" b="1" u="sng" dirty="0">
              <a:latin typeface="Times New Roman" pitchFamily="18" charset="0"/>
              <a:cs typeface="Times New Roman" pitchFamily="18" charset="0"/>
            </a:endParaRPr>
          </a:p>
          <a:p>
            <a:endParaRPr lang="en-IN" u="sng" dirty="0">
              <a:latin typeface="Times New Roman" pitchFamily="18" charset="0"/>
              <a:cs typeface="Times New Roman" pitchFamily="18" charset="0"/>
            </a:endParaRPr>
          </a:p>
          <a:p>
            <a:pPr marL="285750" indent="-285750">
              <a:buFont typeface="Wingdings" pitchFamily="2" charset="2"/>
              <a:buChar char="Ø"/>
            </a:pPr>
            <a:r>
              <a:rPr lang="en-IN" u="sng" dirty="0" smtClean="0">
                <a:latin typeface="Times New Roman" pitchFamily="18" charset="0"/>
                <a:cs typeface="Times New Roman" pitchFamily="18" charset="0"/>
              </a:rPr>
              <a:t>MYSQL</a:t>
            </a:r>
          </a:p>
          <a:p>
            <a:pPr>
              <a:lnSpc>
                <a:spcPct val="114000"/>
              </a:lnSpc>
              <a:spcAft>
                <a:spcPts val="10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extBox 2"/>
          <p:cNvSpPr txBox="1"/>
          <p:nvPr/>
        </p:nvSpPr>
        <p:spPr>
          <a:xfrm>
            <a:off x="1903412" y="609600"/>
            <a:ext cx="7239000" cy="584775"/>
          </a:xfrm>
          <a:prstGeom prst="rect">
            <a:avLst/>
          </a:prstGeom>
          <a:noFill/>
        </p:spPr>
        <p:txBody>
          <a:bodyPr wrap="square" rtlCol="0">
            <a:spAutoFit/>
          </a:bodyPr>
          <a:lstStyle/>
          <a:p>
            <a:pPr algn="ctr"/>
            <a:r>
              <a:rPr lang="en-IN" dirty="0" smtClean="0">
                <a:cs typeface="Times New Roman" panose="02020603050405020304" pitchFamily="18" charset="0"/>
              </a:rPr>
              <a:t> </a:t>
            </a:r>
            <a:r>
              <a:rPr lang="en-IN" sz="3200" dirty="0" smtClean="0">
                <a:latin typeface="Times New Roman" pitchFamily="18" charset="0"/>
                <a:cs typeface="Times New Roman" pitchFamily="18" charset="0"/>
              </a:rPr>
              <a:t>Front End and Back End</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1519389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17612" y="609600"/>
            <a:ext cx="14541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800" b="1" dirty="0" smtClean="0">
                <a:latin typeface="Times New Roman" pitchFamily="18" charset="0"/>
                <a:cs typeface="Times New Roman" pitchFamily="18" charset="0"/>
              </a:rPr>
              <a:t>TUTOR</a:t>
            </a:r>
            <a:endParaRPr kumimoji="0" lang="en-US" sz="2800" b="1"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0242" name="Picture 2" descr="C:\Users\user\Pictures\project\tuto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2" y="1250910"/>
            <a:ext cx="10134601" cy="5389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900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user\Pictures\project\tuto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2" y="914400"/>
            <a:ext cx="9982201" cy="534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782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75012" y="2780883"/>
            <a:ext cx="5638800" cy="923330"/>
          </a:xfrm>
          <a:prstGeom prst="rect">
            <a:avLst/>
          </a:prstGeom>
        </p:spPr>
        <p:txBody>
          <a:bodyPr wrap="square">
            <a:spAutoFit/>
          </a:bodyPr>
          <a:lstStyle/>
          <a:p>
            <a:pPr algn="ctr"/>
            <a:r>
              <a:rPr lang="en-US" sz="5400" b="1" i="1" dirty="0" smtClean="0">
                <a:effectLst>
                  <a:outerShdw blurRad="38100" dist="38100" dir="2700000" algn="tl">
                    <a:srgbClr val="000000">
                      <a:alpha val="43137"/>
                    </a:srgbClr>
                  </a:outerShdw>
                </a:effectLst>
                <a:latin typeface="Times New Roman" pitchFamily="18" charset="0"/>
                <a:cs typeface="Times New Roman" pitchFamily="18" charset="0"/>
              </a:rPr>
              <a:t>REPORTS</a:t>
            </a:r>
            <a:endParaRPr lang="en-US" sz="5400" dirty="0"/>
          </a:p>
        </p:txBody>
      </p:sp>
    </p:spTree>
    <p:extLst>
      <p:ext uri="{BB962C8B-B14F-4D97-AF65-F5344CB8AC3E}">
        <p14:creationId xmlns:p14="http://schemas.microsoft.com/office/powerpoint/2010/main" val="4080133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user\Pictures\project\tutor\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2" y="685800"/>
            <a:ext cx="10516492"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157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user\Pictures\project\report\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2" y="685800"/>
            <a:ext cx="10668001" cy="5717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017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2012" y="762000"/>
            <a:ext cx="8229600" cy="584775"/>
          </a:xfrm>
          <a:prstGeom prst="rect">
            <a:avLst/>
          </a:prstGeom>
          <a:noFill/>
        </p:spPr>
        <p:txBody>
          <a:bodyPr wrap="square" rtlCol="0">
            <a:spAutoFit/>
          </a:bodyPr>
          <a:lstStyle/>
          <a:p>
            <a:pPr algn="ctr"/>
            <a:r>
              <a:rPr lang="en-IN" sz="3200" dirty="0" smtClean="0">
                <a:latin typeface="Times New Roman" pitchFamily="18" charset="0"/>
                <a:cs typeface="Times New Roman" pitchFamily="18" charset="0"/>
              </a:rPr>
              <a:t>CONCLUSION</a:t>
            </a:r>
            <a:endParaRPr lang="en-US" sz="3200" dirty="0"/>
          </a:p>
        </p:txBody>
      </p:sp>
      <p:sp>
        <p:nvSpPr>
          <p:cNvPr id="6" name="TextBox 5"/>
          <p:cNvSpPr txBox="1"/>
          <p:nvPr/>
        </p:nvSpPr>
        <p:spPr>
          <a:xfrm>
            <a:off x="760412" y="1676400"/>
            <a:ext cx="10744200" cy="1754326"/>
          </a:xfrm>
          <a:prstGeom prst="rect">
            <a:avLst/>
          </a:prstGeom>
          <a:noFill/>
        </p:spPr>
        <p:txBody>
          <a:bodyPr wrap="square" rtlCol="0">
            <a:spAutoFit/>
          </a:bodyPr>
          <a:lstStyle/>
          <a:p>
            <a:r>
              <a:rPr lang="en-US" dirty="0" smtClean="0">
                <a:latin typeface="Times New Roman" pitchFamily="18" charset="0"/>
                <a:cs typeface="Times New Roman" pitchFamily="18" charset="0"/>
              </a:rPr>
              <a:t>          The “DRIVING SCHOOL MANAGEMENT SYSTEM” is to be developed to replace such computer system in order to provide a better controlled and efficient environment which will meet the needs of the day’s services.</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The student and tutor details are fully systemized so the insertion, updating, deleting process become easy. The processing time is also minimized. The attendance of students  were entered day by day by the tutor. The reports can be generated based on the requirement given by the admin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07447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2012" y="762000"/>
            <a:ext cx="82296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FUTURE ENHANCEMENT</a:t>
            </a:r>
            <a:endParaRPr lang="en-US" sz="3200" dirty="0">
              <a:latin typeface="Times New Roman" pitchFamily="18" charset="0"/>
              <a:cs typeface="Times New Roman" pitchFamily="18" charset="0"/>
            </a:endParaRPr>
          </a:p>
        </p:txBody>
      </p:sp>
      <p:sp>
        <p:nvSpPr>
          <p:cNvPr id="4" name="TextBox 3"/>
          <p:cNvSpPr txBox="1"/>
          <p:nvPr/>
        </p:nvSpPr>
        <p:spPr>
          <a:xfrm>
            <a:off x="836612" y="1828800"/>
            <a:ext cx="10515600" cy="1754326"/>
          </a:xfrm>
          <a:prstGeom prst="rect">
            <a:avLst/>
          </a:prstGeom>
          <a:noFill/>
        </p:spPr>
        <p:txBody>
          <a:bodyPr wrap="square" rtlCol="0">
            <a:spAutoFit/>
          </a:bodyPr>
          <a:lstStyle/>
          <a:p>
            <a:pPr>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According to the future advancements the modules can be added </a:t>
            </a:r>
            <a:r>
              <a:rPr lang="en-US" dirty="0" smtClean="0">
                <a:latin typeface="Times New Roman" panose="02020603050405020304" pitchFamily="18" charset="0"/>
                <a:ea typeface="Times New Roman" panose="02020603050405020304" pitchFamily="18" charset="0"/>
              </a:rPr>
              <a:t>like online learning portal and online examination</a:t>
            </a:r>
          </a:p>
          <a:p>
            <a:pPr>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So it will be making more interactive, more user friendly project.</a:t>
            </a:r>
            <a:endParaRPr lang="en-IN" dirty="0">
              <a:latin typeface="Times New Roman" panose="02020603050405020304" pitchFamily="18" charset="0"/>
              <a:ea typeface="Times New Roman" panose="02020603050405020304" pitchFamily="18" charset="0"/>
            </a:endParaRPr>
          </a:p>
          <a:p>
            <a:pPr>
              <a:lnSpc>
                <a:spcPct val="150000"/>
              </a:lnSpc>
            </a:pP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8982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944" y="2514600"/>
            <a:ext cx="9525000" cy="1569660"/>
          </a:xfrm>
          <a:prstGeom prst="rect">
            <a:avLst/>
          </a:prstGeom>
          <a:noFill/>
        </p:spPr>
        <p:txBody>
          <a:bodyPr wrap="square" rtlCol="0">
            <a:spAutoFit/>
          </a:bodyPr>
          <a:lstStyle/>
          <a:p>
            <a:pPr algn="ctr"/>
            <a:r>
              <a:rPr lang="en-US" sz="9600" i="1" dirty="0" smtClean="0">
                <a:latin typeface="Algerian" pitchFamily="82" charset="0"/>
              </a:rPr>
              <a:t>THANK YOU</a:t>
            </a:r>
            <a:endParaRPr lang="en-US" sz="9600" i="1" dirty="0">
              <a:latin typeface="Algerian" pitchFamily="82" charset="0"/>
            </a:endParaRPr>
          </a:p>
        </p:txBody>
      </p:sp>
    </p:spTree>
    <p:extLst>
      <p:ext uri="{BB962C8B-B14F-4D97-AF65-F5344CB8AC3E}">
        <p14:creationId xmlns:p14="http://schemas.microsoft.com/office/powerpoint/2010/main" val="1294553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0412" y="531615"/>
            <a:ext cx="10439400" cy="4185761"/>
          </a:xfrm>
          <a:prstGeom prst="rect">
            <a:avLst/>
          </a:prstGeom>
          <a:noFill/>
        </p:spPr>
        <p:txBody>
          <a:bodyPr wrap="square" rtlCol="0">
            <a:spAutoFit/>
          </a:bodyPr>
          <a:lstStyle/>
          <a:p>
            <a:pPr algn="ctr"/>
            <a:r>
              <a:rPr lang="en-IN" sz="3200" dirty="0" smtClean="0">
                <a:latin typeface="Times New Roman" panose="02020603050405020304" pitchFamily="18" charset="0"/>
                <a:cs typeface="Times New Roman" panose="02020603050405020304" pitchFamily="18" charset="0"/>
              </a:rPr>
              <a:t> Modules</a:t>
            </a:r>
          </a:p>
          <a:p>
            <a:endParaRPr lang="en-IN" b="1" u="sng" dirty="0" smtClean="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ea typeface="Times New Roman" panose="02020603050405020304" pitchFamily="18" charset="0"/>
                <a:cs typeface="Times New Roman" pitchFamily="18" charset="0"/>
              </a:rPr>
              <a:t>Admin </a:t>
            </a:r>
            <a:r>
              <a:rPr lang="en-US" b="1" u="sng" dirty="0" smtClean="0">
                <a:latin typeface="Times New Roman" panose="02020603050405020304" pitchFamily="18" charset="0"/>
                <a:ea typeface="Times New Roman" panose="02020603050405020304" pitchFamily="18" charset="0"/>
                <a:cs typeface="Times New Roman" pitchFamily="18" charset="0"/>
              </a:rPr>
              <a:t>Module</a:t>
            </a:r>
          </a:p>
          <a:p>
            <a:endParaRPr lang="en-IN" b="1" u="sng"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ea typeface="Times New Roman" panose="02020603050405020304" pitchFamily="18" charset="0"/>
                <a:cs typeface="Times New Roman" pitchFamily="18" charset="0"/>
              </a:rPr>
              <a:t>The module enables the admin to create and modify the login id and password. This login is useful to access students, tutors, payment and packages details. When authorized person gives valid login id and password, he can access those details. </a:t>
            </a:r>
          </a:p>
          <a:p>
            <a:endParaRPr lang="en-US" dirty="0">
              <a:latin typeface="Times New Roman" panose="02020603050405020304" pitchFamily="18" charset="0"/>
              <a:ea typeface="Times New Roman" panose="02020603050405020304"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marL="285750" indent="-285750">
              <a:buFont typeface="Wingdings" pitchFamily="2" charset="2"/>
              <a:buChar char="Ø"/>
            </a:pPr>
            <a:endParaRPr lang="en-IN" dirty="0" smtClean="0"/>
          </a:p>
          <a:p>
            <a:pPr marL="285750" indent="-285750">
              <a:buFont typeface="Wingdings" pitchFamily="2" charset="2"/>
              <a:buChar char="Ø"/>
            </a:pPr>
            <a:endParaRPr lang="en-IN" b="1" u="sng" dirty="0">
              <a:latin typeface="Times New Roman" panose="02020603050405020304" pitchFamily="18" charset="0"/>
              <a:cs typeface="Times New Roman" panose="02020603050405020304" pitchFamily="18" charset="0"/>
            </a:endParaRPr>
          </a:p>
          <a:p>
            <a:pPr algn="ctr"/>
            <a:endParaRPr lang="en-US" dirty="0"/>
          </a:p>
        </p:txBody>
      </p:sp>
      <p:sp>
        <p:nvSpPr>
          <p:cNvPr id="4" name="TextBox 3"/>
          <p:cNvSpPr txBox="1"/>
          <p:nvPr/>
        </p:nvSpPr>
        <p:spPr>
          <a:xfrm>
            <a:off x="989012" y="2971800"/>
            <a:ext cx="9601200" cy="2308324"/>
          </a:xfrm>
          <a:prstGeom prst="rect">
            <a:avLst/>
          </a:prstGeom>
          <a:noFill/>
        </p:spPr>
        <p:txBody>
          <a:bodyPr wrap="square" rtlCol="0">
            <a:spAutoFit/>
          </a:bodyPr>
          <a:lstStyle/>
          <a:p>
            <a:pPr marL="285750" lvl="0" indent="-285750">
              <a:buFont typeface="Arial" pitchFamily="34" charset="0"/>
              <a:buChar char="•"/>
            </a:pPr>
            <a:r>
              <a:rPr lang="en-US" dirty="0" smtClean="0">
                <a:latin typeface="Times New Roman" pitchFamily="18" charset="0"/>
                <a:cs typeface="Times New Roman" pitchFamily="18" charset="0"/>
              </a:rPr>
              <a:t>Login : </a:t>
            </a:r>
            <a:r>
              <a:rPr lang="en-US" dirty="0">
                <a:latin typeface="Times New Roman" pitchFamily="18" charset="0"/>
                <a:cs typeface="Times New Roman" pitchFamily="18" charset="0"/>
              </a:rPr>
              <a:t>Admin can login with Id and password.</a:t>
            </a:r>
          </a:p>
          <a:p>
            <a:pPr marL="285750" lvl="0" indent="-285750">
              <a:buFont typeface="Arial" pitchFamily="34" charset="0"/>
              <a:buChar char="•"/>
            </a:pPr>
            <a:r>
              <a:rPr lang="en-US" dirty="0">
                <a:latin typeface="Times New Roman" pitchFamily="18" charset="0"/>
                <a:cs typeface="Times New Roman" pitchFamily="18" charset="0"/>
              </a:rPr>
              <a:t>Manage Vehicle </a:t>
            </a:r>
            <a:r>
              <a:rPr lang="en-US" dirty="0" smtClean="0">
                <a:latin typeface="Times New Roman" pitchFamily="18" charset="0"/>
                <a:cs typeface="Times New Roman" pitchFamily="18" charset="0"/>
              </a:rPr>
              <a:t>Details : </a:t>
            </a:r>
            <a:r>
              <a:rPr lang="en-US" dirty="0">
                <a:latin typeface="Times New Roman" pitchFamily="18" charset="0"/>
                <a:cs typeface="Times New Roman" pitchFamily="18" charset="0"/>
              </a:rPr>
              <a:t>Admin can add, read, update and delete information of vehicles.</a:t>
            </a:r>
          </a:p>
          <a:p>
            <a:pPr marL="285750" lvl="0" indent="-285750">
              <a:buFont typeface="Arial" pitchFamily="34" charset="0"/>
              <a:buChar char="•"/>
            </a:pPr>
            <a:r>
              <a:rPr lang="en-US" dirty="0">
                <a:latin typeface="Times New Roman" pitchFamily="18" charset="0"/>
                <a:cs typeface="Times New Roman" pitchFamily="18" charset="0"/>
              </a:rPr>
              <a:t>Manage </a:t>
            </a:r>
            <a:r>
              <a:rPr lang="en-US" dirty="0" smtClean="0">
                <a:latin typeface="Times New Roman" pitchFamily="18" charset="0"/>
                <a:cs typeface="Times New Roman" pitchFamily="18" charset="0"/>
              </a:rPr>
              <a:t>Tutor : </a:t>
            </a:r>
            <a:r>
              <a:rPr lang="en-US" dirty="0">
                <a:latin typeface="Times New Roman" pitchFamily="18" charset="0"/>
                <a:cs typeface="Times New Roman" pitchFamily="18" charset="0"/>
              </a:rPr>
              <a:t>Admin can add and </a:t>
            </a:r>
            <a:r>
              <a:rPr lang="en-US" dirty="0" smtClean="0">
                <a:latin typeface="Times New Roman" pitchFamily="18" charset="0"/>
                <a:cs typeface="Times New Roman" pitchFamily="18" charset="0"/>
              </a:rPr>
              <a:t>allot </a:t>
            </a:r>
            <a:r>
              <a:rPr lang="en-US" dirty="0">
                <a:latin typeface="Times New Roman" pitchFamily="18" charset="0"/>
                <a:cs typeface="Times New Roman" pitchFamily="18" charset="0"/>
              </a:rPr>
              <a:t>tutor to the student</a:t>
            </a:r>
            <a:r>
              <a:rPr lang="en-US" dirty="0" smtClean="0">
                <a:latin typeface="Times New Roman" pitchFamily="18" charset="0"/>
                <a:cs typeface="Times New Roman" pitchFamily="18" charset="0"/>
              </a:rPr>
              <a:t>.</a:t>
            </a:r>
          </a:p>
          <a:p>
            <a:pPr marL="285750" lvl="0" indent="-285750">
              <a:buFont typeface="Arial" pitchFamily="34" charset="0"/>
              <a:buChar char="•"/>
            </a:pPr>
            <a:r>
              <a:rPr lang="en-US" dirty="0" smtClean="0">
                <a:latin typeface="Times New Roman" pitchFamily="18" charset="0"/>
                <a:cs typeface="Times New Roman" pitchFamily="18" charset="0"/>
              </a:rPr>
              <a:t>Approve : Admin can approve registration request of Students and Tutors</a:t>
            </a:r>
            <a:endParaRPr lang="en-US" dirty="0">
              <a:latin typeface="Times New Roman" pitchFamily="18" charset="0"/>
              <a:cs typeface="Times New Roman" pitchFamily="18" charset="0"/>
            </a:endParaRPr>
          </a:p>
          <a:p>
            <a:pPr marL="285750" lvl="0" indent="-285750">
              <a:buFont typeface="Arial" pitchFamily="34" charset="0"/>
              <a:buChar char="•"/>
            </a:pPr>
            <a:r>
              <a:rPr lang="en-US" dirty="0" smtClean="0">
                <a:latin typeface="Times New Roman" pitchFamily="18" charset="0"/>
                <a:cs typeface="Times New Roman" pitchFamily="18" charset="0"/>
              </a:rPr>
              <a:t>Enquiry : </a:t>
            </a:r>
            <a:r>
              <a:rPr lang="en-US" dirty="0">
                <a:latin typeface="Times New Roman" pitchFamily="18" charset="0"/>
                <a:cs typeface="Times New Roman" pitchFamily="18" charset="0"/>
              </a:rPr>
              <a:t>Admin can read the </a:t>
            </a:r>
            <a:r>
              <a:rPr lang="en-US" dirty="0" smtClean="0">
                <a:latin typeface="Times New Roman" pitchFamily="18" charset="0"/>
                <a:cs typeface="Times New Roman" pitchFamily="18" charset="0"/>
              </a:rPr>
              <a:t>enquiry done by students and they can respond to them.</a:t>
            </a:r>
            <a:endParaRPr lang="en-US"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View </a:t>
            </a:r>
            <a:r>
              <a:rPr lang="en-US" dirty="0" smtClean="0">
                <a:latin typeface="Times New Roman" pitchFamily="18" charset="0"/>
                <a:cs typeface="Times New Roman" pitchFamily="18" charset="0"/>
              </a:rPr>
              <a:t>Students : </a:t>
            </a:r>
            <a:r>
              <a:rPr lang="en-US" dirty="0">
                <a:latin typeface="Times New Roman" pitchFamily="18" charset="0"/>
                <a:cs typeface="Times New Roman" pitchFamily="18" charset="0"/>
              </a:rPr>
              <a:t>Admin can view student detail.</a:t>
            </a:r>
          </a:p>
          <a:p>
            <a:pPr marL="285750" lvl="0" indent="-285750">
              <a:buFont typeface="Arial" pitchFamily="34" charset="0"/>
              <a:buChar char="•"/>
            </a:pPr>
            <a:r>
              <a:rPr lang="en-US" dirty="0">
                <a:latin typeface="Times New Roman" pitchFamily="18" charset="0"/>
                <a:cs typeface="Times New Roman" pitchFamily="18" charset="0"/>
              </a:rPr>
              <a:t>View </a:t>
            </a:r>
            <a:r>
              <a:rPr lang="en-US" dirty="0" smtClean="0">
                <a:latin typeface="Times New Roman" pitchFamily="18" charset="0"/>
                <a:cs typeface="Times New Roman" pitchFamily="18" charset="0"/>
              </a:rPr>
              <a:t>Session : </a:t>
            </a:r>
            <a:r>
              <a:rPr lang="en-US" dirty="0">
                <a:latin typeface="Times New Roman" pitchFamily="18" charset="0"/>
                <a:cs typeface="Times New Roman" pitchFamily="18" charset="0"/>
              </a:rPr>
              <a:t>Admin can view session allotted to students</a:t>
            </a:r>
            <a:r>
              <a:rPr lang="en-US" dirty="0" smtClean="0">
                <a:latin typeface="Times New Roman" pitchFamily="18" charset="0"/>
                <a:cs typeface="Times New Roman" pitchFamily="18" charset="0"/>
              </a:rPr>
              <a:t>.</a:t>
            </a:r>
          </a:p>
          <a:p>
            <a:pPr marL="285750" indent="-285750">
              <a:buFont typeface="Arial" pitchFamily="34" charset="0"/>
              <a:buChar char="•"/>
            </a:pPr>
            <a:r>
              <a:rPr lang="en-IN" dirty="0" smtClean="0">
                <a:latin typeface="Times New Roman" pitchFamily="18" charset="0"/>
                <a:cs typeface="Times New Roman" pitchFamily="18" charset="0"/>
              </a:rPr>
              <a:t>Payment : Admin</a:t>
            </a:r>
            <a:r>
              <a:rPr lang="en-US" dirty="0" smtClean="0">
                <a:latin typeface="Times New Roman" panose="02020603050405020304" pitchFamily="18" charset="0"/>
                <a:cs typeface="Times New Roman" pitchFamily="18" charset="0"/>
              </a:rPr>
              <a:t> can </a:t>
            </a:r>
            <a:r>
              <a:rPr lang="en-US" dirty="0">
                <a:latin typeface="Times New Roman" panose="02020603050405020304" pitchFamily="18" charset="0"/>
                <a:cs typeface="Times New Roman" pitchFamily="18" charset="0"/>
              </a:rPr>
              <a:t>view payment details. They can also modify the details</a:t>
            </a:r>
            <a:r>
              <a:rPr lang="en-US" dirty="0" smtClean="0">
                <a:latin typeface="Times New Roman" panose="02020603050405020304"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42362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6612" y="762000"/>
            <a:ext cx="10591800" cy="1200329"/>
          </a:xfrm>
          <a:prstGeom prst="rect">
            <a:avLst/>
          </a:prstGeom>
          <a:noFill/>
        </p:spPr>
        <p:txBody>
          <a:bodyPr wrap="square" rtlCol="0">
            <a:spAutoFit/>
          </a:bodyPr>
          <a:lstStyle/>
          <a:p>
            <a:r>
              <a:rPr lang="en-US" b="1" u="sng" dirty="0">
                <a:latin typeface="Times New Roman" pitchFamily="18" charset="0"/>
                <a:cs typeface="Times New Roman" pitchFamily="18" charset="0"/>
              </a:rPr>
              <a:t>Student </a:t>
            </a:r>
            <a:r>
              <a:rPr lang="en-US" b="1" u="sng" dirty="0" smtClean="0">
                <a:latin typeface="Times New Roman" pitchFamily="18" charset="0"/>
                <a:cs typeface="Times New Roman" pitchFamily="18" charset="0"/>
              </a:rPr>
              <a:t>Module</a:t>
            </a:r>
          </a:p>
          <a:p>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the student module, the s</a:t>
            </a:r>
            <a:r>
              <a:rPr lang="en-US" dirty="0" smtClean="0">
                <a:latin typeface="Times New Roman" pitchFamily="18" charset="0"/>
                <a:cs typeface="Times New Roman" pitchFamily="18" charset="0"/>
              </a:rPr>
              <a:t>tudent </a:t>
            </a:r>
            <a:r>
              <a:rPr lang="en-US" dirty="0">
                <a:latin typeface="Times New Roman" pitchFamily="18" charset="0"/>
                <a:cs typeface="Times New Roman" pitchFamily="18" charset="0"/>
              </a:rPr>
              <a:t>can enter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details(name, address, contact number, mail id, date of birth, gender, and date of joining). </a:t>
            </a:r>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the authorized people can view the student details also.</a:t>
            </a:r>
          </a:p>
        </p:txBody>
      </p:sp>
      <p:sp>
        <p:nvSpPr>
          <p:cNvPr id="3" name="TextBox 2"/>
          <p:cNvSpPr txBox="1"/>
          <p:nvPr/>
        </p:nvSpPr>
        <p:spPr>
          <a:xfrm>
            <a:off x="1065212" y="2286000"/>
            <a:ext cx="9906000" cy="2308324"/>
          </a:xfrm>
          <a:prstGeom prst="rect">
            <a:avLst/>
          </a:prstGeom>
          <a:noFill/>
        </p:spPr>
        <p:txBody>
          <a:bodyPr wrap="square" rtlCol="0">
            <a:spAutoFit/>
          </a:bodyPr>
          <a:lstStyle/>
          <a:p>
            <a:pPr marL="285750" lvl="0" indent="-285750">
              <a:buFont typeface="Arial" pitchFamily="34" charset="0"/>
              <a:buChar char="•"/>
            </a:pPr>
            <a:r>
              <a:rPr lang="en-US" dirty="0" smtClean="0">
                <a:latin typeface="Times New Roman" pitchFamily="18" charset="0"/>
                <a:cs typeface="Times New Roman" pitchFamily="18" charset="0"/>
              </a:rPr>
              <a:t>Register : student </a:t>
            </a:r>
            <a:r>
              <a:rPr lang="en-US" dirty="0">
                <a:latin typeface="Times New Roman" pitchFamily="18" charset="0"/>
                <a:cs typeface="Times New Roman" pitchFamily="18" charset="0"/>
              </a:rPr>
              <a:t>can register to get login Id and password.</a:t>
            </a:r>
          </a:p>
          <a:p>
            <a:pPr marL="285750" lvl="0" indent="-285750">
              <a:buFont typeface="Arial" pitchFamily="34" charset="0"/>
              <a:buChar char="•"/>
            </a:pPr>
            <a:r>
              <a:rPr lang="en-US" dirty="0" smtClean="0">
                <a:latin typeface="Times New Roman" pitchFamily="18" charset="0"/>
                <a:cs typeface="Times New Roman" pitchFamily="18" charset="0"/>
              </a:rPr>
              <a:t>Login : student </a:t>
            </a:r>
            <a:r>
              <a:rPr lang="en-US" dirty="0">
                <a:latin typeface="Times New Roman" pitchFamily="18" charset="0"/>
                <a:cs typeface="Times New Roman" pitchFamily="18" charset="0"/>
              </a:rPr>
              <a:t>can login with Id and password.</a:t>
            </a:r>
          </a:p>
          <a:p>
            <a:pPr marL="285750" lvl="0" indent="-285750">
              <a:buFont typeface="Arial" pitchFamily="34" charset="0"/>
              <a:buChar char="•"/>
            </a:pPr>
            <a:r>
              <a:rPr lang="en-US" dirty="0">
                <a:latin typeface="Times New Roman" pitchFamily="18" charset="0"/>
                <a:cs typeface="Times New Roman" pitchFamily="18" charset="0"/>
              </a:rPr>
              <a:t>Package </a:t>
            </a:r>
            <a:r>
              <a:rPr lang="en-US" dirty="0" smtClean="0">
                <a:latin typeface="Times New Roman" pitchFamily="18" charset="0"/>
                <a:cs typeface="Times New Roman" pitchFamily="18" charset="0"/>
              </a:rPr>
              <a:t>Selection : student </a:t>
            </a:r>
            <a:r>
              <a:rPr lang="en-US" dirty="0">
                <a:latin typeface="Times New Roman" pitchFamily="18" charset="0"/>
                <a:cs typeface="Times New Roman" pitchFamily="18" charset="0"/>
              </a:rPr>
              <a:t>can select packages </a:t>
            </a:r>
            <a:r>
              <a:rPr lang="en-US" dirty="0" smtClean="0">
                <a:latin typeface="Times New Roman" pitchFamily="18" charset="0"/>
                <a:cs typeface="Times New Roman" pitchFamily="18" charset="0"/>
              </a:rPr>
              <a:t>according to their needs.</a:t>
            </a:r>
            <a:endParaRPr lang="en-US"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My </a:t>
            </a:r>
            <a:r>
              <a:rPr lang="en-US" dirty="0" smtClean="0">
                <a:latin typeface="Times New Roman" pitchFamily="18" charset="0"/>
                <a:cs typeface="Times New Roman" pitchFamily="18" charset="0"/>
              </a:rPr>
              <a:t>Packages : </a:t>
            </a:r>
            <a:r>
              <a:rPr lang="en-US" dirty="0">
                <a:latin typeface="Times New Roman" pitchFamily="18" charset="0"/>
                <a:cs typeface="Times New Roman" pitchFamily="18" charset="0"/>
              </a:rPr>
              <a:t>They can view their package details.</a:t>
            </a:r>
          </a:p>
          <a:p>
            <a:pPr marL="285750" lvl="0" indent="-285750">
              <a:buFont typeface="Arial" pitchFamily="34" charset="0"/>
              <a:buChar char="•"/>
            </a:pPr>
            <a:r>
              <a:rPr lang="en-US" dirty="0">
                <a:latin typeface="Times New Roman" pitchFamily="18" charset="0"/>
                <a:cs typeface="Times New Roman" pitchFamily="18" charset="0"/>
              </a:rPr>
              <a:t>Payment : </a:t>
            </a:r>
            <a:r>
              <a:rPr lang="en-US" dirty="0" smtClean="0">
                <a:latin typeface="Times New Roman" pitchFamily="18" charset="0"/>
                <a:cs typeface="Times New Roman" pitchFamily="18" charset="0"/>
              </a:rPr>
              <a:t>Student </a:t>
            </a:r>
            <a:r>
              <a:rPr lang="en-US" dirty="0">
                <a:latin typeface="Times New Roman" pitchFamily="18" charset="0"/>
                <a:cs typeface="Times New Roman" pitchFamily="18" charset="0"/>
              </a:rPr>
              <a:t>can make payment online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85750" lvl="0" indent="-285750">
              <a:buFont typeface="Arial" pitchFamily="34" charset="0"/>
              <a:buChar char="•"/>
            </a:pPr>
            <a:r>
              <a:rPr lang="en-US" dirty="0" smtClean="0">
                <a:latin typeface="Times New Roman" pitchFamily="18" charset="0"/>
                <a:cs typeface="Times New Roman" pitchFamily="18" charset="0"/>
              </a:rPr>
              <a:t>Details : Student </a:t>
            </a:r>
            <a:r>
              <a:rPr lang="en-US" dirty="0">
                <a:latin typeface="Times New Roman" pitchFamily="18" charset="0"/>
                <a:cs typeface="Times New Roman" pitchFamily="18" charset="0"/>
              </a:rPr>
              <a:t>have to upload the needed details and documents</a:t>
            </a:r>
            <a:r>
              <a:rPr lang="en-US" dirty="0" smtClean="0">
                <a:latin typeface="Times New Roman" pitchFamily="18" charset="0"/>
                <a:cs typeface="Times New Roman" pitchFamily="18" charset="0"/>
              </a:rPr>
              <a:t>.</a:t>
            </a:r>
          </a:p>
          <a:p>
            <a:pPr marL="285750" indent="-285750">
              <a:buFont typeface="Arial" pitchFamily="34" charset="0"/>
              <a:buChar char="•"/>
            </a:pPr>
            <a:r>
              <a:rPr lang="en-US" dirty="0">
                <a:latin typeface="Times New Roman" pitchFamily="18" charset="0"/>
                <a:cs typeface="Times New Roman" pitchFamily="18" charset="0"/>
              </a:rPr>
              <a:t>My Sessions: </a:t>
            </a:r>
            <a:r>
              <a:rPr lang="en-US" dirty="0" smtClean="0">
                <a:latin typeface="Times New Roman" pitchFamily="18" charset="0"/>
                <a:cs typeface="Times New Roman" pitchFamily="18" charset="0"/>
              </a:rPr>
              <a:t>Student </a:t>
            </a:r>
            <a:r>
              <a:rPr lang="en-US" dirty="0">
                <a:latin typeface="Times New Roman" pitchFamily="18" charset="0"/>
                <a:cs typeface="Times New Roman" pitchFamily="18" charset="0"/>
              </a:rPr>
              <a:t>can check his allotted session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85750" lvl="0" indent="-285750">
              <a:buFont typeface="Arial" pitchFamily="34" charset="0"/>
              <a:buChar char="•"/>
            </a:pPr>
            <a:r>
              <a:rPr lang="en-US" dirty="0" smtClean="0">
                <a:latin typeface="Times New Roman" pitchFamily="18" charset="0"/>
                <a:cs typeface="Times New Roman" pitchFamily="18" charset="0"/>
              </a:rPr>
              <a:t>Enquiry : Student </a:t>
            </a:r>
            <a:r>
              <a:rPr lang="en-US" dirty="0">
                <a:latin typeface="Times New Roman" pitchFamily="18" charset="0"/>
                <a:cs typeface="Times New Roman" pitchFamily="18" charset="0"/>
              </a:rPr>
              <a:t>can </a:t>
            </a:r>
            <a:r>
              <a:rPr lang="en-US" dirty="0" smtClean="0">
                <a:latin typeface="Times New Roman" pitchFamily="18" charset="0"/>
                <a:cs typeface="Times New Roman" pitchFamily="18" charset="0"/>
              </a:rPr>
              <a:t>make enquiry.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64529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0412" y="762000"/>
            <a:ext cx="10668000" cy="1200329"/>
          </a:xfrm>
          <a:prstGeom prst="rect">
            <a:avLst/>
          </a:prstGeom>
          <a:noFill/>
        </p:spPr>
        <p:txBody>
          <a:bodyPr wrap="square" rtlCol="0">
            <a:spAutoFit/>
          </a:bodyPr>
          <a:lstStyle/>
          <a:p>
            <a:r>
              <a:rPr lang="en-US" b="1" u="sng" dirty="0">
                <a:latin typeface="Times New Roman" pitchFamily="18" charset="0"/>
                <a:cs typeface="Times New Roman" pitchFamily="18" charset="0"/>
              </a:rPr>
              <a:t>Tutor </a:t>
            </a:r>
            <a:r>
              <a:rPr lang="en-US" b="1" u="sng" dirty="0" smtClean="0">
                <a:latin typeface="Times New Roman" pitchFamily="18" charset="0"/>
                <a:cs typeface="Times New Roman" pitchFamily="18" charset="0"/>
              </a:rPr>
              <a:t>Module</a:t>
            </a:r>
          </a:p>
          <a:p>
            <a:endParaRPr lang="en-US" b="1" dirty="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module has the Driver details such as driver id, name, address, </a:t>
            </a:r>
            <a:r>
              <a:rPr lang="en-US" dirty="0" smtClean="0">
                <a:latin typeface="Times New Roman" pitchFamily="18" charset="0"/>
                <a:cs typeface="Times New Roman" pitchFamily="18" charset="0"/>
              </a:rPr>
              <a:t>qualification, contact number and </a:t>
            </a:r>
            <a:r>
              <a:rPr lang="en-US" dirty="0">
                <a:latin typeface="Times New Roman" pitchFamily="18" charset="0"/>
                <a:cs typeface="Times New Roman" pitchFamily="18" charset="0"/>
              </a:rPr>
              <a:t>etc.. Admin </a:t>
            </a:r>
            <a:r>
              <a:rPr lang="en-US" dirty="0" smtClean="0">
                <a:latin typeface="Times New Roman" pitchFamily="18" charset="0"/>
                <a:cs typeface="Times New Roman" pitchFamily="18" charset="0"/>
              </a:rPr>
              <a:t>can add</a:t>
            </a:r>
            <a:r>
              <a:rPr lang="en-US" dirty="0">
                <a:latin typeface="Times New Roman" pitchFamily="18" charset="0"/>
                <a:cs typeface="Times New Roman" pitchFamily="18" charset="0"/>
              </a:rPr>
              <a:t>, update and remove the driver details.</a:t>
            </a:r>
          </a:p>
        </p:txBody>
      </p:sp>
      <p:sp>
        <p:nvSpPr>
          <p:cNvPr id="3" name="TextBox 2"/>
          <p:cNvSpPr txBox="1"/>
          <p:nvPr/>
        </p:nvSpPr>
        <p:spPr>
          <a:xfrm>
            <a:off x="963040" y="2286000"/>
            <a:ext cx="9982200" cy="1754326"/>
          </a:xfrm>
          <a:prstGeom prst="rect">
            <a:avLst/>
          </a:prstGeom>
          <a:noFill/>
        </p:spPr>
        <p:txBody>
          <a:bodyPr wrap="square" rtlCol="0">
            <a:spAutoFit/>
          </a:bodyPr>
          <a:lstStyle/>
          <a:p>
            <a:pPr marL="285750" lvl="0" indent="-285750">
              <a:buFont typeface="Arial" pitchFamily="34" charset="0"/>
              <a:buChar char="•"/>
            </a:pPr>
            <a:r>
              <a:rPr lang="en-US" dirty="0" smtClean="0">
                <a:latin typeface="Times New Roman" pitchFamily="18" charset="0"/>
                <a:cs typeface="Times New Roman" pitchFamily="18" charset="0"/>
              </a:rPr>
              <a:t>Login</a:t>
            </a:r>
            <a:r>
              <a:rPr lang="en-US" dirty="0">
                <a:latin typeface="Times New Roman" pitchFamily="18" charset="0"/>
                <a:cs typeface="Times New Roman" pitchFamily="18" charset="0"/>
              </a:rPr>
              <a:t>: Tutor can login with Id and password.</a:t>
            </a:r>
          </a:p>
          <a:p>
            <a:pPr marL="285750" lvl="0" indent="-285750">
              <a:buFont typeface="Arial" pitchFamily="34" charset="0"/>
              <a:buChar char="•"/>
            </a:pPr>
            <a:r>
              <a:rPr lang="en-US" dirty="0">
                <a:latin typeface="Times New Roman" pitchFamily="18" charset="0"/>
                <a:cs typeface="Times New Roman" pitchFamily="18" charset="0"/>
              </a:rPr>
              <a:t>My Profile: Tutor can view and edit his own profile.</a:t>
            </a:r>
          </a:p>
          <a:p>
            <a:pPr marL="285750" lvl="0" indent="-285750">
              <a:buFont typeface="Arial" pitchFamily="34" charset="0"/>
              <a:buChar char="•"/>
            </a:pPr>
            <a:r>
              <a:rPr lang="en-US" dirty="0">
                <a:latin typeface="Times New Roman" pitchFamily="18" charset="0"/>
                <a:cs typeface="Times New Roman" pitchFamily="18" charset="0"/>
              </a:rPr>
              <a:t>My Sessions: Tutor can check his allotted session</a:t>
            </a:r>
            <a:r>
              <a:rPr lang="en-US" dirty="0" smtClean="0">
                <a:latin typeface="Times New Roman" pitchFamily="18" charset="0"/>
                <a:cs typeface="Times New Roman" pitchFamily="18" charset="0"/>
              </a:rPr>
              <a:t>.</a:t>
            </a:r>
          </a:p>
          <a:p>
            <a:pPr marL="285750" indent="-285750">
              <a:buFont typeface="Arial" pitchFamily="34" charset="0"/>
              <a:buChar char="•"/>
            </a:pPr>
            <a:r>
              <a:rPr lang="en-US" dirty="0">
                <a:latin typeface="Times New Roman" pitchFamily="18" charset="0"/>
                <a:cs typeface="Times New Roman" pitchFamily="18" charset="0"/>
              </a:rPr>
              <a:t>Attendance : Provide attendance for the students.</a:t>
            </a:r>
          </a:p>
          <a:p>
            <a:pPr marL="285750" lvl="0" indent="-285750">
              <a:buFont typeface="Arial" pitchFamily="34" charset="0"/>
              <a:buChar char="•"/>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32450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75012" y="2780883"/>
            <a:ext cx="5525808" cy="923330"/>
          </a:xfrm>
          <a:prstGeom prst="rect">
            <a:avLst/>
          </a:prstGeom>
        </p:spPr>
        <p:txBody>
          <a:bodyPr wrap="none">
            <a:spAutoFit/>
          </a:bodyPr>
          <a:lstStyle/>
          <a:p>
            <a:r>
              <a:rPr lang="en-US" sz="5400" b="1" i="1" dirty="0" smtClean="0">
                <a:effectLst>
                  <a:outerShdw blurRad="38100" dist="38100" dir="2700000" algn="tl">
                    <a:srgbClr val="000000">
                      <a:alpha val="43137"/>
                    </a:srgbClr>
                  </a:outerShdw>
                </a:effectLst>
                <a:latin typeface="Times New Roman" pitchFamily="18" charset="0"/>
                <a:cs typeface="Times New Roman" pitchFamily="18" charset="0"/>
              </a:rPr>
              <a:t>UML DIAGRAMS</a:t>
            </a:r>
            <a:endParaRPr lang="en-US" sz="5400" dirty="0"/>
          </a:p>
        </p:txBody>
      </p:sp>
    </p:spTree>
    <p:extLst>
      <p:ext uri="{BB962C8B-B14F-4D97-AF65-F5344CB8AC3E}">
        <p14:creationId xmlns:p14="http://schemas.microsoft.com/office/powerpoint/2010/main" val="4112852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Project\uml\Blank diagram - Page 1.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1013" y="1028700"/>
            <a:ext cx="6145212" cy="5829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0412" y="886968"/>
            <a:ext cx="3352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USECASE DIAGRAM</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3233726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612</TotalTime>
  <Words>1419</Words>
  <Application>Microsoft Office PowerPoint</Application>
  <PresentationFormat>Custom</PresentationFormat>
  <Paragraphs>419</Paragraphs>
  <Slides>47</Slides>
  <Notes>3</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Angles</vt:lpstr>
      <vt:lpstr>DRIVING SCHOOL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SCHOOL  MANAGEMENT SYSTEM</dc:title>
  <dc:creator>user</dc:creator>
  <cp:lastModifiedBy>user</cp:lastModifiedBy>
  <cp:revision>59</cp:revision>
  <dcterms:created xsi:type="dcterms:W3CDTF">2020-10-06T04:38:32Z</dcterms:created>
  <dcterms:modified xsi:type="dcterms:W3CDTF">2021-03-08T03:19:14Z</dcterms:modified>
</cp:coreProperties>
</file>