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4186A1-F6DC-4385-A609-EA6CDD106884}">
  <a:tblStyle styleId="{314186A1-F6DC-4385-A609-EA6CDD106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4ad4ff0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e4ad4ff0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e4ad500c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e4ad500c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e4ad500c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e4ad500c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e4ad4ff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e4ad4ff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e4ad500c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e4ad500c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4ad500c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e4ad500c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e4ad4ff0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e4ad4ff0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e4ad4ff0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e4ad4ff0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e4ad500c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e4ad500c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e4ad4ff0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e4ad4ff0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4ad500c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e4ad500c7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4ad500c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e4ad500c7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46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4ad50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4ad50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4ad500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4ad500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4ad500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e4ad500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4ad500c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4ad500c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e4ad4ff0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e4ad4ff0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omiaHota/HeartFailurePrediction_Trim4_Project" TargetMode="External"/><Relationship Id="rId4" Type="http://schemas.openxmlformats.org/officeDocument/2006/relationships/hyperlink" Target="https://colab.research.google.com/drive/12rMx5Z1Mjo2o1XOvmyw2PnUx_Sq7BGSu#scrollTo=GWYa3gm9iTmW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rt.org/en/health-topics/cardiomyopat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11450" y="188826"/>
            <a:ext cx="82221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ADVANCED BUSINESS ANALYTICS  </a:t>
            </a:r>
            <a:endParaRPr sz="35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11450" y="1153645"/>
            <a:ext cx="82221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AIM: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DEATH DUE TO HEART FAILURE BASED ON VARIOUS MEDICAL FACTORS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Somia Hota      		58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Joshi         	56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Stuti Mishra          	28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 Shrimankar 	26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11450" y="2293850"/>
            <a:ext cx="8406000" cy="8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Group 16</a:t>
            </a:r>
            <a:r>
              <a:rPr lang="en" sz="3200"/>
              <a:t> 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Outlier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9375" y="3132275"/>
            <a:ext cx="6555600" cy="139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highlight>
                  <a:srgbClr val="FFFFFF"/>
                </a:highlight>
              </a:rPr>
              <a:t>Creatinine levels in the blood can vary depending on age, race and body size</a:t>
            </a:r>
            <a:endParaRPr sz="11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 b="1">
                <a:highlight>
                  <a:srgbClr val="FFFFFF"/>
                </a:highlight>
              </a:rPr>
              <a:t>A creatinine level of greater than 1.2 for women and greater than 1.4 for men may be an early sign that the kidneys are not working properly</a:t>
            </a:r>
            <a:endParaRPr sz="11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 b="1">
                <a:highlight>
                  <a:srgbClr val="FFFFFF"/>
                </a:highlight>
              </a:rPr>
              <a:t>As kidney disease progresses, the level of creatinine in the blood rises.</a:t>
            </a:r>
            <a:endParaRPr sz="11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50" b="1">
                <a:highlight>
                  <a:srgbClr val="FFFFFF"/>
                </a:highlight>
              </a:rPr>
              <a:t>With some research we found that all the values in serum_creatinine falls in possible range of values,so they are not outliers.They are actual data points that helps in predicting DEATH_EVENT.</a:t>
            </a:r>
            <a:r>
              <a:rPr lang="en" sz="1250" b="1">
                <a:solidFill>
                  <a:srgbClr val="806000"/>
                </a:solidFill>
                <a:highlight>
                  <a:srgbClr val="FFFFFF"/>
                </a:highlight>
              </a:rPr>
              <a:t> </a:t>
            </a:r>
            <a:endParaRPr sz="1250" b="1">
              <a:solidFill>
                <a:srgbClr val="806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" y="90400"/>
            <a:ext cx="6066876" cy="30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Data Visualization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58600" cy="2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" y="2571750"/>
            <a:ext cx="6198324" cy="2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72775" y="0"/>
            <a:ext cx="2720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Insights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400" y="375813"/>
            <a:ext cx="4462599" cy="2372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1475"/>
            <a:ext cx="5292474" cy="208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7800"/>
            <a:ext cx="4329799" cy="2211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7275" y="2900724"/>
            <a:ext cx="3394325" cy="2152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110500"/>
            <a:ext cx="6499800" cy="49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 b="1" i="1" u="sng">
                <a:solidFill>
                  <a:schemeClr val="dk1"/>
                </a:solidFill>
                <a:highlight>
                  <a:srgbClr val="FFFFFF"/>
                </a:highlight>
              </a:rPr>
              <a:t>Logistic Regression with complete dataset </a:t>
            </a:r>
            <a:endParaRPr sz="1500" b="1" i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/>
              <a:t>SPLITTING THE DATASET INTO TRAINING AND TESTING DATA:</a:t>
            </a:r>
            <a:endParaRPr sz="13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Fit the Model:</a:t>
            </a:r>
            <a:endParaRPr sz="13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 = LogisticRegression()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classifier.fit(x_train, y_train)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/>
              <a:t>:</a:t>
            </a:r>
            <a:endParaRPr sz="16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y_pred = classifier.predict(x_test)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AND ACCURACY SCORE: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25" y="4241075"/>
            <a:ext cx="1905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552625" y="4436675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75" y="1759750"/>
            <a:ext cx="2214300" cy="54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624900" y="24374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21800"/>
            <a:ext cx="6208500" cy="50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u="sng">
                <a:solidFill>
                  <a:schemeClr val="dk1"/>
                </a:solidFill>
                <a:highlight>
                  <a:srgbClr val="FFFFFF"/>
                </a:highlight>
              </a:rPr>
              <a:t>Kneighborsclassifier with complete dataset</a:t>
            </a:r>
            <a:endParaRPr sz="1500" b="1" i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 b="1"/>
              <a:t>SPLITTING THE DATASET INTO TRAINING AND TESTING DATA:</a:t>
            </a:r>
            <a:endParaRPr sz="13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Fit the Model</a:t>
            </a:r>
            <a:endParaRPr sz="13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list1 = []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neighbors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 = KNeighborsClassifier(n_neighbors=neighbors, metric=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'minkowski'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classifier.fit(x_train, y_train)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list1.append(accuracy_score(y_test,y_pred))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plt.plot(list(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)), list1)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classifier = KNeighborsClassifier(n_neighbors=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classifier.fit(x_train, 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 b="1"/>
              <a:t>:</a:t>
            </a:r>
            <a:endParaRPr sz="16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 AND ACCURACY SCORE: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682825" y="3904250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15175"/>
            <a:ext cx="1962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21800"/>
            <a:ext cx="3940226" cy="2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624900" y="3264925"/>
            <a:ext cx="2519100" cy="19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0" y="67025"/>
            <a:ext cx="5766300" cy="47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u="sng">
                <a:solidFill>
                  <a:schemeClr val="accent2"/>
                </a:solidFill>
                <a:highlight>
                  <a:srgbClr val="FFFFFF"/>
                </a:highlight>
              </a:rPr>
              <a:t>Random Forest Classifier with complete dataset</a:t>
            </a:r>
            <a:endParaRPr sz="1500" b="1" i="1" u="sng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 b="1"/>
              <a:t>SPLITTING THE DATASET INTO TRAINING AND TESTING DATA:</a:t>
            </a:r>
            <a:endParaRPr sz="13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Fit the Model: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estimators </a:t>
            </a: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 = RandomForestClassifier(n_estimators = estimators, random_state=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criterion=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'entropy'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classifier.fit(x_train, 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list1.append(accuracy_score(y_test,y_pred))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plt.plot(list(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)), list1)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 = RandomForestClassifier(n_estimators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criterion=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'entropy'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classifier.fit(x_train,y_train)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 b="1"/>
              <a:t>:</a:t>
            </a:r>
            <a:endParaRPr sz="1600"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y_pred = classifier.predict(x_test)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 AND ACCURACY SCORE</a:t>
            </a: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320725" y="3784550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50" y="21800"/>
            <a:ext cx="3618751" cy="2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413" y="4155350"/>
            <a:ext cx="1895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0" y="713000"/>
            <a:ext cx="89526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chemeClr val="lt1"/>
              </a:highlight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695"/>
            <a:ext cx="9144000" cy="399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Outcome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0" y="298100"/>
            <a:ext cx="6150300" cy="47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building model, we have  taken 3 classifiers.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KNearestNeighbours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RandomForest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From the built model, we get the accuracy of different classifier models in percentage of the data analyzed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 - 78.33%</a:t>
            </a:r>
            <a:endParaRPr sz="1200"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KNearestNeighbours- 71.67%</a:t>
            </a:r>
            <a:endParaRPr sz="1200"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RandomForest- 86.67%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298100"/>
            <a:ext cx="6150300" cy="47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are building classifier models based on the top three important features found during Extra Tree classifiers.</a:t>
            </a:r>
            <a:endParaRPr sz="16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features are:</a:t>
            </a:r>
            <a:b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Ejection_fraction</a:t>
            </a:r>
            <a:b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Serum_creatinine</a:t>
            </a:r>
            <a:b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Time</a:t>
            </a:r>
            <a:endParaRPr sz="16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075" y="-36375"/>
            <a:ext cx="6097926" cy="31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45725"/>
            <a:ext cx="9144000" cy="50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Serum creatinine , Ejection fraction</a:t>
            </a:r>
            <a:b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time are the important features</a:t>
            </a:r>
            <a:b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predict the death event  found </a:t>
            </a:r>
            <a:b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 using extra trees classifier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dataset.iloc[:, [4,7,11]]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 = dataset.iloc[:,-1]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accuracy test was conducted on the basis of these features on 3 classifiers and we got the following results: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- 90.00%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KNearestNeighbours- 93.33%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RandomForest- 95.00%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120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PROJECT 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847730"/>
            <a:ext cx="2628925" cy="1976729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125" y="1310875"/>
            <a:ext cx="24786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Predicting the death through heart disease/failure based on certain medical factors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851400"/>
            <a:ext cx="2632500" cy="1976729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96775" y="1148300"/>
            <a:ext cx="24786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Relationship between smoking and BP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plot the relation between sex and smoking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847612"/>
            <a:ext cx="2632500" cy="2013285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6286400" y="1316900"/>
            <a:ext cx="24786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 of the feature and importance using Extra Trees Classifier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432962" y="3043305"/>
            <a:ext cx="2628925" cy="1976729"/>
            <a:chOff x="431925" y="1304875"/>
            <a:chExt cx="2628925" cy="3416400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470475" y="3536800"/>
            <a:ext cx="25539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plot the relation between sex and aneamia 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3340937" y="3043305"/>
            <a:ext cx="2628925" cy="1976729"/>
            <a:chOff x="431925" y="1304875"/>
            <a:chExt cx="2628925" cy="3416400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 txBox="1"/>
          <p:nvPr/>
        </p:nvSpPr>
        <p:spPr>
          <a:xfrm>
            <a:off x="3357888" y="3526300"/>
            <a:ext cx="26325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Various accuracies of disease of different classifier model based on all features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6211250" y="3043305"/>
            <a:ext cx="2628925" cy="1976729"/>
            <a:chOff x="431925" y="1304875"/>
            <a:chExt cx="2628925" cy="3416400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6286425" y="3518800"/>
            <a:ext cx="23877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Finding the accuracy of different classifier model based on top 3 influencing features 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93150" y="8194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584000" y="829000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476100" y="8194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94725" y="29869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583863" y="29869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510650" y="2980100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300500" y="21812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Scope/Work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361650" y="2973600"/>
            <a:ext cx="86394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more classifier models such as SVM, Decision Tree Classifier etc. for checking and enhancing( as applicable) of model accuracy.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research on the defining the range of number of neighbors and number of estimators for </a:t>
            </a:r>
            <a:r>
              <a:rPr lang="en" b="1">
                <a:highlight>
                  <a:schemeClr val="lt1"/>
                </a:highlight>
              </a:rPr>
              <a:t>Kneighborsclassifier and</a:t>
            </a:r>
            <a:r>
              <a:rPr lang="en" sz="1300" b="1">
                <a:highlight>
                  <a:schemeClr val="lt1"/>
                </a:highlight>
              </a:rPr>
              <a:t> </a:t>
            </a:r>
            <a:r>
              <a:rPr lang="en" b="1">
                <a:highlight>
                  <a:schemeClr val="lt1"/>
                </a:highlight>
              </a:rPr>
              <a:t>Random Forest Classifier respectively.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241100" y="200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184525" y="894250"/>
            <a:ext cx="8520600" cy="1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Different classifier models have different accuracy levels.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Feature Selection can help in increasing the accuracy of the model.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percentage of Male-Smokers are more than Female-smokers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 this case the RandomForestClassifier provided the best accuracy result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241100" y="200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References:</a:t>
            </a:r>
            <a:endParaRPr dirty="0"/>
          </a:p>
          <a:p>
            <a:br>
              <a:rPr lang="en" dirty="0"/>
            </a:br>
            <a: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</a:t>
            </a:r>
            <a:b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i-FI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i-FI" sz="20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https://www.kaggle.com/andrewmvd/heart-failure-clinical-data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Link: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https://colab.research.google.com/drive/12rMx5Z1Mjo2o1XOvmyw2PnUx_Sq7BGSu#scrollTo=GWYa3gm9iTmW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i-FI" sz="2000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https://github.com/SomiaHota/HeartFailurePrediction_Trim4_Project</a:t>
            </a:r>
            <a:br>
              <a:rPr lang="fi-FI" sz="20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fi-FI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95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35825" y="1858475"/>
            <a:ext cx="40452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THANK YOU !</a:t>
            </a:r>
            <a:endParaRPr sz="3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464100" y="10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INFORMATION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0" y="713000"/>
            <a:ext cx="89526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Cardiovascular diseases (CVDs) are the number 1 cause of death globally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It takes an estimated 17.9 million lives each year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Heart failure is a common event caused by CVDs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/>
              <a:t>This dataset contains 12 features that can be used to predict mortality by heart failure.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Certain parameters taken into consideration included anaemia,diabetes, ejection fraction, platelets, serum creatinine, serum sodium, sex, high blood pressure, creatine phosphokinase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REASON FOR CHOOSING THIS DATASET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People with cardiovascular disease or who are at high cardiovascular risk (due to the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presence of one or more risk factors such as hypertension, diabetes, hyperlipidaemia or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already established disease) need early detection and management wherein a machine 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learning model can be of great help</a:t>
            </a:r>
            <a:endParaRPr b="1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219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DESCRIPTIVE STATISTICS FOR ANALYSIS</a:t>
            </a:r>
            <a:endParaRPr sz="2400"/>
          </a:p>
        </p:txBody>
      </p:sp>
      <p:graphicFrame>
        <p:nvGraphicFramePr>
          <p:cNvPr id="134" name="Google Shape;134;p16"/>
          <p:cNvGraphicFramePr/>
          <p:nvPr/>
        </p:nvGraphicFramePr>
        <p:xfrm>
          <a:off x="123825" y="932075"/>
          <a:ext cx="8975225" cy="2449310"/>
        </p:xfrm>
        <a:graphic>
          <a:graphicData uri="http://schemas.openxmlformats.org/drawingml/2006/table">
            <a:tbl>
              <a:tblPr>
                <a:noFill/>
                <a:tableStyleId>{314186A1-F6DC-4385-A609-EA6CDD106884}</a:tableStyleId>
              </a:tblPr>
              <a:tblGrid>
                <a:gridCol w="10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Death_Event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</a:t>
                      </a:r>
                      <a:br>
                        <a:rPr lang="en" sz="1100"/>
                      </a:br>
                      <a:br>
                        <a:rPr lang="en" sz="1100"/>
                      </a:br>
                      <a:br>
                        <a:rPr lang="en" sz="1100"/>
                      </a:b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Creatinine_phosphokinase</a:t>
                      </a:r>
                      <a:br>
                        <a:rPr lang="en" sz="1100"/>
                      </a:b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Ejection_fraction</a:t>
                      </a:r>
                      <a:br>
                        <a:rPr lang="en" sz="1100"/>
                      </a:b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Platelets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100"/>
                      </a:b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Serum_creatinine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std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Serum_sodium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(0)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58.76     10.64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540.05   753.8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40.27         10.86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266657.49 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97531.20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1.18        0.65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137.22      3.98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158.34   67.7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 (1)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65.21     13.21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670.19 1316.5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33.47          12.53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256381.04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98525.68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1.84        1.47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135.37      5.00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70.86   62.37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Google Shape;135;p16"/>
          <p:cNvSpPr txBox="1"/>
          <p:nvPr/>
        </p:nvSpPr>
        <p:spPr>
          <a:xfrm>
            <a:off x="159800" y="3596425"/>
            <a:ext cx="88869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Based on the above data, we get an idea that death was more prevalent with people having lower Ejection_fraction rate and time difference between sequential follow-ups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4233035" y="575160"/>
            <a:ext cx="2661900" cy="1990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Libraries used</a:t>
            </a:r>
            <a:endParaRPr sz="35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2"/>
          </p:nvPr>
        </p:nvSpPr>
        <p:spPr>
          <a:xfrm>
            <a:off x="0" y="-1"/>
            <a:ext cx="4664149" cy="5131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pandas as pd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numpy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np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matplotlib.pyplot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plt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seaborn as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sns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plotly.graph_objects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go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plotly.express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px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sklearn.preprocessing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StandardScaler</a:t>
            </a:r>
            <a:endParaRPr lang="en-IN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sklearn.linear_model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LogisticRegression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IN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sklearn.ensemble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RandomForestClassifier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sklearn.neighbors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KNeighborsClassifier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sklearn.metrics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import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confusion_matrix</a:t>
            </a:r>
            <a:r>
              <a:rPr lang="en-IN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IN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accuracy_score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sz="11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49" y="4133850"/>
            <a:ext cx="2230786" cy="99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512" y="330624"/>
            <a:ext cx="1683375" cy="53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0496" y="4133850"/>
            <a:ext cx="2197807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496" y="1909626"/>
            <a:ext cx="2031150" cy="9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3319" y="3070831"/>
            <a:ext cx="3581400" cy="8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5749" y="1122831"/>
            <a:ext cx="1896900" cy="53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5518175" y="1614450"/>
            <a:ext cx="26619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 </a:t>
            </a:r>
            <a:endParaRPr sz="3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2"/>
          </p:nvPr>
        </p:nvSpPr>
        <p:spPr>
          <a:xfrm>
            <a:off x="0" y="57275"/>
            <a:ext cx="4437900" cy="50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5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6900"/>
            <a:ext cx="3559425" cy="3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17200" y="446825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-25950" y="57275"/>
            <a:ext cx="4489800" cy="1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Pre-processing involves checking from missing values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data.isnull().sum()-function used to calculate the null values in the data frame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6722700" y="1291700"/>
            <a:ext cx="24213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Correlation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27695-6864-4FD2-B7A2-C8C00397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0" y="43500"/>
            <a:ext cx="593795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860275" y="2933400"/>
            <a:ext cx="3240600" cy="22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Importance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l="1777"/>
          <a:stretch/>
        </p:blipFill>
        <p:spPr>
          <a:xfrm>
            <a:off x="0" y="-32925"/>
            <a:ext cx="9144000" cy="32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54975" y="3265500"/>
            <a:ext cx="5477400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importance is an inbuilt class that comes with Tree Based Classifiers, we will be using Extra Tree Classifier for extracting the top 10 features for the dataset.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importance gives us a score for each feature of your data, the higher the score more important or relevant is the feature towards your output variable.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Outlier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0" y="0"/>
            <a:ext cx="672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" y="31800"/>
            <a:ext cx="6693000" cy="34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90425" y="3546200"/>
            <a:ext cx="65346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normal heart’s ejection fraction may be between 50 and 70 percent.</a:t>
            </a:r>
            <a:endParaRPr sz="1200" b="1">
              <a:solidFill>
                <a:srgbClr val="22232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ejection fraction measurement under 40 percent may be evidence of heart failure or </a:t>
            </a:r>
            <a:r>
              <a:rPr lang="en" sz="1200" b="1"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cardiomyopathy</a:t>
            </a: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So, we are removing the outliers which are 70 and above</a:t>
            </a: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1598</Words>
  <Application>Microsoft Office PowerPoint</Application>
  <PresentationFormat>On-screen Show (16:9)</PresentationFormat>
  <Paragraphs>290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Montserrat</vt:lpstr>
      <vt:lpstr>Courier New</vt:lpstr>
      <vt:lpstr>Roboto</vt:lpstr>
      <vt:lpstr>Times New Roman</vt:lpstr>
      <vt:lpstr>Geometric</vt:lpstr>
      <vt:lpstr>ADVANCED BUSINESS ANALYTICS  </vt:lpstr>
      <vt:lpstr>OBJECTIVES OF THE PROJECT </vt:lpstr>
      <vt:lpstr>DATA SET INFORMATION</vt:lpstr>
      <vt:lpstr>DESCRIPTIVE STATISTICS FOR ANALYSIS</vt:lpstr>
      <vt:lpstr>PowerPoint Presentation</vt:lpstr>
      <vt:lpstr>PowerPoint Presentation</vt:lpstr>
      <vt:lpstr>Correlation</vt:lpstr>
      <vt:lpstr>Feature Importance</vt:lpstr>
      <vt:lpstr>Outlier Detection</vt:lpstr>
      <vt:lpstr>Outlier Detection</vt:lpstr>
      <vt:lpstr>Data Visualization</vt:lpstr>
      <vt:lpstr>Some Insights</vt:lpstr>
      <vt:lpstr>Model Building</vt:lpstr>
      <vt:lpstr>Model Building</vt:lpstr>
      <vt:lpstr>Model Building</vt:lpstr>
      <vt:lpstr>PowerPoint Presentation</vt:lpstr>
      <vt:lpstr>Model Outcome</vt:lpstr>
      <vt:lpstr>Model Building </vt:lpstr>
      <vt:lpstr>PowerPoint Presentation</vt:lpstr>
      <vt:lpstr>Future Scope/Work</vt:lpstr>
      <vt:lpstr>References:  Dataset Link:  https://www.kaggle.com/andrewmvd/heart-failure-clinical-data  Google Colab Link: https://colab.research.google.com/drive/12rMx5Z1Mjo2o1XOvmyw2PnUx_Sq7BGSu#scrollTo=GWYa3gm9iTmW  GitHub Link: https://github.com/SomiaHota/HeartFailurePrediction_Trim4_Project 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BUSINESS ANALYTICS  </dc:title>
  <cp:lastModifiedBy>Somia Hota</cp:lastModifiedBy>
  <cp:revision>7</cp:revision>
  <dcterms:modified xsi:type="dcterms:W3CDTF">2020-10-08T13:15:03Z</dcterms:modified>
</cp:coreProperties>
</file>