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  <p:embeddedFont>
      <p:font typeface="Montserrat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14186A1-F6DC-4385-A609-EA6CDD106884}">
  <a:tblStyle styleId="{314186A1-F6DC-4385-A609-EA6CDD10688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oboto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5.xml"/><Relationship Id="rId33" Type="http://schemas.openxmlformats.org/officeDocument/2006/relationships/font" Target="fonts/Montserrat-bold.fntdata"/><Relationship Id="rId10" Type="http://schemas.openxmlformats.org/officeDocument/2006/relationships/slide" Target="slides/slide4.xml"/><Relationship Id="rId32" Type="http://schemas.openxmlformats.org/officeDocument/2006/relationships/font" Target="fonts/Montserrat-regular.fntdata"/><Relationship Id="rId13" Type="http://schemas.openxmlformats.org/officeDocument/2006/relationships/slide" Target="slides/slide7.xml"/><Relationship Id="rId35" Type="http://schemas.openxmlformats.org/officeDocument/2006/relationships/font" Target="fonts/Montserrat-boldItalic.fntdata"/><Relationship Id="rId12" Type="http://schemas.openxmlformats.org/officeDocument/2006/relationships/slide" Target="slides/slide6.xml"/><Relationship Id="rId34" Type="http://schemas.openxmlformats.org/officeDocument/2006/relationships/font" Target="fonts/Montserrat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9e4ad4ff0a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9e4ad4ff0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9e4ad500c7_1_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9e4ad500c7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9e4ad500c7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9e4ad500c7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9e4ad4ff0a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9e4ad4ff0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9e4ad500c7_2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9e4ad500c7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9e4ad500c7_2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9e4ad500c7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9e4ad4ff0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9e4ad4ff0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9e4ad4ff0a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9e4ad4ff0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9e4ad500c7_1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9e4ad500c7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9e4ad4ff0a_0_6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9e4ad4ff0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9e4ad500c7_2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9e4ad500c7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9e4ad500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9e4ad500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e4ad500c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9e4ad500c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9e4ad500c7_0_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9e4ad500c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9e4ad500c7_2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9e4ad500c7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9e4ad4ff0a_0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9e4ad4ff0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5" Type="http://schemas.openxmlformats.org/officeDocument/2006/relationships/image" Target="../media/image18.png"/><Relationship Id="rId6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6.png"/><Relationship Id="rId7" Type="http://schemas.openxmlformats.org/officeDocument/2006/relationships/image" Target="../media/image12.png"/><Relationship Id="rId8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hyperlink" Target="https://www.heart.org/en/health-topics/cardiomyopathy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111450" y="188826"/>
            <a:ext cx="8222100" cy="74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ADVANCED BUSINESS ANALYTICS  </a:t>
            </a:r>
            <a:endParaRPr sz="35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111450" y="1153645"/>
            <a:ext cx="8222100" cy="28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AIM: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DEATH DUE TO HEART FAILURE BASED ON VARIOUS MEDICAL FACTORS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Somia Hota      		58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Anurag Joshi         	56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Stuti Mishra          	28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Pooja Shrimankar 	26</a:t>
            </a:r>
            <a:endParaRPr/>
          </a:p>
        </p:txBody>
      </p:sp>
      <p:sp>
        <p:nvSpPr>
          <p:cNvPr id="87" name="Google Shape;87;p13"/>
          <p:cNvSpPr txBox="1"/>
          <p:nvPr>
            <p:ph type="ctrTitle"/>
          </p:nvPr>
        </p:nvSpPr>
        <p:spPr>
          <a:xfrm>
            <a:off x="111450" y="2293850"/>
            <a:ext cx="8406000" cy="8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Group 16</a:t>
            </a:r>
            <a:r>
              <a:rPr lang="en" sz="3200"/>
              <a:t>  </a:t>
            </a:r>
            <a:endParaRPr sz="3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>
            <p:ph type="title"/>
          </p:nvPr>
        </p:nvSpPr>
        <p:spPr>
          <a:xfrm>
            <a:off x="6624975" y="1291700"/>
            <a:ext cx="2519100" cy="2647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Outlier Detection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4" name="Google Shape;184;p22"/>
          <p:cNvSpPr txBox="1"/>
          <p:nvPr/>
        </p:nvSpPr>
        <p:spPr>
          <a:xfrm>
            <a:off x="0" y="0"/>
            <a:ext cx="6722700" cy="518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22"/>
          <p:cNvSpPr txBox="1"/>
          <p:nvPr/>
        </p:nvSpPr>
        <p:spPr>
          <a:xfrm>
            <a:off x="69375" y="3132275"/>
            <a:ext cx="6555600" cy="139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highlight>
                  <a:srgbClr val="FFFFFF"/>
                </a:highlight>
              </a:rPr>
              <a:t>Creatinine levels in the blood can vary depending on age, race and body size</a:t>
            </a:r>
            <a:endParaRPr b="1" sz="11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100">
                <a:highlight>
                  <a:srgbClr val="FFFFFF"/>
                </a:highlight>
              </a:rPr>
              <a:t>A creatinine level of greater than 1.2 for women and greater than 1.4 for men may be an early sign that the kidneys are not working properly</a:t>
            </a:r>
            <a:endParaRPr b="1" sz="11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100">
                <a:highlight>
                  <a:srgbClr val="FFFFFF"/>
                </a:highlight>
              </a:rPr>
              <a:t>As kidney disease progresses, the level of creatinine in the blood rises.</a:t>
            </a:r>
            <a:endParaRPr b="1" sz="11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050">
                <a:highlight>
                  <a:srgbClr val="FFFFFF"/>
                </a:highlight>
              </a:rPr>
              <a:t>With some research we found that all the values in serum_creatinine falls in possible range of values,so they are not outliers.They are actual data points that helps in predicting DEATH_EVENT.</a:t>
            </a:r>
            <a:r>
              <a:rPr b="1" lang="en" sz="1250">
                <a:solidFill>
                  <a:srgbClr val="806000"/>
                </a:solidFill>
                <a:highlight>
                  <a:srgbClr val="FFFFFF"/>
                </a:highlight>
              </a:rPr>
              <a:t> </a:t>
            </a:r>
            <a:endParaRPr b="1" sz="1250">
              <a:solidFill>
                <a:srgbClr val="806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6" name="Google Shape;18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75" y="90400"/>
            <a:ext cx="6066876" cy="308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type="title"/>
          </p:nvPr>
        </p:nvSpPr>
        <p:spPr>
          <a:xfrm>
            <a:off x="6624975" y="1291700"/>
            <a:ext cx="2519100" cy="2647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</a:rPr>
              <a:t>Data Visualization</a:t>
            </a:r>
            <a:endParaRPr sz="3200">
              <a:solidFill>
                <a:srgbClr val="FFFFFF"/>
              </a:solidFill>
            </a:endParaRPr>
          </a:p>
        </p:txBody>
      </p:sp>
      <p:sp>
        <p:nvSpPr>
          <p:cNvPr id="192" name="Google Shape;192;p23"/>
          <p:cNvSpPr txBox="1"/>
          <p:nvPr/>
        </p:nvSpPr>
        <p:spPr>
          <a:xfrm>
            <a:off x="0" y="0"/>
            <a:ext cx="6722700" cy="518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3" name="Google Shape;19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258600" cy="230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75" y="2571750"/>
            <a:ext cx="6198324" cy="235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>
            <p:ph type="title"/>
          </p:nvPr>
        </p:nvSpPr>
        <p:spPr>
          <a:xfrm>
            <a:off x="172775" y="0"/>
            <a:ext cx="27204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Insights</a:t>
            </a:r>
            <a:endParaRPr/>
          </a:p>
        </p:txBody>
      </p:sp>
      <p:pic>
        <p:nvPicPr>
          <p:cNvPr id="200" name="Google Shape;20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1400" y="375813"/>
            <a:ext cx="4462599" cy="237252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1" name="Google Shape;20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971475"/>
            <a:ext cx="5292474" cy="208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2" name="Google Shape;20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607800"/>
            <a:ext cx="4329799" cy="22112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3" name="Google Shape;203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97275" y="2900724"/>
            <a:ext cx="3394325" cy="2152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type="title"/>
          </p:nvPr>
        </p:nvSpPr>
        <p:spPr>
          <a:xfrm>
            <a:off x="6624975" y="1291700"/>
            <a:ext cx="2519100" cy="2647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Model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Building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9" name="Google Shape;209;p25"/>
          <p:cNvSpPr txBox="1"/>
          <p:nvPr/>
        </p:nvSpPr>
        <p:spPr>
          <a:xfrm>
            <a:off x="0" y="21800"/>
            <a:ext cx="66249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25"/>
          <p:cNvSpPr txBox="1"/>
          <p:nvPr/>
        </p:nvSpPr>
        <p:spPr>
          <a:xfrm>
            <a:off x="0" y="110500"/>
            <a:ext cx="6499800" cy="497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200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1" lang="en" sz="1500" u="sng">
                <a:solidFill>
                  <a:schemeClr val="dk1"/>
                </a:solidFill>
                <a:highlight>
                  <a:srgbClr val="FFFFFF"/>
                </a:highlight>
              </a:rPr>
              <a:t>Logistic Regression with complete dataset </a:t>
            </a:r>
            <a:endParaRPr b="1" i="1" sz="1500" u="sng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300"/>
              <a:t>SPLITTING THE DATASET INTO TRAINING AND TESTING DATA:</a:t>
            </a:r>
            <a:endParaRPr sz="13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x_train, x_test, y_train, y_test = train_test_split(x, y, test_size = </a:t>
            </a:r>
            <a:r>
              <a:rPr lang="en" sz="1200">
                <a:solidFill>
                  <a:srgbClr val="09885A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0.2</a:t>
            </a:r>
            <a:r>
              <a:rPr lang="en" sz="12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random_state =</a:t>
            </a:r>
            <a:r>
              <a:rPr lang="en" sz="1200">
                <a:solidFill>
                  <a:srgbClr val="09885A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2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2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Fit the Model:</a:t>
            </a:r>
            <a:endParaRPr sz="13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classifier = LogisticRegression()</a:t>
            </a:r>
            <a:endParaRPr sz="12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classifier.fit(x_train, y_train)</a:t>
            </a:r>
            <a:endParaRPr sz="12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PREDICTING VALUES FOR TEST DATA</a:t>
            </a:r>
            <a:r>
              <a:rPr lang="en" sz="1600"/>
              <a:t>:</a:t>
            </a:r>
            <a:endParaRPr sz="16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y_pred = classifier.predict(x_test)</a:t>
            </a:r>
            <a:endParaRPr sz="12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GETTING THE  CONFUSION MATRIX</a:t>
            </a: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 AND ACCURACY SCORE: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cm = confusion_matrix(y_test, y_pred)</a:t>
            </a:r>
            <a:endParaRPr sz="12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ac = accuracy_score(y_test, y_pred)</a:t>
            </a:r>
            <a:endParaRPr sz="12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print(cm)</a:t>
            </a:r>
            <a:endParaRPr sz="12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print(ac)</a:t>
            </a:r>
            <a:endParaRPr sz="12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1" name="Google Shape;21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7025" y="4241075"/>
            <a:ext cx="1905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5"/>
          <p:cNvSpPr txBox="1"/>
          <p:nvPr/>
        </p:nvSpPr>
        <p:spPr>
          <a:xfrm>
            <a:off x="3552625" y="4436675"/>
            <a:ext cx="974400" cy="37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OUTPUT: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3" name="Google Shape;21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4575" y="1759750"/>
            <a:ext cx="2214300" cy="545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>
            <p:ph type="title"/>
          </p:nvPr>
        </p:nvSpPr>
        <p:spPr>
          <a:xfrm>
            <a:off x="6624900" y="2437400"/>
            <a:ext cx="2519100" cy="2647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Model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Building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9" name="Google Shape;219;p26"/>
          <p:cNvSpPr txBox="1"/>
          <p:nvPr/>
        </p:nvSpPr>
        <p:spPr>
          <a:xfrm>
            <a:off x="0" y="21800"/>
            <a:ext cx="66249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26"/>
          <p:cNvSpPr txBox="1"/>
          <p:nvPr/>
        </p:nvSpPr>
        <p:spPr>
          <a:xfrm>
            <a:off x="0" y="21800"/>
            <a:ext cx="6208500" cy="506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500" u="sng">
                <a:solidFill>
                  <a:schemeClr val="dk1"/>
                </a:solidFill>
                <a:highlight>
                  <a:srgbClr val="FFFFFF"/>
                </a:highlight>
              </a:rPr>
              <a:t>Kneighborsclassifier </a:t>
            </a:r>
            <a:r>
              <a:rPr b="1" i="1" lang="en" sz="1500" u="sng">
                <a:solidFill>
                  <a:schemeClr val="dk1"/>
                </a:solidFill>
                <a:highlight>
                  <a:srgbClr val="FFFFFF"/>
                </a:highlight>
              </a:rPr>
              <a:t>with complete dataset</a:t>
            </a:r>
            <a:endParaRPr b="1" i="1" sz="1500" u="sng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300"/>
              <a:t>SPLITTING THE DATASET INTO TRAINING AND TESTING DATA:</a:t>
            </a:r>
            <a:endParaRPr b="1" sz="13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x_train, x_test, y_train, y_test = train_test_split(x, y, test_size = </a:t>
            </a:r>
            <a:r>
              <a:rPr lang="en" sz="1100">
                <a:solidFill>
                  <a:srgbClr val="09885A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0.2</a:t>
            </a:r>
            <a:r>
              <a:rPr lang="en" sz="11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random_state =</a:t>
            </a:r>
            <a:r>
              <a:rPr lang="en" sz="1100">
                <a:solidFill>
                  <a:srgbClr val="09885A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1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1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Fit the Model</a:t>
            </a:r>
            <a:endParaRPr b="1" sz="13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list1 = []</a:t>
            </a:r>
            <a:endParaRPr sz="105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lang="en" sz="105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neighbors 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</a:t>
            </a:r>
            <a:r>
              <a:rPr lang="en" sz="105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050">
                <a:solidFill>
                  <a:srgbClr val="795E26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range</a:t>
            </a:r>
            <a:r>
              <a:rPr lang="en" sz="105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105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r>
              <a:rPr lang="en" sz="105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):</a:t>
            </a:r>
            <a:endParaRPr sz="105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classifier = KNeighborsClassifier(n_neighbors=neighbors, metric=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'minkowski'</a:t>
            </a:r>
            <a:r>
              <a:rPr lang="en" sz="105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05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classifier.fit(x_train, y_train)</a:t>
            </a:r>
            <a:endParaRPr sz="105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y_pred = classifier.predict(x_test)</a:t>
            </a:r>
            <a:endParaRPr sz="105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list1.append(accuracy_score(y_test,y_pred))</a:t>
            </a:r>
            <a:endParaRPr sz="105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plt.plot(list(</a:t>
            </a:r>
            <a:r>
              <a:rPr lang="en" sz="1050">
                <a:solidFill>
                  <a:srgbClr val="795E26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range</a:t>
            </a:r>
            <a:r>
              <a:rPr lang="en" sz="105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105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r>
              <a:rPr lang="en" sz="105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)), list1)</a:t>
            </a:r>
            <a:endParaRPr sz="105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plt.show()</a:t>
            </a:r>
            <a:endParaRPr sz="105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classifier = KNeighborsClassifier(n_neighbors=</a:t>
            </a:r>
            <a:r>
              <a:rPr lang="en" sz="1100">
                <a:solidFill>
                  <a:srgbClr val="09885A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lang="en" sz="11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1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classifier.fit(x_train, y_train)</a:t>
            </a:r>
            <a:endParaRPr sz="11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PREDICTING VALUES FOR TEST DATA</a:t>
            </a:r>
            <a:r>
              <a:rPr b="1" lang="en" sz="1600"/>
              <a:t>:</a:t>
            </a:r>
            <a:endParaRPr b="1" sz="16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y_pred = classifier.predict(x_test)</a:t>
            </a:r>
            <a:endParaRPr sz="12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Times New Roman"/>
                <a:ea typeface="Times New Roman"/>
                <a:cs typeface="Times New Roman"/>
                <a:sym typeface="Times New Roman"/>
              </a:rPr>
              <a:t>GETTING THE  CONFUSION MATRIX</a:t>
            </a: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 AND ACCURACY SCORE: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cm = confusion_matrix(y_test, y_pred)</a:t>
            </a:r>
            <a:endParaRPr sz="11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ac = accuracy_score(y_test, y_pred)</a:t>
            </a:r>
            <a:endParaRPr sz="11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print(cm)</a:t>
            </a:r>
            <a:endParaRPr sz="11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print(ac)</a:t>
            </a:r>
            <a:endParaRPr sz="11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p26"/>
          <p:cNvSpPr txBox="1"/>
          <p:nvPr/>
        </p:nvSpPr>
        <p:spPr>
          <a:xfrm>
            <a:off x="4682825" y="3904250"/>
            <a:ext cx="974400" cy="37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OUTPUT: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2" name="Google Shape;22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4215175"/>
            <a:ext cx="1962150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500" y="21800"/>
            <a:ext cx="3940226" cy="230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 txBox="1"/>
          <p:nvPr>
            <p:ph type="title"/>
          </p:nvPr>
        </p:nvSpPr>
        <p:spPr>
          <a:xfrm>
            <a:off x="6624900" y="3264925"/>
            <a:ext cx="2519100" cy="1900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Model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Building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9" name="Google Shape;229;p27"/>
          <p:cNvSpPr txBox="1"/>
          <p:nvPr/>
        </p:nvSpPr>
        <p:spPr>
          <a:xfrm>
            <a:off x="0" y="21800"/>
            <a:ext cx="66249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27"/>
          <p:cNvSpPr txBox="1"/>
          <p:nvPr/>
        </p:nvSpPr>
        <p:spPr>
          <a:xfrm>
            <a:off x="0" y="67025"/>
            <a:ext cx="5766300" cy="478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500" u="sng">
                <a:solidFill>
                  <a:schemeClr val="accent2"/>
                </a:solidFill>
                <a:highlight>
                  <a:srgbClr val="FFFFFF"/>
                </a:highlight>
              </a:rPr>
              <a:t>Random Forest</a:t>
            </a:r>
            <a:r>
              <a:rPr b="1" i="1" lang="en" sz="1500" u="sng">
                <a:solidFill>
                  <a:schemeClr val="accent2"/>
                </a:solidFill>
                <a:highlight>
                  <a:srgbClr val="FFFFFF"/>
                </a:highlight>
              </a:rPr>
              <a:t> Classifier with complete dataset</a:t>
            </a:r>
            <a:endParaRPr b="1" i="1" sz="1500" u="sng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300"/>
              <a:t>SPLITTING THE DATASET INTO TRAINING AND TESTING DATA:</a:t>
            </a:r>
            <a:endParaRPr b="1" sz="13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x_train, x_test, y_train, y_test = train_test_split(x, y, test_size = </a:t>
            </a:r>
            <a:r>
              <a:rPr lang="en" sz="1200">
                <a:solidFill>
                  <a:srgbClr val="09885A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0.2</a:t>
            </a:r>
            <a:r>
              <a:rPr lang="en" sz="12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random_state =</a:t>
            </a:r>
            <a:r>
              <a:rPr lang="en" sz="1200">
                <a:solidFill>
                  <a:srgbClr val="09885A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2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Fit the Model:</a:t>
            </a:r>
            <a:endParaRPr sz="11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F00DB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lang="en" sz="11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estimators </a:t>
            </a:r>
            <a:r>
              <a:rPr lang="en" sz="1100">
                <a:solidFill>
                  <a:srgbClr val="0000FF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</a:t>
            </a:r>
            <a:r>
              <a:rPr lang="en" sz="11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100">
                <a:solidFill>
                  <a:srgbClr val="795E26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range</a:t>
            </a:r>
            <a:r>
              <a:rPr lang="en" sz="11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100">
                <a:solidFill>
                  <a:srgbClr val="09885A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1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" sz="1100">
                <a:solidFill>
                  <a:srgbClr val="09885A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30</a:t>
            </a:r>
            <a:r>
              <a:rPr lang="en" sz="11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):</a:t>
            </a:r>
            <a:endParaRPr sz="11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classifier = RandomForestClassifier(n_estimators = estimators, random_state=</a:t>
            </a:r>
            <a:r>
              <a:rPr lang="en" sz="1100">
                <a:solidFill>
                  <a:srgbClr val="09885A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1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criterion=</a:t>
            </a:r>
            <a:r>
              <a:rPr lang="en" sz="1100">
                <a:solidFill>
                  <a:srgbClr val="A31515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'entropy'</a:t>
            </a:r>
            <a:r>
              <a:rPr lang="en" sz="11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1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classifier.fit(x_train, y_train)</a:t>
            </a:r>
            <a:endParaRPr sz="11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y_pred = classifier.predict(x_test)</a:t>
            </a:r>
            <a:endParaRPr sz="11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list1.append(accuracy_score(y_test,y_pred))</a:t>
            </a:r>
            <a:endParaRPr sz="1100">
              <a:solidFill>
                <a:srgbClr val="008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plt.plot(list(</a:t>
            </a:r>
            <a:r>
              <a:rPr lang="en" sz="1100">
                <a:solidFill>
                  <a:srgbClr val="795E26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range</a:t>
            </a:r>
            <a:r>
              <a:rPr lang="en" sz="11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100">
                <a:solidFill>
                  <a:srgbClr val="09885A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1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" sz="1100">
                <a:solidFill>
                  <a:srgbClr val="09885A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30</a:t>
            </a:r>
            <a:r>
              <a:rPr lang="en" sz="11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)), list1)</a:t>
            </a:r>
            <a:endParaRPr sz="11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plt.show()</a:t>
            </a:r>
            <a:endParaRPr sz="11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classifier = RandomForestClassifier(n_estimators = </a:t>
            </a:r>
            <a:r>
              <a:rPr lang="en" sz="1100">
                <a:solidFill>
                  <a:srgbClr val="09885A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r>
              <a:rPr lang="en" sz="11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criterion=</a:t>
            </a:r>
            <a:r>
              <a:rPr lang="en" sz="1100">
                <a:solidFill>
                  <a:srgbClr val="A31515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'entropy'</a:t>
            </a:r>
            <a:r>
              <a:rPr lang="en" sz="11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random_state=</a:t>
            </a:r>
            <a:r>
              <a:rPr lang="en" sz="1100">
                <a:solidFill>
                  <a:srgbClr val="09885A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1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1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classifier.fit(x_train,y_train)</a:t>
            </a:r>
            <a:endParaRPr sz="11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PREDICTING VALUES FOR TEST DATA</a:t>
            </a:r>
            <a:r>
              <a:rPr b="1" lang="en" sz="1600"/>
              <a:t>:</a:t>
            </a:r>
            <a:endParaRPr b="1" sz="16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" sz="11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y_pred = classifier.predict(x_test)</a:t>
            </a:r>
            <a:endParaRPr sz="11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Times New Roman"/>
                <a:ea typeface="Times New Roman"/>
                <a:cs typeface="Times New Roman"/>
                <a:sym typeface="Times New Roman"/>
              </a:rPr>
              <a:t>GETTING THE  CONFUSION MATRIX</a:t>
            </a: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 AND ACCURACY SCORE</a:t>
            </a:r>
            <a:r>
              <a:rPr b="1" lang="en" sz="13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1"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cm = confusion_matrix(y_test, y_pred)</a:t>
            </a:r>
            <a:endParaRPr sz="11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ac = accuracy_score(y_test, y_pred)</a:t>
            </a:r>
            <a:endParaRPr sz="11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print(cm)</a:t>
            </a:r>
            <a:endParaRPr sz="11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print(ac)</a:t>
            </a:r>
            <a:endParaRPr sz="11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" name="Google Shape;231;p27"/>
          <p:cNvSpPr txBox="1"/>
          <p:nvPr/>
        </p:nvSpPr>
        <p:spPr>
          <a:xfrm>
            <a:off x="5320725" y="3784550"/>
            <a:ext cx="974400" cy="37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OUTPUT: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2" name="Google Shape;23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5250" y="21800"/>
            <a:ext cx="3618751" cy="280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9413" y="4155350"/>
            <a:ext cx="1895475" cy="9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/>
          <p:nvPr/>
        </p:nvSpPr>
        <p:spPr>
          <a:xfrm>
            <a:off x="0" y="713000"/>
            <a:ext cx="8952600" cy="44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chemeClr val="lt1"/>
              </a:highlight>
            </a:endParaRPr>
          </a:p>
        </p:txBody>
      </p:sp>
      <p:pic>
        <p:nvPicPr>
          <p:cNvPr id="239" name="Google Shape;23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6695"/>
            <a:ext cx="9144000" cy="3990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 txBox="1"/>
          <p:nvPr>
            <p:ph type="title"/>
          </p:nvPr>
        </p:nvSpPr>
        <p:spPr>
          <a:xfrm>
            <a:off x="6624975" y="1291700"/>
            <a:ext cx="2519100" cy="2647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Model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Outcome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5" name="Google Shape;245;p29"/>
          <p:cNvSpPr txBox="1"/>
          <p:nvPr/>
        </p:nvSpPr>
        <p:spPr>
          <a:xfrm>
            <a:off x="0" y="0"/>
            <a:ext cx="66249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p29"/>
          <p:cNvSpPr txBox="1"/>
          <p:nvPr/>
        </p:nvSpPr>
        <p:spPr>
          <a:xfrm>
            <a:off x="0" y="298100"/>
            <a:ext cx="6150300" cy="478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200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 sz="12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For building model, we have  taken 3 classifiers.</a:t>
            </a:r>
            <a:endParaRPr b="1" sz="12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200"/>
              <a:buFont typeface="Montserrat"/>
              <a:buAutoNum type="arabicPeriod"/>
            </a:pPr>
            <a:r>
              <a:rPr b="1" lang="en" sz="12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Logistic Regression</a:t>
            </a:r>
            <a:endParaRPr b="1" sz="12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AutoNum type="arabicPeriod"/>
            </a:pPr>
            <a:r>
              <a:rPr b="1" lang="en" sz="12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KNearestNeighbours</a:t>
            </a:r>
            <a:endParaRPr b="1" sz="12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AutoNum type="arabicPeriod"/>
            </a:pPr>
            <a:r>
              <a:rPr b="1" lang="en" sz="12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RandomForest</a:t>
            </a:r>
            <a:endParaRPr b="1" sz="12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From the built model, we get the accuracy of different classifier models in percentage of the data analyzed</a:t>
            </a:r>
            <a:endParaRPr b="1" sz="12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Logistic Regression - 78.33%</a:t>
            </a:r>
            <a:endParaRPr b="1" sz="1200"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KNearestNeighbours- 71.67%</a:t>
            </a:r>
            <a:endParaRPr b="1" sz="1200"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RandomForest- 86.67%</a:t>
            </a:r>
            <a:endParaRPr b="1" sz="12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0"/>
          <p:cNvSpPr txBox="1"/>
          <p:nvPr>
            <p:ph type="title"/>
          </p:nvPr>
        </p:nvSpPr>
        <p:spPr>
          <a:xfrm>
            <a:off x="6624975" y="1291700"/>
            <a:ext cx="2519100" cy="2647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Model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Building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2" name="Google Shape;252;p30"/>
          <p:cNvSpPr txBox="1"/>
          <p:nvPr/>
        </p:nvSpPr>
        <p:spPr>
          <a:xfrm>
            <a:off x="0" y="0"/>
            <a:ext cx="66249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30"/>
          <p:cNvSpPr txBox="1"/>
          <p:nvPr/>
        </p:nvSpPr>
        <p:spPr>
          <a:xfrm>
            <a:off x="0" y="298100"/>
            <a:ext cx="6150300" cy="478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Now we are building classifier models based on the top three important features found during Extra Tree </a:t>
            </a:r>
            <a:r>
              <a:rPr b="1" lang="en" sz="16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classifiers.</a:t>
            </a:r>
            <a:endParaRPr b="1" sz="16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These features are:</a:t>
            </a:r>
            <a:br>
              <a:rPr b="1" lang="en" sz="16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 sz="16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- Ejection_fraction</a:t>
            </a:r>
            <a:br>
              <a:rPr b="1" lang="en" sz="16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 sz="16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- Serum_creatinine</a:t>
            </a:r>
            <a:br>
              <a:rPr b="1" lang="en" sz="16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 sz="16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- Time</a:t>
            </a:r>
            <a:endParaRPr b="1" sz="16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6075" y="-36375"/>
            <a:ext cx="6097926" cy="315202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1"/>
          <p:cNvSpPr txBox="1"/>
          <p:nvPr/>
        </p:nvSpPr>
        <p:spPr>
          <a:xfrm>
            <a:off x="0" y="45725"/>
            <a:ext cx="9144000" cy="50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Serum creatinine , Ejection fraction</a:t>
            </a:r>
            <a:br>
              <a:rPr b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and time are the important features</a:t>
            </a:r>
            <a:br>
              <a:rPr b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to predict the death event  found </a:t>
            </a:r>
            <a:br>
              <a:rPr b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out using extra trees classifier</a:t>
            </a:r>
            <a:endParaRPr b="1"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x = dataset.iloc[:, [4,7,11]]</a:t>
            </a:r>
            <a:endParaRPr b="1"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y = dataset.iloc[:,-1]</a:t>
            </a:r>
            <a:endParaRPr b="1"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 accuracy test was conducted on the basis of these features on 3 classifiers and we got the following results: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Logistic Regression - 90.00%</a:t>
            </a:r>
            <a:endParaRPr b="1"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KNearestNeighbours- 93.33%</a:t>
            </a:r>
            <a:endParaRPr b="1"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RandomForest- 95.00%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1206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 OF THE PROJECT </a:t>
            </a:r>
            <a:endParaRPr/>
          </a:p>
        </p:txBody>
      </p:sp>
      <p:grpSp>
        <p:nvGrpSpPr>
          <p:cNvPr id="93" name="Google Shape;93;p14"/>
          <p:cNvGrpSpPr/>
          <p:nvPr/>
        </p:nvGrpSpPr>
        <p:grpSpPr>
          <a:xfrm>
            <a:off x="431925" y="847730"/>
            <a:ext cx="2628925" cy="1976729"/>
            <a:chOff x="431925" y="1304875"/>
            <a:chExt cx="2628925" cy="3416400"/>
          </a:xfrm>
        </p:grpSpPr>
        <p:sp>
          <p:nvSpPr>
            <p:cNvPr id="94" name="Google Shape;94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14"/>
          <p:cNvSpPr txBox="1"/>
          <p:nvPr>
            <p:ph idx="4294967295" type="body"/>
          </p:nvPr>
        </p:nvSpPr>
        <p:spPr>
          <a:xfrm>
            <a:off x="508125" y="1310875"/>
            <a:ext cx="2478600" cy="13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Predicting the death through heart disease/</a:t>
            </a:r>
            <a:r>
              <a:rPr lang="en" sz="1600"/>
              <a:t>failure</a:t>
            </a:r>
            <a:r>
              <a:rPr lang="en" sz="1600"/>
              <a:t> based on certain medical factors</a:t>
            </a:r>
            <a:endParaRPr sz="1600"/>
          </a:p>
        </p:txBody>
      </p:sp>
      <p:grpSp>
        <p:nvGrpSpPr>
          <p:cNvPr id="97" name="Google Shape;97;p14"/>
          <p:cNvGrpSpPr/>
          <p:nvPr/>
        </p:nvGrpSpPr>
        <p:grpSpPr>
          <a:xfrm>
            <a:off x="3320450" y="851400"/>
            <a:ext cx="2632500" cy="1976729"/>
            <a:chOff x="3320450" y="1304875"/>
            <a:chExt cx="2632500" cy="3416400"/>
          </a:xfrm>
        </p:grpSpPr>
        <p:sp>
          <p:nvSpPr>
            <p:cNvPr id="98" name="Google Shape;98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" name="Google Shape;100;p14"/>
          <p:cNvSpPr txBox="1"/>
          <p:nvPr>
            <p:ph idx="4294967295" type="body"/>
          </p:nvPr>
        </p:nvSpPr>
        <p:spPr>
          <a:xfrm>
            <a:off x="3396775" y="1148300"/>
            <a:ext cx="24786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R</a:t>
            </a:r>
            <a:r>
              <a:rPr lang="en" sz="1500"/>
              <a:t>elationship</a:t>
            </a:r>
            <a:r>
              <a:rPr lang="en" sz="1500"/>
              <a:t> between smoking and BP 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To plot the relation between sex and smoking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grpSp>
        <p:nvGrpSpPr>
          <p:cNvPr id="101" name="Google Shape;101;p14"/>
          <p:cNvGrpSpPr/>
          <p:nvPr/>
        </p:nvGrpSpPr>
        <p:grpSpPr>
          <a:xfrm>
            <a:off x="6212550" y="847612"/>
            <a:ext cx="2632500" cy="2013285"/>
            <a:chOff x="6212550" y="1304875"/>
            <a:chExt cx="2632500" cy="3416400"/>
          </a:xfrm>
        </p:grpSpPr>
        <p:sp>
          <p:nvSpPr>
            <p:cNvPr id="102" name="Google Shape;102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14"/>
          <p:cNvSpPr txBox="1"/>
          <p:nvPr>
            <p:ph idx="4294967295" type="body"/>
          </p:nvPr>
        </p:nvSpPr>
        <p:spPr>
          <a:xfrm>
            <a:off x="6286400" y="1316900"/>
            <a:ext cx="24786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Finding of the feature and importance using Extra Trees Classifier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105" name="Google Shape;105;p14"/>
          <p:cNvGrpSpPr/>
          <p:nvPr/>
        </p:nvGrpSpPr>
        <p:grpSpPr>
          <a:xfrm>
            <a:off x="432962" y="3043305"/>
            <a:ext cx="2628925" cy="1976729"/>
            <a:chOff x="431925" y="1304875"/>
            <a:chExt cx="2628925" cy="3416400"/>
          </a:xfrm>
        </p:grpSpPr>
        <p:sp>
          <p:nvSpPr>
            <p:cNvPr id="106" name="Google Shape;106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" name="Google Shape;108;p14"/>
          <p:cNvSpPr txBox="1"/>
          <p:nvPr/>
        </p:nvSpPr>
        <p:spPr>
          <a:xfrm>
            <a:off x="470475" y="3536800"/>
            <a:ext cx="2553900" cy="12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To plot the relation between sex and aneamia </a:t>
            </a:r>
            <a:endParaRPr/>
          </a:p>
        </p:txBody>
      </p:sp>
      <p:grpSp>
        <p:nvGrpSpPr>
          <p:cNvPr id="109" name="Google Shape;109;p14"/>
          <p:cNvGrpSpPr/>
          <p:nvPr/>
        </p:nvGrpSpPr>
        <p:grpSpPr>
          <a:xfrm>
            <a:off x="3340937" y="3043305"/>
            <a:ext cx="2628925" cy="1976729"/>
            <a:chOff x="431925" y="1304875"/>
            <a:chExt cx="2628925" cy="3416400"/>
          </a:xfrm>
        </p:grpSpPr>
        <p:sp>
          <p:nvSpPr>
            <p:cNvPr id="110" name="Google Shape;110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Google Shape;112;p14"/>
          <p:cNvSpPr txBox="1"/>
          <p:nvPr/>
        </p:nvSpPr>
        <p:spPr>
          <a:xfrm>
            <a:off x="3357888" y="3526300"/>
            <a:ext cx="2632500" cy="1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Various accuracies of disease of different classifier model based on all features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3" name="Google Shape;113;p14"/>
          <p:cNvGrpSpPr/>
          <p:nvPr/>
        </p:nvGrpSpPr>
        <p:grpSpPr>
          <a:xfrm>
            <a:off x="6211250" y="3043305"/>
            <a:ext cx="2628925" cy="1976729"/>
            <a:chOff x="431925" y="1304875"/>
            <a:chExt cx="2628925" cy="3416400"/>
          </a:xfrm>
        </p:grpSpPr>
        <p:sp>
          <p:nvSpPr>
            <p:cNvPr id="114" name="Google Shape;114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" name="Google Shape;116;p14"/>
          <p:cNvSpPr txBox="1"/>
          <p:nvPr/>
        </p:nvSpPr>
        <p:spPr>
          <a:xfrm>
            <a:off x="6286425" y="3518800"/>
            <a:ext cx="2387700" cy="17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Finding the accuracy of different classifier model based on top 3 influencing features </a:t>
            </a:r>
            <a:endParaRPr/>
          </a:p>
        </p:txBody>
      </p:sp>
      <p:sp>
        <p:nvSpPr>
          <p:cNvPr id="117" name="Google Shape;117;p14"/>
          <p:cNvSpPr txBox="1"/>
          <p:nvPr/>
        </p:nvSpPr>
        <p:spPr>
          <a:xfrm>
            <a:off x="593150" y="819475"/>
            <a:ext cx="21054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4"/>
          <p:cNvSpPr txBox="1"/>
          <p:nvPr/>
        </p:nvSpPr>
        <p:spPr>
          <a:xfrm>
            <a:off x="3584000" y="829000"/>
            <a:ext cx="21054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4"/>
          <p:cNvSpPr txBox="1"/>
          <p:nvPr/>
        </p:nvSpPr>
        <p:spPr>
          <a:xfrm>
            <a:off x="6476100" y="819475"/>
            <a:ext cx="21054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4"/>
          <p:cNvSpPr txBox="1"/>
          <p:nvPr/>
        </p:nvSpPr>
        <p:spPr>
          <a:xfrm>
            <a:off x="694725" y="2986975"/>
            <a:ext cx="21054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4"/>
          <p:cNvSpPr txBox="1"/>
          <p:nvPr/>
        </p:nvSpPr>
        <p:spPr>
          <a:xfrm>
            <a:off x="3583863" y="2986975"/>
            <a:ext cx="21054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4"/>
          <p:cNvSpPr txBox="1"/>
          <p:nvPr/>
        </p:nvSpPr>
        <p:spPr>
          <a:xfrm>
            <a:off x="6510650" y="2980100"/>
            <a:ext cx="21054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2"/>
          <p:cNvSpPr txBox="1"/>
          <p:nvPr>
            <p:ph type="title"/>
          </p:nvPr>
        </p:nvSpPr>
        <p:spPr>
          <a:xfrm>
            <a:off x="300500" y="21812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Scope/Work</a:t>
            </a:r>
            <a:endParaRPr/>
          </a:p>
        </p:txBody>
      </p:sp>
      <p:sp>
        <p:nvSpPr>
          <p:cNvPr id="265" name="Google Shape;265;p32"/>
          <p:cNvSpPr txBox="1"/>
          <p:nvPr/>
        </p:nvSpPr>
        <p:spPr>
          <a:xfrm>
            <a:off x="361650" y="2973600"/>
            <a:ext cx="8639400" cy="11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Using more classifier models such as SVM, Decision Tree Classifier etc. for checking and enhancing( as applicable) of model accuracy.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More research on the defining the range of number of neighbors and number of estimators for </a:t>
            </a:r>
            <a:r>
              <a:rPr b="1" lang="en">
                <a:highlight>
                  <a:schemeClr val="lt1"/>
                </a:highlight>
              </a:rPr>
              <a:t>Kneighborsclassifier and</a:t>
            </a:r>
            <a:r>
              <a:rPr b="1" lang="en" sz="1300">
                <a:highlight>
                  <a:schemeClr val="lt1"/>
                </a:highlight>
              </a:rPr>
              <a:t> </a:t>
            </a:r>
            <a:r>
              <a:rPr b="1" lang="en">
                <a:highlight>
                  <a:schemeClr val="lt1"/>
                </a:highlight>
              </a:rPr>
              <a:t>Random Forest Classifier respectively.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Google Shape;266;p32"/>
          <p:cNvSpPr txBox="1"/>
          <p:nvPr>
            <p:ph type="title"/>
          </p:nvPr>
        </p:nvSpPr>
        <p:spPr>
          <a:xfrm>
            <a:off x="241100" y="2007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</p:txBody>
      </p:sp>
      <p:sp>
        <p:nvSpPr>
          <p:cNvPr id="267" name="Google Shape;267;p32"/>
          <p:cNvSpPr txBox="1"/>
          <p:nvPr>
            <p:ph type="title"/>
          </p:nvPr>
        </p:nvSpPr>
        <p:spPr>
          <a:xfrm>
            <a:off x="184525" y="894250"/>
            <a:ext cx="8520600" cy="12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Different classifier models have different accuracy levels.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Feature Selection can help in increasing the accuracy of the model.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The percentage of Male-Smokers are more than Female-smokers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In this case the RandomForestClassifier provided the best accuracy result</a:t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3"/>
          <p:cNvSpPr txBox="1"/>
          <p:nvPr>
            <p:ph type="title"/>
          </p:nvPr>
        </p:nvSpPr>
        <p:spPr>
          <a:xfrm>
            <a:off x="335825" y="1858475"/>
            <a:ext cx="4045200" cy="78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/>
              <a:t>THANK YOU !</a:t>
            </a:r>
            <a:endParaRPr b="1" sz="3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"/>
          <p:cNvSpPr txBox="1"/>
          <p:nvPr>
            <p:ph type="title"/>
          </p:nvPr>
        </p:nvSpPr>
        <p:spPr>
          <a:xfrm>
            <a:off x="464100" y="1052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 INFORMATION</a:t>
            </a:r>
            <a:endParaRPr/>
          </a:p>
        </p:txBody>
      </p:sp>
      <p:sp>
        <p:nvSpPr>
          <p:cNvPr id="128" name="Google Shape;128;p15"/>
          <p:cNvSpPr txBox="1"/>
          <p:nvPr/>
        </p:nvSpPr>
        <p:spPr>
          <a:xfrm>
            <a:off x="0" y="713000"/>
            <a:ext cx="8952600" cy="44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/>
              <a:t>Cardiovascular diseases (CVDs) are the number 1 cause of death globally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/>
              <a:t>It takes an estimated 17.9 million lives each year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/>
              <a:t>Heart failure is a common event caused by CVDs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/>
              <a:t>T</a:t>
            </a:r>
            <a:r>
              <a:rPr lang="en"/>
              <a:t>his dataset contains 12 features that can be </a:t>
            </a:r>
            <a:r>
              <a:rPr lang="en"/>
              <a:t>used to predict mortality by heart failure.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Certain parameters taken into consideration included anaemia,diabetes, ejection fraction, platelets, serum creatinine, serum sodium, sex, high blood pressure, creatine phosphokinase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Dataset Link:</a:t>
            </a:r>
            <a:r>
              <a:rPr lang="en"/>
              <a:t> https://www.kaggle.com/andrewmvd/heart-failure-clinical-data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</a:rPr>
              <a:t>REASON FOR CHOOSING THIS DATASET</a:t>
            </a:r>
            <a:endParaRPr b="1" sz="1800">
              <a:solidFill>
                <a:schemeClr val="accen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People with cardiovascular disease or who are at high cardiovascular risk (due to the</a:t>
            </a:r>
            <a:endParaRPr>
              <a:highlight>
                <a:schemeClr val="lt1"/>
              </a:highlight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presence of one or more risk factors such as hypertension, diabetes, hyperlipidaemia or</a:t>
            </a:r>
            <a:endParaRPr>
              <a:highlight>
                <a:schemeClr val="lt1"/>
              </a:highlight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already established disease) need early detection and management wherein a machine </a:t>
            </a:r>
            <a:endParaRPr>
              <a:highlight>
                <a:schemeClr val="lt1"/>
              </a:highlight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learning model can be of great help</a:t>
            </a:r>
            <a:endParaRPr b="1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 txBox="1"/>
          <p:nvPr>
            <p:ph type="title"/>
          </p:nvPr>
        </p:nvSpPr>
        <p:spPr>
          <a:xfrm>
            <a:off x="311700" y="2195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DESCRIPTIVE STATISTICS FOR ANALYSIS</a:t>
            </a:r>
            <a:endParaRPr sz="2400"/>
          </a:p>
        </p:txBody>
      </p:sp>
      <p:graphicFrame>
        <p:nvGraphicFramePr>
          <p:cNvPr id="134" name="Google Shape;134;p16"/>
          <p:cNvGraphicFramePr/>
          <p:nvPr/>
        </p:nvGraphicFramePr>
        <p:xfrm>
          <a:off x="123825" y="93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{314186A1-F6DC-4385-A609-EA6CDD106884}</a:tableStyleId>
              </a:tblPr>
              <a:tblGrid>
                <a:gridCol w="1053350"/>
                <a:gridCol w="1096100"/>
                <a:gridCol w="1096100"/>
                <a:gridCol w="1295050"/>
                <a:gridCol w="1155800"/>
                <a:gridCol w="1061600"/>
                <a:gridCol w="1188325"/>
                <a:gridCol w="1028900"/>
              </a:tblGrid>
              <a:tr h="797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Death_Event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Age</a:t>
                      </a:r>
                      <a:br>
                        <a:rPr lang="en" sz="1100"/>
                      </a:br>
                      <a:br>
                        <a:rPr lang="en" sz="1100"/>
                      </a:br>
                      <a:br>
                        <a:rPr lang="en" sz="1100"/>
                      </a:br>
                      <a:r>
                        <a:rPr lang="en" sz="1100"/>
                        <a:t>Mean        std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Creatinine_phosphokinase</a:t>
                      </a:r>
                      <a:br>
                        <a:rPr lang="en" sz="1100"/>
                      </a:b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Mean        std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</a:t>
                      </a:r>
                      <a:r>
                        <a:rPr lang="en" sz="1100"/>
                        <a:t>jection_fraction</a:t>
                      </a:r>
                      <a:br>
                        <a:rPr lang="en" sz="1100"/>
                      </a:b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Mean        std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Platelets</a:t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" sz="1100"/>
                      </a:b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Mean        std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Serum_creatinine</a:t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Mean       std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Serum_sodium</a:t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Mean        std</a:t>
                      </a:r>
                      <a:endParaRPr sz="11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Time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Mean        std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7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 (0)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58.76     10.64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540.05   753.8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40.27         10.86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266657.49  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97531.20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1.18        0.65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137.22      3.98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158.34   67.7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7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 (1)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65.21</a:t>
                      </a:r>
                      <a:r>
                        <a:rPr lang="en" sz="1100"/>
                        <a:t>     13.21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670.19 1316.5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33.47          12.53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256381.04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98525.68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1.84        1.47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135.37      5.00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70.86   62.37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5" name="Google Shape;135;p16"/>
          <p:cNvSpPr txBox="1"/>
          <p:nvPr/>
        </p:nvSpPr>
        <p:spPr>
          <a:xfrm>
            <a:off x="159800" y="3596425"/>
            <a:ext cx="8886900" cy="14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Based on the above data, we get an idea that death was more prevalent with people having lower Ejection_fraction rate and time difference between sequential follow-ups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 txBox="1"/>
          <p:nvPr>
            <p:ph idx="1" type="subTitle"/>
          </p:nvPr>
        </p:nvSpPr>
        <p:spPr>
          <a:xfrm>
            <a:off x="5518175" y="1614450"/>
            <a:ext cx="2661900" cy="13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Libraries used</a:t>
            </a:r>
            <a:endParaRPr b="1" sz="3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17"/>
          <p:cNvSpPr txBox="1"/>
          <p:nvPr>
            <p:ph idx="2" type="body"/>
          </p:nvPr>
        </p:nvSpPr>
        <p:spPr>
          <a:xfrm>
            <a:off x="69025" y="362650"/>
            <a:ext cx="4411500" cy="47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3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2" name="Google Shape;14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3150" y="0"/>
            <a:ext cx="2348850" cy="145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425" y="46050"/>
            <a:ext cx="1683375" cy="131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55500" y="3207625"/>
            <a:ext cx="2524125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82000" y="1564513"/>
            <a:ext cx="2031150" cy="141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4201700"/>
            <a:ext cx="3581400" cy="89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2425" y="1456650"/>
            <a:ext cx="1896900" cy="175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/>
          <p:nvPr>
            <p:ph idx="1" type="subTitle"/>
          </p:nvPr>
        </p:nvSpPr>
        <p:spPr>
          <a:xfrm>
            <a:off x="5518175" y="1614450"/>
            <a:ext cx="2661900" cy="13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Pre-processing </a:t>
            </a:r>
            <a:endParaRPr b="1" sz="3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18"/>
          <p:cNvSpPr txBox="1"/>
          <p:nvPr>
            <p:ph idx="2" type="body"/>
          </p:nvPr>
        </p:nvSpPr>
        <p:spPr>
          <a:xfrm>
            <a:off x="0" y="57275"/>
            <a:ext cx="4437900" cy="503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3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54" name="Google Shape;15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06900"/>
            <a:ext cx="3559425" cy="338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8"/>
          <p:cNvSpPr txBox="1"/>
          <p:nvPr/>
        </p:nvSpPr>
        <p:spPr>
          <a:xfrm>
            <a:off x="217200" y="446825"/>
            <a:ext cx="54966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18"/>
          <p:cNvSpPr txBox="1"/>
          <p:nvPr/>
        </p:nvSpPr>
        <p:spPr>
          <a:xfrm>
            <a:off x="-25950" y="57275"/>
            <a:ext cx="4489800" cy="14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Data Pre-processing involves checking from missing values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data.isnull().sum()-function used to calculate the null values in the data frame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/>
          <p:nvPr>
            <p:ph type="title"/>
          </p:nvPr>
        </p:nvSpPr>
        <p:spPr>
          <a:xfrm>
            <a:off x="6722700" y="1291700"/>
            <a:ext cx="2421300" cy="2647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FFFFFF"/>
                </a:solidFill>
              </a:rPr>
              <a:t>Correlation</a:t>
            </a:r>
            <a:endParaRPr sz="3500">
              <a:solidFill>
                <a:srgbClr val="FFFFFF"/>
              </a:solidFill>
            </a:endParaRPr>
          </a:p>
        </p:txBody>
      </p:sp>
      <p:sp>
        <p:nvSpPr>
          <p:cNvPr id="162" name="Google Shape;162;p19"/>
          <p:cNvSpPr txBox="1"/>
          <p:nvPr/>
        </p:nvSpPr>
        <p:spPr>
          <a:xfrm>
            <a:off x="0" y="0"/>
            <a:ext cx="6722700" cy="518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3" name="Google Shape;16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750"/>
            <a:ext cx="67227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>
            <p:ph type="title"/>
          </p:nvPr>
        </p:nvSpPr>
        <p:spPr>
          <a:xfrm>
            <a:off x="5860275" y="2933400"/>
            <a:ext cx="3240600" cy="2210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Feature Importance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69" name="Google Shape;169;p20"/>
          <p:cNvPicPr preferRelativeResize="0"/>
          <p:nvPr/>
        </p:nvPicPr>
        <p:blipFill rotWithShape="1">
          <a:blip r:embed="rId3">
            <a:alphaModFix/>
          </a:blip>
          <a:srcRect b="0" l="1777" r="0" t="0"/>
          <a:stretch/>
        </p:blipFill>
        <p:spPr>
          <a:xfrm>
            <a:off x="0" y="-32925"/>
            <a:ext cx="9144000" cy="32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0"/>
          <p:cNvSpPr txBox="1"/>
          <p:nvPr/>
        </p:nvSpPr>
        <p:spPr>
          <a:xfrm>
            <a:off x="54975" y="3265500"/>
            <a:ext cx="5477400" cy="17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Feature importance is an inbuilt class that comes with Tree Based Classifiers, we will be using Extra Tree Classifier for extracting the top 10 features for the dataset.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Feature importance gives us a score for each feature of your data, the higher the score more important or relevant is the feature towards your output variable.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/>
          <p:nvPr>
            <p:ph type="title"/>
          </p:nvPr>
        </p:nvSpPr>
        <p:spPr>
          <a:xfrm>
            <a:off x="6624975" y="1291700"/>
            <a:ext cx="2519100" cy="2647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Outlier Detection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6" name="Google Shape;176;p21"/>
          <p:cNvSpPr txBox="1"/>
          <p:nvPr/>
        </p:nvSpPr>
        <p:spPr>
          <a:xfrm>
            <a:off x="0" y="0"/>
            <a:ext cx="6722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7" name="Google Shape;17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25" y="31800"/>
            <a:ext cx="6693000" cy="3440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1"/>
          <p:cNvSpPr txBox="1"/>
          <p:nvPr/>
        </p:nvSpPr>
        <p:spPr>
          <a:xfrm>
            <a:off x="90425" y="3546200"/>
            <a:ext cx="6534600" cy="151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22328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 normal heart’s ejection fraction may be between 50 and 70 percent.</a:t>
            </a:r>
            <a:endParaRPr b="1" sz="1200">
              <a:solidFill>
                <a:srgbClr val="222328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22328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 ejection fraction measurement under 40 percent may be evidence of heart failure or </a:t>
            </a:r>
            <a:r>
              <a:rPr b="1" lang="en" sz="1200">
                <a:highlight>
                  <a:srgbClr val="FFFFFF"/>
                </a:highlight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cardiomyopathy</a:t>
            </a:r>
            <a:r>
              <a:rPr b="1" lang="en" sz="12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1" sz="12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So, we are removing the outliers which are 70 and above</a:t>
            </a:r>
            <a:endParaRPr b="1" sz="12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