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499A676-95CD-4493-84BA-A4B47769D928}" type="datetimeFigureOut">
              <a:rPr lang="en-CA" smtClean="0"/>
              <a:t>2016-06-29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208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98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27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58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24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41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2016-06-29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90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2016-06-29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40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2016-06-29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66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31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A676-95CD-4493-84BA-A4B47769D928}" type="datetimeFigureOut">
              <a:rPr lang="en-CA" smtClean="0"/>
              <a:t>2016-06-29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5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499A676-95CD-4493-84BA-A4B47769D928}" type="datetimeFigureOut">
              <a:rPr lang="en-CA" smtClean="0"/>
              <a:t>2016-06-29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3849C3F-F5F8-4676-AD3B-92D4DA1967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61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rouplens.org/datasets/moviele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User-Customizable Movie Recommender System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Somil Bhargava</a:t>
            </a:r>
          </a:p>
        </p:txBody>
      </p:sp>
    </p:spTree>
    <p:extLst>
      <p:ext uri="{BB962C8B-B14F-4D97-AF65-F5344CB8AC3E}">
        <p14:creationId xmlns:p14="http://schemas.microsoft.com/office/powerpoint/2010/main" val="288031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filter can be applied, removing movies that don’t meet the 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Applying a filter may be too steep a penalty</a:t>
            </a:r>
          </a:p>
          <a:p>
            <a:pPr lvl="1"/>
            <a:r>
              <a:rPr lang="en-CA" dirty="0" smtClean="0"/>
              <a:t>Example: Adding ‘Children’ to the filter removes the other 2 Harry Potter movies</a:t>
            </a: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535810"/>
            <a:ext cx="8595360" cy="3644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42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Enhancing recommendations with a genre similarity score may be preferred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Genre similarity score: Percent of target movie’s genres that are also in the other movie’s genres</a:t>
            </a:r>
          </a:p>
          <a:p>
            <a:r>
              <a:rPr lang="en-CA" dirty="0" smtClean="0"/>
              <a:t>Genre similarity score is multiplied by a weight constant, then deducted from the distance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3157981"/>
            <a:ext cx="8595360" cy="3323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72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 high weight constant can drastically alter the recommendations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 can change the weight constant to alter how much emphasis is given to the genre similarity score</a:t>
            </a:r>
          </a:p>
          <a:p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441543"/>
            <a:ext cx="8595360" cy="3738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7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genre overlap score would be more flexible than the similarity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Genre similarity assumes no relationship between two different genres</a:t>
            </a:r>
          </a:p>
          <a:p>
            <a:pPr lvl="1"/>
            <a:r>
              <a:rPr lang="en-CA" dirty="0" smtClean="0"/>
              <a:t>Very strong distance reduction for movies with at least one common genre</a:t>
            </a:r>
          </a:p>
          <a:p>
            <a:pPr lvl="1"/>
            <a:r>
              <a:rPr lang="en-CA" dirty="0" smtClean="0"/>
              <a:t>Movies without common genres have no change in their distance</a:t>
            </a:r>
          </a:p>
          <a:p>
            <a:pPr lvl="1"/>
            <a:endParaRPr lang="en-CA" dirty="0"/>
          </a:p>
          <a:p>
            <a:r>
              <a:rPr lang="en-CA" dirty="0" smtClean="0"/>
              <a:t>Genre overlap assumes a relationship between two different genres</a:t>
            </a:r>
          </a:p>
          <a:p>
            <a:pPr lvl="1"/>
            <a:r>
              <a:rPr lang="en-CA" dirty="0" smtClean="0"/>
              <a:t>Relationship quantified by genre metadata (heat map, slide 6)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26" y="3799735"/>
            <a:ext cx="5836652" cy="1601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837" y="5401561"/>
            <a:ext cx="2880602" cy="9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6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Genre overlap also allows the user to control the emphasis placed on genres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28799"/>
            <a:ext cx="8595360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42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</a:t>
            </a:r>
            <a:r>
              <a:rPr lang="en-CA" dirty="0" smtClean="0"/>
              <a:t>sers may also want to tune their recommendations based on release dates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Absolute difference in release year is multiplied by a weight constant (user controlled) and added to the distance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460396"/>
            <a:ext cx="8595360" cy="371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00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user has the most control when two of these ideas are implemented together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28799"/>
            <a:ext cx="8595360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09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Precautionary Note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Model reliant on a completely random initialization</a:t>
            </a:r>
          </a:p>
          <a:p>
            <a:pPr lvl="1"/>
            <a:r>
              <a:rPr lang="en-CA" dirty="0" smtClean="0"/>
              <a:t>Each iteration will have different results</a:t>
            </a:r>
          </a:p>
          <a:p>
            <a:pPr lvl="1"/>
            <a:r>
              <a:rPr lang="en-CA" dirty="0" smtClean="0"/>
              <a:t>User and movie features may be completely different</a:t>
            </a:r>
          </a:p>
          <a:p>
            <a:pPr lvl="1"/>
            <a:r>
              <a:rPr lang="en-CA" dirty="0" smtClean="0"/>
              <a:t>Trickles down to determination of  distances between movies making it volatile</a:t>
            </a:r>
          </a:p>
          <a:p>
            <a:pPr lvl="1"/>
            <a:r>
              <a:rPr lang="en-CA" dirty="0" smtClean="0"/>
              <a:t>Predicted ratings stay more consistent across iterations</a:t>
            </a:r>
          </a:p>
          <a:p>
            <a:endParaRPr lang="en-CA" dirty="0"/>
          </a:p>
          <a:p>
            <a:r>
              <a:rPr lang="en-CA" dirty="0" smtClean="0"/>
              <a:t>Pseudo-random initialization would address volatility</a:t>
            </a:r>
          </a:p>
          <a:p>
            <a:pPr lvl="1"/>
            <a:r>
              <a:rPr lang="en-CA" dirty="0" smtClean="0"/>
              <a:t>Unsuitable for model optimization</a:t>
            </a:r>
            <a:r>
              <a:rPr lang="en-CA" dirty="0"/>
              <a:t> </a:t>
            </a:r>
            <a:r>
              <a:rPr lang="en-CA" dirty="0" smtClean="0"/>
              <a:t>and reporting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157981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Train model using the Full data set rather than the Small data set</a:t>
            </a:r>
          </a:p>
          <a:p>
            <a:pPr lvl="1"/>
            <a:r>
              <a:rPr lang="en-CA" dirty="0" smtClean="0"/>
              <a:t>Processing power and time constraints made this unviable</a:t>
            </a:r>
          </a:p>
          <a:p>
            <a:pPr lvl="1"/>
            <a:r>
              <a:rPr lang="en-CA" dirty="0" smtClean="0"/>
              <a:t>Mini-batch and stochastic processes take much longer to optimize and train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427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Motivations for Building a </a:t>
            </a:r>
            <a:r>
              <a:rPr lang="en-CA" dirty="0" smtClean="0"/>
              <a:t>Customizable </a:t>
            </a:r>
            <a:r>
              <a:rPr lang="en-CA" dirty="0" smtClean="0"/>
              <a:t>Movie </a:t>
            </a:r>
            <a:r>
              <a:rPr lang="en-CA" dirty="0" smtClean="0"/>
              <a:t>Recommender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Existing services don’t give users freedom or control beyond providing ratings</a:t>
            </a:r>
          </a:p>
          <a:p>
            <a:endParaRPr lang="en-CA" dirty="0"/>
          </a:p>
          <a:p>
            <a:r>
              <a:rPr lang="en-CA" dirty="0" smtClean="0"/>
              <a:t>Convey movie recommendations to the </a:t>
            </a:r>
            <a:r>
              <a:rPr lang="en-CA" dirty="0" smtClean="0"/>
              <a:t>general </a:t>
            </a:r>
            <a:r>
              <a:rPr lang="en-CA" dirty="0" smtClean="0"/>
              <a:t>public with their active input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Direct consumer awareness and spending towards products they would appreciate or enjoy</a:t>
            </a:r>
          </a:p>
          <a:p>
            <a:endParaRPr lang="en-CA" dirty="0"/>
          </a:p>
          <a:p>
            <a:r>
              <a:rPr lang="en-CA" dirty="0" smtClean="0"/>
              <a:t>Outside the context of movie recommendations, </a:t>
            </a:r>
            <a:r>
              <a:rPr lang="en-CA" dirty="0" smtClean="0"/>
              <a:t>recommender</a:t>
            </a:r>
            <a:r>
              <a:rPr lang="en-CA" dirty="0" smtClean="0"/>
              <a:t> systems have </a:t>
            </a:r>
            <a:r>
              <a:rPr lang="en-CA" dirty="0" smtClean="0"/>
              <a:t>a high potential impact across a variety of industries</a:t>
            </a:r>
          </a:p>
          <a:p>
            <a:pPr lvl="1"/>
            <a:r>
              <a:rPr lang="en-CA" dirty="0"/>
              <a:t>O</a:t>
            </a:r>
            <a:r>
              <a:rPr lang="en-CA" dirty="0" smtClean="0"/>
              <a:t>nline </a:t>
            </a:r>
            <a:r>
              <a:rPr lang="en-CA" dirty="0" smtClean="0"/>
              <a:t>retail</a:t>
            </a:r>
          </a:p>
          <a:p>
            <a:pPr lvl="1"/>
            <a:r>
              <a:rPr lang="en-CA" dirty="0" smtClean="0"/>
              <a:t>Other</a:t>
            </a:r>
            <a:r>
              <a:rPr lang="en-CA" dirty="0" smtClean="0"/>
              <a:t> </a:t>
            </a:r>
            <a:r>
              <a:rPr lang="en-CA" dirty="0" smtClean="0"/>
              <a:t>entertainment (movies, TV, books, video games)</a:t>
            </a:r>
          </a:p>
          <a:p>
            <a:pPr lvl="1"/>
            <a:r>
              <a:rPr lang="en-CA" dirty="0"/>
              <a:t>T</a:t>
            </a:r>
            <a:r>
              <a:rPr lang="en-CA" dirty="0" smtClean="0"/>
              <a:t>ravel </a:t>
            </a:r>
            <a:r>
              <a:rPr lang="en-CA" dirty="0" smtClean="0"/>
              <a:t>destinations</a:t>
            </a:r>
            <a:endParaRPr lang="en-CA" dirty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1220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Data can be found at: </a:t>
            </a:r>
            <a:r>
              <a:rPr lang="en-CA" u="sng" dirty="0">
                <a:hlinkClick r:id="rId2"/>
              </a:rPr>
              <a:t>http://grouplens.org/datasets/movielens</a:t>
            </a:r>
            <a:r>
              <a:rPr lang="en-CA" u="sng" dirty="0" smtClean="0">
                <a:hlinkClick r:id="rId2"/>
              </a:rPr>
              <a:t>/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1" y="1828800"/>
            <a:ext cx="6571803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8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odd distribution is due to a late implementation of half-star </a:t>
            </a:r>
            <a:r>
              <a:rPr lang="en-CA" dirty="0" smtClean="0"/>
              <a:t>ratings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Half-star ratings were introduced in February 2003</a:t>
            </a:r>
          </a:p>
          <a:p>
            <a:r>
              <a:rPr lang="en-CA" dirty="0" smtClean="0"/>
              <a:t>The data collection started in 1995</a:t>
            </a:r>
          </a:p>
          <a:p>
            <a:r>
              <a:rPr lang="en-CA" dirty="0" smtClean="0"/>
              <a:t>The recommendation system will require a filter to correct the distribution</a:t>
            </a: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68" y="3083550"/>
            <a:ext cx="4741683" cy="309658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22" y="3083550"/>
            <a:ext cx="4506578" cy="30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left-skewed rating distribution persists regardless of  movie </a:t>
            </a:r>
            <a:r>
              <a:rPr lang="en-CA" dirty="0" smtClean="0"/>
              <a:t>genre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65847" y="1828799"/>
            <a:ext cx="5129501" cy="4351337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(no genres listed) and IMAX aren’t truly genres because they don’t have anything to do with the story 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798"/>
            <a:ext cx="4459444" cy="4351337"/>
          </a:xfrm>
          <a:prstGeom prst="rect">
            <a:avLst/>
          </a:prstGeom>
        </p:spPr>
      </p:pic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723333"/>
              </p:ext>
            </p:extLst>
          </p:nvPr>
        </p:nvGraphicFramePr>
        <p:xfrm>
          <a:off x="5721316" y="1828798"/>
          <a:ext cx="5937252" cy="1651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84313"/>
                <a:gridCol w="1484313"/>
                <a:gridCol w="1484313"/>
                <a:gridCol w="1484313"/>
              </a:tblGrid>
              <a:tr h="330200"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050" dirty="0">
                          <a:effectLst/>
                        </a:rPr>
                        <a:t>'(no genres listed)'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050">
                          <a:effectLst/>
                        </a:rPr>
                        <a:t>'Action'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050" dirty="0">
                          <a:effectLst/>
                        </a:rPr>
                        <a:t>'Adventure'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'Animation'</a:t>
                      </a:r>
                      <a:endParaRPr lang="en-CA" sz="1200" dirty="0" smtClean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'Children'</a:t>
                      </a:r>
                      <a:endParaRPr lang="en-CA" sz="1200" dirty="0" smtClean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'Comedy'</a:t>
                      </a:r>
                      <a:endParaRPr lang="en-CA" sz="1200" dirty="0" smtClean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'Crime'</a:t>
                      </a:r>
                      <a:endParaRPr lang="en-CA" sz="1200" dirty="0" smtClean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100" dirty="0" smtClean="0">
                          <a:effectLst/>
                        </a:rPr>
                        <a:t>'Documentary'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'Drama'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'Fantasy'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'Film-Noir'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CA" sz="1100" dirty="0" smtClean="0">
                          <a:effectLst/>
                        </a:rPr>
                        <a:t>'Horror'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'IMAX'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'Musical'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'Mystery'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'Romance'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020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'Sci-Fi'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'Thriller'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'War'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CA" sz="1100" dirty="0" smtClean="0">
                          <a:effectLst/>
                        </a:rPr>
                        <a:t>'Western'</a:t>
                      </a:r>
                      <a:endParaRPr lang="en-CA" sz="1200" dirty="0" smtClean="0">
                        <a:effectLst/>
                      </a:endParaRPr>
                    </a:p>
                    <a:p>
                      <a:pPr algn="just" fontAlgn="base" latinLnBrk="1">
                        <a:lnSpc>
                          <a:spcPts val="1275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0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Genre overlap </a:t>
            </a:r>
            <a:r>
              <a:rPr lang="en-CA" dirty="0" smtClean="0"/>
              <a:t>will</a:t>
            </a:r>
            <a:r>
              <a:rPr lang="en-CA" dirty="0" smtClean="0"/>
              <a:t> </a:t>
            </a:r>
            <a:r>
              <a:rPr lang="en-CA" dirty="0" smtClean="0"/>
              <a:t>be used to complement movie </a:t>
            </a:r>
            <a:r>
              <a:rPr lang="en-CA" dirty="0" smtClean="0"/>
              <a:t>recommendations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431918" cy="4351337"/>
          </a:xfrm>
        </p:spPr>
        <p:txBody>
          <a:bodyPr/>
          <a:lstStyle/>
          <a:p>
            <a:r>
              <a:rPr lang="en-CA" dirty="0" smtClean="0"/>
              <a:t>X% of movies in Genre1 also belong to Genre2</a:t>
            </a:r>
          </a:p>
          <a:p>
            <a:endParaRPr lang="en-CA" dirty="0" smtClean="0"/>
          </a:p>
          <a:p>
            <a:r>
              <a:rPr lang="en-CA" dirty="0" smtClean="0"/>
              <a:t>Some genres have a large overlap with others and may contain similar themes</a:t>
            </a:r>
          </a:p>
          <a:p>
            <a:pPr lvl="1"/>
            <a:r>
              <a:rPr lang="en-CA" dirty="0" smtClean="0"/>
              <a:t>May be useful for refining recommendations</a:t>
            </a:r>
          </a:p>
          <a:p>
            <a:pPr marL="274320" lvl="1" indent="0">
              <a:buNone/>
            </a:pPr>
            <a:endParaRPr lang="en-CA" dirty="0" smtClean="0"/>
          </a:p>
          <a:p>
            <a:r>
              <a:rPr lang="en-CA" dirty="0" smtClean="0"/>
              <a:t>Documentaries have almost no overlap because they are geared towards education rather than entertainment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90" y="1691322"/>
            <a:ext cx="5608578" cy="50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79" y="2651891"/>
            <a:ext cx="2795870" cy="27888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2009795"/>
          </a:xfrm>
        </p:spPr>
        <p:txBody>
          <a:bodyPr>
            <a:normAutofit/>
          </a:bodyPr>
          <a:lstStyle/>
          <a:p>
            <a:r>
              <a:rPr lang="en-CA" dirty="0" smtClean="0"/>
              <a:t>Optimized model reduces RMSE by </a:t>
            </a:r>
            <a:r>
              <a:rPr lang="en-CA" dirty="0" smtClean="0"/>
              <a:t>7.85% </a:t>
            </a:r>
            <a:r>
              <a:rPr lang="en-CA" dirty="0" smtClean="0"/>
              <a:t>in comparison to predicting the movie’s average rating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968973" y="2318799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Optimization Results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7871381" y="239605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% Reduction in RMSE</a:t>
            </a:r>
          </a:p>
          <a:p>
            <a:r>
              <a:rPr lang="en-CA" dirty="0" smtClean="0"/>
              <a:t>on testing </a:t>
            </a:r>
            <a:r>
              <a:rPr lang="en-CA" dirty="0"/>
              <a:t>p</a:t>
            </a:r>
            <a:r>
              <a:rPr lang="en-CA" dirty="0" smtClean="0"/>
              <a:t>artition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871381" y="5066314"/>
            <a:ext cx="30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Average % Reduction in </a:t>
            </a:r>
          </a:p>
          <a:p>
            <a:r>
              <a:rPr lang="en-CA" dirty="0" smtClean="0"/>
              <a:t>RMSE on testing </a:t>
            </a:r>
            <a:r>
              <a:rPr lang="en-CA" dirty="0"/>
              <a:t>p</a:t>
            </a:r>
            <a:r>
              <a:rPr lang="en-CA" dirty="0" smtClean="0"/>
              <a:t>artition</a:t>
            </a:r>
            <a:endParaRPr lang="en-CA" dirty="0"/>
          </a:p>
        </p:txBody>
      </p:sp>
      <p:sp>
        <p:nvSpPr>
          <p:cNvPr id="16" name="Rounded Rectangle 15"/>
          <p:cNvSpPr/>
          <p:nvPr/>
        </p:nvSpPr>
        <p:spPr>
          <a:xfrm>
            <a:off x="6445512" y="4068150"/>
            <a:ext cx="704718" cy="1490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688131"/>
            <a:ext cx="2902105" cy="402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441" y="3021928"/>
            <a:ext cx="1948510" cy="1128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441" y="5733141"/>
            <a:ext cx="1948510" cy="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6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model can now recommend movies based on ratings a user has supplied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28799"/>
            <a:ext cx="859536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60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Or, </a:t>
            </a:r>
            <a:r>
              <a:rPr lang="en-CA" dirty="0" smtClean="0"/>
              <a:t>it </a:t>
            </a:r>
            <a:r>
              <a:rPr lang="en-CA" dirty="0"/>
              <a:t>can recommend movies similar to a target movie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28799"/>
            <a:ext cx="8595360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7511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239</TotalTime>
  <Words>627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明朝</vt:lpstr>
      <vt:lpstr>Arial</vt:lpstr>
      <vt:lpstr>Calibri</vt:lpstr>
      <vt:lpstr>Century Schoolbook</vt:lpstr>
      <vt:lpstr>Times New Roman</vt:lpstr>
      <vt:lpstr>Wingdings 2</vt:lpstr>
      <vt:lpstr>View</vt:lpstr>
      <vt:lpstr>User-Customizable Movie Recommender System</vt:lpstr>
      <vt:lpstr>Motivations for Building a Customizable Movie Recommender System</vt:lpstr>
      <vt:lpstr>The Data can be found at: http://grouplens.org/datasets/movielens/</vt:lpstr>
      <vt:lpstr>The odd distribution is due to a late implementation of half-star ratings</vt:lpstr>
      <vt:lpstr>The left-skewed rating distribution persists regardless of  movie genre</vt:lpstr>
      <vt:lpstr>Genre overlap will be used to complement movie recommendations</vt:lpstr>
      <vt:lpstr>Optimized model reduces RMSE by 7.85% in comparison to predicting the movie’s average rating</vt:lpstr>
      <vt:lpstr>The model can now recommend movies based on ratings a user has supplied</vt:lpstr>
      <vt:lpstr>Or, it can recommend movies similar to a target movie</vt:lpstr>
      <vt:lpstr>A filter can be applied, removing movies that don’t meet the criteria</vt:lpstr>
      <vt:lpstr>Enhancing recommendations with a genre similarity score may be preferred</vt:lpstr>
      <vt:lpstr>A high weight constant can drastically alter the recommendations</vt:lpstr>
      <vt:lpstr>A genre overlap score would be more flexible than the similarity score</vt:lpstr>
      <vt:lpstr>Genre overlap also allows the user to control the emphasis placed on genres</vt:lpstr>
      <vt:lpstr>Users may also want to tune their recommendations based on release dates</vt:lpstr>
      <vt:lpstr>The user has the most control when two of these ideas are implemented together</vt:lpstr>
      <vt:lpstr>Precautionary Note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Somil Bhargava</dc:creator>
  <cp:lastModifiedBy>Somil Bhargava</cp:lastModifiedBy>
  <cp:revision>29</cp:revision>
  <dcterms:created xsi:type="dcterms:W3CDTF">2016-06-01T05:06:33Z</dcterms:created>
  <dcterms:modified xsi:type="dcterms:W3CDTF">2016-06-30T04:41:27Z</dcterms:modified>
</cp:coreProperties>
</file>