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08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9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7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5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24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41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90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40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6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31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5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499A676-95CD-4493-84BA-A4B47769D928}" type="datetimeFigureOut">
              <a:rPr lang="en-CA" smtClean="0"/>
              <a:t>2016-05-31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6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ouplens.org/datasets/moviele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Movie Recommender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Somil Bhargava</a:t>
            </a:r>
          </a:p>
        </p:txBody>
      </p:sp>
    </p:spTree>
    <p:extLst>
      <p:ext uri="{BB962C8B-B14F-4D97-AF65-F5344CB8AC3E}">
        <p14:creationId xmlns:p14="http://schemas.microsoft.com/office/powerpoint/2010/main" val="288031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There is still space for improvement.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Computational and time constraints limited the dataset I could build the model from</a:t>
            </a:r>
          </a:p>
          <a:p>
            <a:endParaRPr lang="en-CA" dirty="0"/>
          </a:p>
          <a:p>
            <a:r>
              <a:rPr lang="en-CA" dirty="0" smtClean="0"/>
              <a:t>The list of similar movies can be improved by rewarding ‘genre similarity’ to reduce the occurrence of questionable movie similarities</a:t>
            </a:r>
          </a:p>
          <a:p>
            <a:pPr lvl="1"/>
            <a:r>
              <a:rPr lang="en-CA" dirty="0" smtClean="0"/>
              <a:t>Example: “L.A. Confidential” doesn’t seem very similar to “Harry Potter and the Philosopher’s Stone”</a:t>
            </a:r>
          </a:p>
        </p:txBody>
      </p:sp>
    </p:spTree>
    <p:extLst>
      <p:ext uri="{BB962C8B-B14F-4D97-AF65-F5344CB8AC3E}">
        <p14:creationId xmlns:p14="http://schemas.microsoft.com/office/powerpoint/2010/main" val="29871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Motivations for Building a Movie Recommender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Generate movie recommendations for the general public</a:t>
            </a:r>
          </a:p>
          <a:p>
            <a:endParaRPr lang="en-CA" dirty="0" smtClean="0"/>
          </a:p>
          <a:p>
            <a:r>
              <a:rPr lang="en-CA" dirty="0" smtClean="0"/>
              <a:t>Direct consumer awareness and spending towards products they would appreciate or enjoy</a:t>
            </a:r>
          </a:p>
          <a:p>
            <a:endParaRPr lang="en-CA" dirty="0"/>
          </a:p>
          <a:p>
            <a:r>
              <a:rPr lang="en-CA" dirty="0" smtClean="0"/>
              <a:t>Outside the context of movie recommendations, such a system has a high potential impact across a variety of industries</a:t>
            </a:r>
          </a:p>
          <a:p>
            <a:pPr lvl="1"/>
            <a:r>
              <a:rPr lang="en-CA" dirty="0" smtClean="0"/>
              <a:t>Recommend products in online retail</a:t>
            </a:r>
          </a:p>
          <a:p>
            <a:pPr lvl="1"/>
            <a:r>
              <a:rPr lang="en-CA" dirty="0" smtClean="0"/>
              <a:t>Recommend entertainment (movies, TV, books, video games)</a:t>
            </a:r>
          </a:p>
          <a:p>
            <a:pPr lvl="1"/>
            <a:r>
              <a:rPr lang="en-CA" dirty="0" smtClean="0"/>
              <a:t>Recommend travel destinations</a:t>
            </a:r>
            <a:endParaRPr lang="en-CA" dirty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122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Data can be found at: </a:t>
            </a:r>
            <a:r>
              <a:rPr lang="en-CA" u="sng" dirty="0">
                <a:hlinkClick r:id="rId2"/>
              </a:rPr>
              <a:t>http://grouplens.org/datasets/movielens</a:t>
            </a:r>
            <a:r>
              <a:rPr lang="en-CA" u="sng" dirty="0" smtClean="0">
                <a:hlinkClick r:id="rId2"/>
              </a:rPr>
              <a:t>/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1" y="1828800"/>
            <a:ext cx="6571803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8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odd distribution is due to a late implementation of half-star ratings.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Half-star ratings were introduced in February 2003</a:t>
            </a:r>
          </a:p>
          <a:p>
            <a:r>
              <a:rPr lang="en-CA" dirty="0" smtClean="0"/>
              <a:t>The data collection started in 1995</a:t>
            </a:r>
          </a:p>
          <a:p>
            <a:r>
              <a:rPr lang="en-CA" dirty="0" smtClean="0"/>
              <a:t>The recommendation system will require a filter to correct the distribution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8" y="3083550"/>
            <a:ext cx="4741683" cy="309658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22" y="3083550"/>
            <a:ext cx="4506578" cy="30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left-skewed rating distribution persists regardless of  movie genre.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65847" y="1828799"/>
            <a:ext cx="5129501" cy="4351337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(no genres listed) and IMAX aren’t truly genres because they don’t have anything to do with the story 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798"/>
            <a:ext cx="4459444" cy="4351337"/>
          </a:xfrm>
          <a:prstGeom prst="rect">
            <a:avLst/>
          </a:prstGeom>
        </p:spPr>
      </p:pic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723333"/>
              </p:ext>
            </p:extLst>
          </p:nvPr>
        </p:nvGraphicFramePr>
        <p:xfrm>
          <a:off x="5721316" y="1828798"/>
          <a:ext cx="5937252" cy="1651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4313"/>
                <a:gridCol w="1484313"/>
                <a:gridCol w="1484313"/>
                <a:gridCol w="1484313"/>
              </a:tblGrid>
              <a:tr h="330200"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050" dirty="0">
                          <a:effectLst/>
                        </a:rPr>
                        <a:t>'(no genres listed)'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050">
                          <a:effectLst/>
                        </a:rPr>
                        <a:t>'Action'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050" dirty="0">
                          <a:effectLst/>
                        </a:rPr>
                        <a:t>'Adventure'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'Animation'</a:t>
                      </a:r>
                      <a:endParaRPr lang="en-CA" sz="1200" dirty="0" smtClean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'Children'</a:t>
                      </a:r>
                      <a:endParaRPr lang="en-CA" sz="1200" dirty="0" smtClean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'Comedy'</a:t>
                      </a:r>
                      <a:endParaRPr lang="en-CA" sz="1200" dirty="0" smtClean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'Crime'</a:t>
                      </a:r>
                      <a:endParaRPr lang="en-CA" sz="1200" dirty="0" smtClean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100" dirty="0" smtClean="0">
                          <a:effectLst/>
                        </a:rPr>
                        <a:t>'Documentary'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'Drama'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'Fantasy'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'Film-Noir'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100" dirty="0" smtClean="0">
                          <a:effectLst/>
                        </a:rPr>
                        <a:t>'Horror'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'IMAX'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'Musical'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'Mystery'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'Romance'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'Sci-Fi'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'Thriller'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'War'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'Western'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Genre overlap could be used to complement movie recommendations.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431918" cy="4351337"/>
          </a:xfrm>
        </p:spPr>
        <p:txBody>
          <a:bodyPr/>
          <a:lstStyle/>
          <a:p>
            <a:r>
              <a:rPr lang="en-CA" dirty="0" smtClean="0"/>
              <a:t>X% of movies in Genre1 also belong to Genre2</a:t>
            </a:r>
          </a:p>
          <a:p>
            <a:endParaRPr lang="en-CA" dirty="0" smtClean="0"/>
          </a:p>
          <a:p>
            <a:r>
              <a:rPr lang="en-CA" dirty="0" smtClean="0"/>
              <a:t>Some genres have a large overlap with others and may contain similar themes</a:t>
            </a:r>
          </a:p>
          <a:p>
            <a:pPr lvl="1"/>
            <a:r>
              <a:rPr lang="en-CA" dirty="0" smtClean="0"/>
              <a:t>May be useful for refining recommendations</a:t>
            </a:r>
          </a:p>
          <a:p>
            <a:pPr marL="274320" lvl="1" indent="0">
              <a:buNone/>
            </a:pPr>
            <a:endParaRPr lang="en-CA" dirty="0" smtClean="0"/>
          </a:p>
          <a:p>
            <a:r>
              <a:rPr lang="en-CA" dirty="0" smtClean="0"/>
              <a:t>Documentaries have almost no overlap because they are geared towards education rather than entertainment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90" y="1691322"/>
            <a:ext cx="5608578" cy="50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2009795"/>
          </a:xfrm>
        </p:spPr>
        <p:txBody>
          <a:bodyPr>
            <a:normAutofit/>
          </a:bodyPr>
          <a:lstStyle/>
          <a:p>
            <a:r>
              <a:rPr lang="en-CA" dirty="0" smtClean="0"/>
              <a:t>Optimized model reduces RMSE by 7.41% in comparison to predicting the movie’s average rating</a:t>
            </a:r>
            <a:endParaRPr lang="en-CA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57" y="2669081"/>
            <a:ext cx="3017520" cy="404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47" y="2669081"/>
            <a:ext cx="2792951" cy="28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968973" y="231879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Optimization Results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7871381" y="239605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% Reduction in RMSE</a:t>
            </a:r>
          </a:p>
          <a:p>
            <a:r>
              <a:rPr lang="en-CA" dirty="0" smtClean="0"/>
              <a:t>on testing </a:t>
            </a:r>
            <a:r>
              <a:rPr lang="en-CA" dirty="0"/>
              <a:t>p</a:t>
            </a:r>
            <a:r>
              <a:rPr lang="en-CA" dirty="0" smtClean="0"/>
              <a:t>artition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440" y="3062878"/>
            <a:ext cx="1948510" cy="1158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503" y="5742157"/>
            <a:ext cx="1944448" cy="2344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71381" y="5066314"/>
            <a:ext cx="30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Average % Reduction in </a:t>
            </a:r>
          </a:p>
          <a:p>
            <a:r>
              <a:rPr lang="en-CA" dirty="0" smtClean="0"/>
              <a:t>RMSE on testing </a:t>
            </a:r>
            <a:r>
              <a:rPr lang="en-CA" dirty="0"/>
              <a:t>p</a:t>
            </a:r>
            <a:r>
              <a:rPr lang="en-CA" dirty="0" smtClean="0"/>
              <a:t>artition</a:t>
            </a:r>
            <a:endParaRPr lang="en-CA" dirty="0"/>
          </a:p>
        </p:txBody>
      </p:sp>
      <p:sp>
        <p:nvSpPr>
          <p:cNvPr id="16" name="Rounded Rectangle 15"/>
          <p:cNvSpPr/>
          <p:nvPr/>
        </p:nvSpPr>
        <p:spPr>
          <a:xfrm>
            <a:off x="6429080" y="4072379"/>
            <a:ext cx="704718" cy="1490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46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1915527"/>
          </a:xfrm>
        </p:spPr>
        <p:txBody>
          <a:bodyPr>
            <a:normAutofit/>
          </a:bodyPr>
          <a:lstStyle/>
          <a:p>
            <a:r>
              <a:rPr lang="en-CA" dirty="0" smtClean="0"/>
              <a:t>The system can now produce a list of recommended movies similar to a target movie.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281286"/>
            <a:ext cx="9692640" cy="405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31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Or, it can recommend movies based on ratings a user has supplied.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799"/>
            <a:ext cx="8595360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6078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93</TotalTime>
  <Words>369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明朝</vt:lpstr>
      <vt:lpstr>Arial</vt:lpstr>
      <vt:lpstr>Calibri</vt:lpstr>
      <vt:lpstr>Century Schoolbook</vt:lpstr>
      <vt:lpstr>Times New Roman</vt:lpstr>
      <vt:lpstr>Wingdings 2</vt:lpstr>
      <vt:lpstr>View</vt:lpstr>
      <vt:lpstr>Movie Recommender System</vt:lpstr>
      <vt:lpstr>Motivations for Building a Movie Recommender System</vt:lpstr>
      <vt:lpstr>The Data can be found at: http://grouplens.org/datasets/movielens/</vt:lpstr>
      <vt:lpstr>The odd distribution is due to a late implementation of half-star ratings.</vt:lpstr>
      <vt:lpstr>The left-skewed rating distribution persists regardless of  movie genre.</vt:lpstr>
      <vt:lpstr>Genre overlap could be used to complement movie recommendations.</vt:lpstr>
      <vt:lpstr>Optimized model reduces RMSE by 7.41% in comparison to predicting the movie’s average rating</vt:lpstr>
      <vt:lpstr>The system can now produce a list of recommended movies similar to a target movie.</vt:lpstr>
      <vt:lpstr>Or, it can recommend movies based on ratings a user has supplied.</vt:lpstr>
      <vt:lpstr>There is still space for improvement.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Somil Bhargava</dc:creator>
  <cp:lastModifiedBy>Somil Bhargava</cp:lastModifiedBy>
  <cp:revision>14</cp:revision>
  <dcterms:created xsi:type="dcterms:W3CDTF">2016-06-01T05:06:33Z</dcterms:created>
  <dcterms:modified xsi:type="dcterms:W3CDTF">2016-06-01T06:39:38Z</dcterms:modified>
</cp:coreProperties>
</file>