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66" r:id="rId3"/>
    <p:sldId id="265" r:id="rId4"/>
    <p:sldId id="259" r:id="rId5"/>
    <p:sldId id="260" r:id="rId6"/>
    <p:sldId id="261" r:id="rId7"/>
    <p:sldId id="262" r:id="rId8"/>
    <p:sldId id="263" r:id="rId9"/>
    <p:sldId id="267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Oswald SemiBold" panose="000007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1f633a4ef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1f633a4ef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f633a4ef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f633a4ef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f633a4ef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1f633a4ef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1f633a4e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1f633a4ef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1f633a4ef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1f633a4ef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1f633a4ef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1f633a4ef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168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27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773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3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23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421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203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150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270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780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110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37221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stA="0" endPos="1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9350" y="508350"/>
            <a:ext cx="25665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 dirty="0">
                <a:latin typeface="Oswald"/>
                <a:ea typeface="Oswald"/>
                <a:cs typeface="Oswald"/>
                <a:sym typeface="Oswald"/>
              </a:rPr>
              <a:t>Metrocar</a:t>
            </a:r>
            <a:endParaRPr sz="50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21600" y="1300050"/>
            <a:ext cx="2322000" cy="2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stA="0" endPos="1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8600" y="1326450"/>
            <a:ext cx="25080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Oswald SemiBold"/>
                <a:ea typeface="Oswald SemiBold"/>
                <a:cs typeface="Oswald SemiBold"/>
                <a:sym typeface="Oswald SemiBold"/>
              </a:rPr>
              <a:t>Funnel Analysis</a:t>
            </a:r>
            <a:endParaRPr sz="28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5550" y="4578475"/>
            <a:ext cx="1238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" name="Picture 1" descr="A colorful funnel with several layers&#10;&#10;Description automatically generated with medium confidence">
            <a:extLst>
              <a:ext uri="{FF2B5EF4-FFF2-40B4-BE49-F238E27FC236}">
                <a16:creationId xmlns:a16="http://schemas.microsoft.com/office/drawing/2014/main" id="{6404ACB5-5BDC-41BF-9237-C53011E8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66" y="143912"/>
            <a:ext cx="4135755" cy="4156710"/>
          </a:xfrm>
          <a:prstGeom prst="rect">
            <a:avLst/>
          </a:prstGeom>
        </p:spPr>
      </p:pic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57584D2B-5F02-BB8A-6FB6-8BFF7D44FE96}"/>
              </a:ext>
            </a:extLst>
          </p:cNvPr>
          <p:cNvSpPr txBox="1"/>
          <p:nvPr/>
        </p:nvSpPr>
        <p:spPr>
          <a:xfrm>
            <a:off x="863994" y="3183176"/>
            <a:ext cx="25080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Oswald SemiBold"/>
                <a:ea typeface="Oswald SemiBold"/>
                <a:cs typeface="Oswald SemiBold"/>
                <a:sym typeface="Oswald SemiBold"/>
              </a:rPr>
              <a:t>Somiya Khurram</a:t>
            </a:r>
            <a:endParaRPr sz="12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0"/>
            <a:ext cx="50877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stA="0" endPos="1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75325" y="1918275"/>
            <a:ext cx="32610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5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funnel with text on it&#10;&#10;Description automatically generated">
            <a:extLst>
              <a:ext uri="{FF2B5EF4-FFF2-40B4-BE49-F238E27FC236}">
                <a16:creationId xmlns:a16="http://schemas.microsoft.com/office/drawing/2014/main" id="{A3EC4B4B-ED38-717F-3DAB-9F0B93D2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26" y="1407766"/>
            <a:ext cx="3359150" cy="3170555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22BF4EA1-9C45-CFB3-C30A-F3A32D883C26}"/>
              </a:ext>
            </a:extLst>
          </p:cNvPr>
          <p:cNvSpPr txBox="1"/>
          <p:nvPr/>
        </p:nvSpPr>
        <p:spPr>
          <a:xfrm>
            <a:off x="833554" y="720369"/>
            <a:ext cx="287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 dirty="0" err="1">
                <a:latin typeface="Oswald SemiBold"/>
                <a:ea typeface="Oswald SemiBold"/>
                <a:cs typeface="Oswald SemiBold"/>
                <a:sym typeface="Oswald SemiBold"/>
              </a:rPr>
              <a:t>Metrocar's</a:t>
            </a:r>
            <a:r>
              <a:rPr lang="en-GB" sz="1800" i="1" dirty="0">
                <a:latin typeface="Oswald SemiBold"/>
                <a:ea typeface="Oswald SemiBold"/>
                <a:cs typeface="Oswald SemiBold"/>
                <a:sym typeface="Oswald SemiBold"/>
              </a:rPr>
              <a:t> User Funnel</a:t>
            </a:r>
            <a:endParaRPr sz="18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586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DA612D5-3D16-56D4-CEAF-983D734B9502}"/>
              </a:ext>
            </a:extLst>
          </p:cNvPr>
          <p:cNvSpPr txBox="1"/>
          <p:nvPr/>
        </p:nvSpPr>
        <p:spPr>
          <a:xfrm>
            <a:off x="507159" y="670534"/>
            <a:ext cx="5744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 dirty="0">
                <a:latin typeface="Oswald SemiBold"/>
                <a:ea typeface="Oswald SemiBold"/>
                <a:cs typeface="Oswald SemiBold"/>
                <a:sym typeface="Oswald SemiBold"/>
              </a:rPr>
              <a:t>Understanding the Power of Funnel Analysis</a:t>
            </a:r>
            <a:endParaRPr sz="18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D6535F47-E3C6-8F37-045B-7D114B54D92B}"/>
              </a:ext>
            </a:extLst>
          </p:cNvPr>
          <p:cNvSpPr txBox="1">
            <a:spLocks/>
          </p:cNvSpPr>
          <p:nvPr/>
        </p:nvSpPr>
        <p:spPr>
          <a:xfrm>
            <a:off x="142000" y="1389875"/>
            <a:ext cx="3862200" cy="157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US" sz="1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Quantifying Drop-off: Identify where users exit the funnel and understand bottlenecks.</a:t>
            </a:r>
          </a:p>
          <a:p>
            <a:pPr marL="457200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US" sz="1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Identifying Causes: Uncover the reasons behind attrition and address root causes.</a:t>
            </a:r>
          </a:p>
          <a:p>
            <a:pPr marL="457200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US" sz="1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Taking the Right Actions: Develop data-informed strategies to improve user engagement and conversion.</a:t>
            </a:r>
            <a:endParaRPr lang="en-US" dirty="0">
              <a:solidFill>
                <a:schemeClr val="tx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785515-F380-8201-8C0F-ABDD72AB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68" y="1518476"/>
            <a:ext cx="3410276" cy="24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42000" y="1213575"/>
            <a:ext cx="3743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Drop-off between "Rides Accepted" and "Completed" is significant (50% drop).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Waiting time impacts cancellation rates.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Huge volume during peak hours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2000" y="371650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steps of the funnel should we research and improve?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7A0B-B4CF-09A2-33C4-CBECC6F1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44" y="1402718"/>
            <a:ext cx="3547532" cy="3286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6838" t="2941" r="12704" b="-9"/>
          <a:stretch/>
        </p:blipFill>
        <p:spPr>
          <a:xfrm>
            <a:off x="3309275" y="1252800"/>
            <a:ext cx="5834726" cy="38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42000" y="1043875"/>
            <a:ext cx="38622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Allocate budget primarily to iOS, the best-performing platform(55%)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web channel budget due to underperformance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reallocating resources to Android due to its wider user base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42000" y="371650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Where to focus marketing budget based on platforms?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42000" y="841525"/>
            <a:ext cx="38622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Ages 35-44 have the highest user performance.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focusing on age groups 25-34 and 35-44.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that many users did not share their age.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42000" y="175825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Which age groups perform best at each stage?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" name="Picture 1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A76D8626-92F7-3EDF-10EB-70CF2D48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9" y="2283728"/>
            <a:ext cx="7589671" cy="1081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42000" y="841525"/>
            <a:ext cx="38622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daily peaks: 8-10 AM and 3-8 PM.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Surge pricing can help balance supply and demand.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cautious about negative impacts on reputation and customer churn.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2000" y="175825"/>
            <a:ext cx="7667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does the distribution of ride requests look like throughout the day?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t="3056" r="-999" b="-1656"/>
          <a:stretch/>
        </p:blipFill>
        <p:spPr>
          <a:xfrm>
            <a:off x="2858950" y="1879875"/>
            <a:ext cx="6285050" cy="3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42000" y="841525"/>
            <a:ext cx="38622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Lowest conversion rate at the "Ride Completed" stage.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 offering a discount after the first ride.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42000" y="175825"/>
            <a:ext cx="7667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part of our funnel has the lowest conversion rate?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792725" y="3197925"/>
            <a:ext cx="672300" cy="62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8428F-0125-26CD-FDE4-556C1EF0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04" y="1306970"/>
            <a:ext cx="3547532" cy="328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BB87-66C1-5C12-A393-DC049930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Recommendations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9E53-27D3-3FCF-A855-5F539F15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93679"/>
            <a:ext cx="8520600" cy="3075195"/>
          </a:xfrm>
        </p:spPr>
        <p:txBody>
          <a:bodyPr/>
          <a:lstStyle/>
          <a:p>
            <a:r>
              <a:rPr lang="en-GB" sz="1400" dirty="0">
                <a:solidFill>
                  <a:srgbClr val="37352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Promote driver availability in regions with a high incidence of ride cancellations.</a:t>
            </a:r>
          </a:p>
          <a:p>
            <a:endParaRPr lang="sv-SE" sz="1400" dirty="0">
              <a:solidFill>
                <a:srgbClr val="37352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400" dirty="0">
                <a:solidFill>
                  <a:srgbClr val="37352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Implement price surge strategies to enhance driver availability during peak hours</a:t>
            </a:r>
          </a:p>
          <a:p>
            <a:endParaRPr lang="en-GB" sz="1400" dirty="0">
              <a:solidFill>
                <a:srgbClr val="37352F"/>
              </a:solidFill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en-GB" sz="1400" dirty="0">
                <a:solidFill>
                  <a:srgbClr val="37352F"/>
                </a:solidFill>
                <a:latin typeface="Helvetica" panose="020B0604020202020204" pitchFamily="34" charset="0"/>
              </a:rPr>
              <a:t>Introduce a ride-sharing feature: potential to reduce CO2 emissions through minimizing unnecessary driver travel</a:t>
            </a:r>
          </a:p>
          <a:p>
            <a:endParaRPr lang="sv-SE" dirty="0"/>
          </a:p>
          <a:p>
            <a:r>
              <a:rPr lang="en-GB" sz="1400" dirty="0" err="1">
                <a:solidFill>
                  <a:srgbClr val="37352F"/>
                </a:solidFill>
                <a:latin typeface="Helvetica" panose="020B0604020202020204" pitchFamily="34" charset="0"/>
              </a:rPr>
              <a:t>Metrocar's</a:t>
            </a:r>
            <a:r>
              <a:rPr lang="en-GB" sz="1400" dirty="0">
                <a:solidFill>
                  <a:srgbClr val="37352F"/>
                </a:solidFill>
                <a:latin typeface="Helvetica" panose="020B0604020202020204" pitchFamily="34" charset="0"/>
              </a:rPr>
              <a:t> primary target demographic consists of individuals aged 35 to 44</a:t>
            </a:r>
          </a:p>
          <a:p>
            <a:endParaRPr lang="en-GB" sz="1400" dirty="0">
              <a:solidFill>
                <a:srgbClr val="37352F"/>
              </a:solidFill>
              <a:latin typeface="Helvetica" panose="020B0604020202020204" pitchFamily="34" charset="0"/>
            </a:endParaRPr>
          </a:p>
          <a:p>
            <a:r>
              <a:rPr lang="en-GB" sz="1400" dirty="0">
                <a:solidFill>
                  <a:srgbClr val="37352F"/>
                </a:solidFill>
                <a:latin typeface="Helvetica" panose="020B0604020202020204" pitchFamily="34" charset="0"/>
              </a:rPr>
              <a:t>Allocate marketing budgets with a focus on iOS platforms (55%)</a:t>
            </a:r>
            <a:endParaRPr lang="sv-SE" sz="1400" dirty="0">
              <a:solidFill>
                <a:srgbClr val="37352F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49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309</Words>
  <Application>Microsoft Office PowerPoint</Application>
  <PresentationFormat>On-screen Show (16:9)</PresentationFormat>
  <Paragraphs>38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Oswald</vt:lpstr>
      <vt:lpstr>Arial</vt:lpstr>
      <vt:lpstr>Helvetica</vt:lpstr>
      <vt:lpstr>Calibri</vt:lpstr>
      <vt:lpstr>Roboto</vt:lpstr>
      <vt:lpstr>Calibri Light</vt:lpstr>
      <vt:lpstr>Oswald SemiBold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Somiya</dc:creator>
  <cp:lastModifiedBy>Somiya Khurram</cp:lastModifiedBy>
  <cp:revision>3</cp:revision>
  <dcterms:modified xsi:type="dcterms:W3CDTF">2023-10-29T18:57:36Z</dcterms:modified>
</cp:coreProperties>
</file>