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19" roundtripDataSignature="AMtx7mhIWOcOswbtA2V5SaareeNU1e4J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customschemas.google.com/relationships/presentationmetadata" Target="metadata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5" name="Shape 2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p100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7" name="Google Shape;2417;p100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3" name="Shape 2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4" name="Google Shape;2424;p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5" name="Google Shape;2425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0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2" name="Google Shape;2432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3" name="Shape 2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4" name="Google Shape;2444;p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5" name="Google Shape;2445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9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p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1" name="Google Shape;2461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5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Google Shape;2466;p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7" name="Google Shape;2467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5" name="Shape 2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Google Shape;2496;p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7" name="Google Shape;2497;p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5" name="Shape 2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6" name="Google Shape;2526;p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7" name="Google Shape;2527;p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5" name="Shape 2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6" name="Google Shape;2556;p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7" name="Google Shape;2557;p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5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p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7" name="Google Shape;2587;p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5" name="Shape 2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6" name="Google Shape;2616;p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7" name="Google Shape;2617;p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6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7" name="Google Shape;2647;p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8" name="Google Shape;2648;p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8" name="Shape 2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Google Shape;2679;p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0" name="Google Shape;2680;p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4" name="Shape 2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5" name="Google Shape;2685;p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6" name="Google Shape;2686;p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5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5" name="Google Shape;525;p25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7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7" name="Google Shape;557;p27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8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5" name="Google Shape;565;p28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9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5" name="Google Shape;595;p29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0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7" name="Google Shape;627;p30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9" name="Google Shape;659;p31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2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2" name="Google Shape;692;p32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3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5" name="Google Shape;725;p33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4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9" name="Google Shape;759;p34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5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3" name="Google Shape;793;p35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6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7" name="Google Shape;827;p36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7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1" name="Google Shape;861;p37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38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4" name="Google Shape;894;p38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9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6" name="Google Shape;926;p39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40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8" name="Google Shape;958;p40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41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4" name="Google Shape;964;p41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2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0" name="Google Shape;980;p42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43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6" name="Google Shape;986;p43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44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7" name="Google Shape;1017;p44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45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9" name="Google Shape;1049;p45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46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1" name="Google Shape;1081;p46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47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3" name="Google Shape;1113;p47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48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4" name="Google Shape;1144;p48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49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6" name="Google Shape;1176;p49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0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9" name="Google Shape;1209;p50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51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3" name="Google Shape;1243;p51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52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9" name="Google Shape;1249;p52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53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5" name="Google Shape;1255;p53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54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3" name="Google Shape;1263;p54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55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2" name="Google Shape;1272;p55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56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1" name="Google Shape;1281;p56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57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0" name="Google Shape;1290;p57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58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9" name="Google Shape;1299;p58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9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8" name="Google Shape;1328;p59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60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8" name="Google Shape;1358;p60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61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8" name="Google Shape;1388;p61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62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8" name="Google Shape;1418;p62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63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8" name="Google Shape;1448;p63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64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8" name="Google Shape;1478;p64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65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8" name="Google Shape;1508;p65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66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8" name="Google Shape;1538;p66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67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8" name="Google Shape;1568;p67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68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9" name="Google Shape;1599;p68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69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9" name="Google Shape;1629;p69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70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9" name="Google Shape;1659;p70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71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9" name="Google Shape;1689;p71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72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9" name="Google Shape;1719;p72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73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9" name="Google Shape;1749;p73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7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p74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9" name="Google Shape;1779;p74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7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75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9" name="Google Shape;1809;p75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3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5" name="Google Shape;1815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5" name="Google Shape;1835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6" name="Google Shape;1856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7" name="Google Shape;1877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1" name="Google Shape;1901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2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p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4" name="Google Shape;1924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0" name="Google Shape;1950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p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5" name="Google Shape;1975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8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p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0" name="Google Shape;2000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3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p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5" name="Google Shape;2025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8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p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0" name="Google Shape;2050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3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p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5" name="Google Shape;2075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p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0" name="Google Shape;2100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p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5" name="Google Shape;2125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8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p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0" name="Google Shape;2150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p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5" name="Google Shape;2175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8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Google Shape;2199;p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0" name="Google Shape;2200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6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p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8" name="Google Shape;2228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3" name="Shape 2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Google Shape;2254;p94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5" name="Google Shape;2255;p94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4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95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6" name="Google Shape;2286;p95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6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p96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8" name="Google Shape;2318;p96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9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p97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1" name="Google Shape;2351;p97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3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Google Shape;2384;p98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5" name="Google Shape;2385;p98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6" name="Shape 2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99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8" name="Google Shape;2408;p99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5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5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14" name="Google Shape;14;p115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3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3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13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●"/>
              <a:defRPr sz="3200"/>
            </a:lvl1pPr>
            <a:lvl2pPr indent="-37973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■"/>
              <a:defRPr sz="2800"/>
            </a:lvl2pPr>
            <a:lvl3pPr indent="-358139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○"/>
              <a:defRPr sz="2400"/>
            </a:lvl3pPr>
            <a:lvl4pPr indent="-3111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◆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9pPr>
          </a:lstStyle>
          <a:p/>
        </p:txBody>
      </p:sp>
      <p:sp>
        <p:nvSpPr>
          <p:cNvPr id="49" name="Google Shape;49;p123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50" name="Google Shape;50;p123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4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4" name="Google Shape;54;p124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581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●"/>
              <a:defRPr sz="24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■"/>
              <a:defRPr sz="2000"/>
            </a:lvl2pPr>
            <a:lvl3pPr indent="-32575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○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◆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9pPr>
          </a:lstStyle>
          <a:p/>
        </p:txBody>
      </p:sp>
      <p:sp>
        <p:nvSpPr>
          <p:cNvPr id="55" name="Google Shape;55;p124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6" name="Google Shape;56;p124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581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●"/>
              <a:defRPr sz="24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■"/>
              <a:defRPr sz="2000"/>
            </a:lvl2pPr>
            <a:lvl3pPr indent="-32575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○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◆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9pPr>
          </a:lstStyle>
          <a:p/>
        </p:txBody>
      </p:sp>
      <p:sp>
        <p:nvSpPr>
          <p:cNvPr id="57" name="Google Shape;57;p124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6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6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7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7"/>
          <p:cNvSpPr txBox="1"/>
          <p:nvPr>
            <p:ph idx="1" type="body"/>
          </p:nvPr>
        </p:nvSpPr>
        <p:spPr>
          <a:xfrm>
            <a:off x="457200" y="1143000"/>
            <a:ext cx="8229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■"/>
              <a:defRPr/>
            </a:lvl2pPr>
            <a:lvl3pPr indent="-32575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21" name="Google Shape;21;p117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8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8"/>
          <p:cNvSpPr txBox="1"/>
          <p:nvPr>
            <p:ph idx="1" type="body"/>
          </p:nvPr>
        </p:nvSpPr>
        <p:spPr>
          <a:xfrm>
            <a:off x="457200" y="11430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7973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●"/>
              <a:defRPr sz="28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■"/>
              <a:defRPr sz="2400"/>
            </a:lvl2pPr>
            <a:lvl3pPr indent="-3365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○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◆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9pPr>
          </a:lstStyle>
          <a:p/>
        </p:txBody>
      </p:sp>
      <p:sp>
        <p:nvSpPr>
          <p:cNvPr id="25" name="Google Shape;25;p118"/>
          <p:cNvSpPr txBox="1"/>
          <p:nvPr>
            <p:ph idx="2" type="body"/>
          </p:nvPr>
        </p:nvSpPr>
        <p:spPr>
          <a:xfrm>
            <a:off x="4648200" y="11430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7973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●"/>
              <a:defRPr sz="28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■"/>
              <a:defRPr sz="2400"/>
            </a:lvl2pPr>
            <a:lvl3pPr indent="-3365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○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◆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9pPr>
          </a:lstStyle>
          <a:p/>
        </p:txBody>
      </p:sp>
      <p:sp>
        <p:nvSpPr>
          <p:cNvPr id="26" name="Google Shape;26;p118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5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30" name="Google Shape;30;p125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9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0"/>
          <p:cNvSpPr txBox="1"/>
          <p:nvPr>
            <p:ph type="title"/>
          </p:nvPr>
        </p:nvSpPr>
        <p:spPr>
          <a:xfrm rot="5400000">
            <a:off x="5543550" y="1257300"/>
            <a:ext cx="4229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0"/>
          <p:cNvSpPr txBox="1"/>
          <p:nvPr>
            <p:ph idx="1" type="body"/>
          </p:nvPr>
        </p:nvSpPr>
        <p:spPr>
          <a:xfrm rot="5400000">
            <a:off x="1352550" y="-723900"/>
            <a:ext cx="42291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■"/>
              <a:defRPr/>
            </a:lvl2pPr>
            <a:lvl3pPr indent="-32575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36" name="Google Shape;36;p120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1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1"/>
          <p:cNvSpPr txBox="1"/>
          <p:nvPr>
            <p:ph idx="1" type="body"/>
          </p:nvPr>
        </p:nvSpPr>
        <p:spPr>
          <a:xfrm rot="5400000">
            <a:off x="2943150" y="-1342950"/>
            <a:ext cx="32577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■"/>
              <a:defRPr/>
            </a:lvl2pPr>
            <a:lvl3pPr indent="-32575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40" name="Google Shape;40;p121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2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22"/>
          <p:cNvSpPr txBox="1"/>
          <p:nvPr>
            <p:ph idx="1" type="body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5" name="Google Shape;45;p122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4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4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4"/>
          <p:cNvSpPr txBox="1"/>
          <p:nvPr>
            <p:ph idx="1" type="body"/>
          </p:nvPr>
        </p:nvSpPr>
        <p:spPr>
          <a:xfrm>
            <a:off x="457200" y="1143000"/>
            <a:ext cx="8229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13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7973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8139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14"/>
          <p:cNvSpPr txBox="1"/>
          <p:nvPr/>
        </p:nvSpPr>
        <p:spPr>
          <a:xfrm>
            <a:off x="0" y="1028700"/>
            <a:ext cx="4572000" cy="57000"/>
          </a:xfrm>
          <a:prstGeom prst="rect">
            <a:avLst/>
          </a:prstGeom>
          <a:gradFill>
            <a:gsLst>
              <a:gs pos="0">
                <a:srgbClr val="FF8200"/>
              </a:gs>
              <a:gs pos="10000">
                <a:srgbClr val="FF0000"/>
              </a:gs>
              <a:gs pos="35000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14"/>
          <p:cNvSpPr txBox="1"/>
          <p:nvPr/>
        </p:nvSpPr>
        <p:spPr>
          <a:xfrm>
            <a:off x="4572000" y="1028700"/>
            <a:ext cx="4572000" cy="57000"/>
          </a:xfrm>
          <a:prstGeom prst="rect">
            <a:avLst/>
          </a:prstGeom>
          <a:gradFill>
            <a:gsLst>
              <a:gs pos="0">
                <a:srgbClr val="00008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2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hyperlink" Target="https://www.geeksforgeeks.org/breadth-first-search-or-bfs-for-a-graph/" TargetMode="External"/><Relationship Id="rId4" Type="http://schemas.openxmlformats.org/officeDocument/2006/relationships/hyperlink" Target="https://www.geeksforgeeks.org/applications-of-depth-first-search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idx="1" type="subTitle"/>
          </p:nvPr>
        </p:nvSpPr>
        <p:spPr>
          <a:xfrm>
            <a:off x="965850" y="1914450"/>
            <a:ext cx="73152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None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Algorithms</a:t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None/>
            </a:pPr>
            <a:r>
              <a:rPr lang="en"/>
              <a:t>Traversals: BFS, DFS</a:t>
            </a: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0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0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0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0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0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0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0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10"/>
          <p:cNvCxnSpPr>
            <a:stCxn id="227" idx="3"/>
            <a:endCxn id="23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6" name="Google Shape;236;p10"/>
          <p:cNvCxnSpPr>
            <a:stCxn id="232" idx="3"/>
            <a:endCxn id="22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7" name="Google Shape;237;p10"/>
          <p:cNvCxnSpPr>
            <a:stCxn id="227" idx="4"/>
            <a:endCxn id="22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" name="Google Shape;238;p10"/>
          <p:cNvCxnSpPr>
            <a:endCxn id="23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10"/>
          <p:cNvCxnSpPr>
            <a:endCxn id="23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p10"/>
          <p:cNvCxnSpPr>
            <a:stCxn id="227" idx="6"/>
            <a:endCxn id="23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1" name="Google Shape;241;p10"/>
          <p:cNvCxnSpPr>
            <a:stCxn id="231" idx="5"/>
            <a:endCxn id="23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2" name="Google Shape;242;p10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Google Shape;2419;p100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And Cycles</a:t>
            </a:r>
            <a:endParaRPr/>
          </a:p>
        </p:txBody>
      </p:sp>
      <p:sp>
        <p:nvSpPr>
          <p:cNvPr id="2420" name="Google Shape;2420;p100"/>
          <p:cNvSpPr txBox="1"/>
          <p:nvPr/>
        </p:nvSpPr>
        <p:spPr>
          <a:xfrm>
            <a:off x="457200" y="16002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DFS(G)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u-&gt;color = WHITE;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(u-&gt;color == WHITE)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1" name="Google Shape;2421;p100"/>
          <p:cNvSpPr txBox="1"/>
          <p:nvPr/>
        </p:nvSpPr>
        <p:spPr>
          <a:xfrm>
            <a:off x="4648200" y="16002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GREY;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u-&gt;d = time;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∈ u-&gt;Adj[]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(v-&gt;color == WHITE)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 b="1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1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if (v-&gt;color == GREY)</a:t>
            </a:r>
            <a:endParaRPr b="1" i="0" sz="1100" u="none" cap="none" strike="noStrike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print(“cycle found!”)</a:t>
            </a:r>
            <a:endParaRPr b="1" i="0" sz="1100" u="none" cap="none" strike="noStrike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u-&gt;color = BLACK;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u-&gt;f = time;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2" name="Google Shape;2422;p100"/>
          <p:cNvCxnSpPr/>
          <p:nvPr/>
        </p:nvCxnSpPr>
        <p:spPr>
          <a:xfrm rot="10800000">
            <a:off x="4495800" y="1600350"/>
            <a:ext cx="0" cy="337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6" name="Shape 2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7" name="Google Shape;2427;p101"/>
          <p:cNvPicPr preferRelativeResize="0"/>
          <p:nvPr/>
        </p:nvPicPr>
        <p:blipFill rotWithShape="1">
          <a:blip r:embed="rId3">
            <a:alphaModFix/>
          </a:blip>
          <a:srcRect b="3232" l="68903" r="0" t="47230"/>
          <a:stretch/>
        </p:blipFill>
        <p:spPr>
          <a:xfrm>
            <a:off x="1429900" y="1105882"/>
            <a:ext cx="3367774" cy="377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8" name="Google Shape;2428;p101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Bipartite Graphs</a:t>
            </a:r>
            <a:endParaRPr/>
          </a:p>
        </p:txBody>
      </p:sp>
      <p:sp>
        <p:nvSpPr>
          <p:cNvPr id="2429" name="Google Shape;2429;p101"/>
          <p:cNvSpPr txBox="1"/>
          <p:nvPr/>
        </p:nvSpPr>
        <p:spPr>
          <a:xfrm>
            <a:off x="5380125" y="1645925"/>
            <a:ext cx="2993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adjacent vertices have the same color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3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p102"/>
          <p:cNvPicPr preferRelativeResize="0"/>
          <p:nvPr/>
        </p:nvPicPr>
        <p:blipFill rotWithShape="1">
          <a:blip r:embed="rId3">
            <a:alphaModFix/>
          </a:blip>
          <a:srcRect b="3232" l="68903" r="0" t="47230"/>
          <a:stretch/>
        </p:blipFill>
        <p:spPr>
          <a:xfrm>
            <a:off x="1429900" y="1105882"/>
            <a:ext cx="3367774" cy="377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p102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Bipartite Graphs</a:t>
            </a:r>
            <a:endParaRPr/>
          </a:p>
        </p:txBody>
      </p:sp>
      <p:sp>
        <p:nvSpPr>
          <p:cNvPr id="2436" name="Google Shape;2436;p102"/>
          <p:cNvSpPr txBox="1"/>
          <p:nvPr/>
        </p:nvSpPr>
        <p:spPr>
          <a:xfrm>
            <a:off x="5380125" y="1645925"/>
            <a:ext cx="2993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adjacent vertices have the same color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7" name="Google Shape;2437;p102"/>
          <p:cNvSpPr/>
          <p:nvPr/>
        </p:nvSpPr>
        <p:spPr>
          <a:xfrm>
            <a:off x="5441825" y="2931800"/>
            <a:ext cx="493800" cy="4836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8" name="Google Shape;2438;p102"/>
          <p:cNvSpPr/>
          <p:nvPr/>
        </p:nvSpPr>
        <p:spPr>
          <a:xfrm>
            <a:off x="7610475" y="2931800"/>
            <a:ext cx="493800" cy="483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9" name="Google Shape;2439;p102"/>
          <p:cNvCxnSpPr>
            <a:endCxn id="2438" idx="2"/>
          </p:cNvCxnSpPr>
          <p:nvPr/>
        </p:nvCxnSpPr>
        <p:spPr>
          <a:xfrm>
            <a:off x="5935575" y="3173600"/>
            <a:ext cx="167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40" name="Google Shape;2440;p102"/>
          <p:cNvSpPr/>
          <p:nvPr/>
        </p:nvSpPr>
        <p:spPr>
          <a:xfrm>
            <a:off x="5441800" y="4143775"/>
            <a:ext cx="493800" cy="4836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1" name="Google Shape;2441;p102"/>
          <p:cNvSpPr/>
          <p:nvPr/>
        </p:nvSpPr>
        <p:spPr>
          <a:xfrm>
            <a:off x="7610450" y="4143775"/>
            <a:ext cx="493800" cy="4836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2" name="Google Shape;2442;p102"/>
          <p:cNvCxnSpPr>
            <a:endCxn id="2441" idx="2"/>
          </p:cNvCxnSpPr>
          <p:nvPr/>
        </p:nvCxnSpPr>
        <p:spPr>
          <a:xfrm>
            <a:off x="5935550" y="4385575"/>
            <a:ext cx="167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6" name="Shape 2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7" name="Google Shape;2447;p103"/>
          <p:cNvPicPr preferRelativeResize="0"/>
          <p:nvPr/>
        </p:nvPicPr>
        <p:blipFill rotWithShape="1">
          <a:blip r:embed="rId3">
            <a:alphaModFix/>
          </a:blip>
          <a:srcRect b="3232" l="68903" r="0" t="47230"/>
          <a:stretch/>
        </p:blipFill>
        <p:spPr>
          <a:xfrm>
            <a:off x="1429900" y="1105882"/>
            <a:ext cx="3367774" cy="377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8" name="Google Shape;2448;p103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Bipartite Graphs</a:t>
            </a:r>
            <a:endParaRPr/>
          </a:p>
        </p:txBody>
      </p:sp>
      <p:sp>
        <p:nvSpPr>
          <p:cNvPr id="2449" name="Google Shape;2449;p103"/>
          <p:cNvSpPr txBox="1"/>
          <p:nvPr/>
        </p:nvSpPr>
        <p:spPr>
          <a:xfrm>
            <a:off x="5380125" y="1645925"/>
            <a:ext cx="2993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adjacent vertices have the same color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0" name="Google Shape;2450;p103"/>
          <p:cNvSpPr/>
          <p:nvPr/>
        </p:nvSpPr>
        <p:spPr>
          <a:xfrm>
            <a:off x="5441825" y="2931800"/>
            <a:ext cx="493800" cy="4836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1" name="Google Shape;2451;p103"/>
          <p:cNvSpPr/>
          <p:nvPr/>
        </p:nvSpPr>
        <p:spPr>
          <a:xfrm>
            <a:off x="7610475" y="2931800"/>
            <a:ext cx="493800" cy="483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52" name="Google Shape;2452;p103"/>
          <p:cNvCxnSpPr>
            <a:endCxn id="2451" idx="2"/>
          </p:cNvCxnSpPr>
          <p:nvPr/>
        </p:nvCxnSpPr>
        <p:spPr>
          <a:xfrm>
            <a:off x="5935575" y="3173600"/>
            <a:ext cx="167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53" name="Google Shape;2453;p103"/>
          <p:cNvSpPr/>
          <p:nvPr/>
        </p:nvSpPr>
        <p:spPr>
          <a:xfrm>
            <a:off x="5441800" y="4143775"/>
            <a:ext cx="493800" cy="4836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4" name="Google Shape;2454;p103"/>
          <p:cNvSpPr/>
          <p:nvPr/>
        </p:nvSpPr>
        <p:spPr>
          <a:xfrm>
            <a:off x="7610450" y="4143775"/>
            <a:ext cx="493800" cy="4836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55" name="Google Shape;2455;p103"/>
          <p:cNvCxnSpPr>
            <a:endCxn id="2454" idx="2"/>
          </p:cNvCxnSpPr>
          <p:nvPr/>
        </p:nvCxnSpPr>
        <p:spPr>
          <a:xfrm>
            <a:off x="5935550" y="4385575"/>
            <a:ext cx="167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56" name="Google Shape;2456;p103"/>
          <p:cNvSpPr txBox="1"/>
          <p:nvPr/>
        </p:nvSpPr>
        <p:spPr>
          <a:xfrm>
            <a:off x="8353050" y="3003800"/>
            <a:ext cx="5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Ok</a:t>
            </a:r>
            <a:endParaRPr b="1" i="0" sz="14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7" name="Google Shape;2457;p103"/>
          <p:cNvSpPr txBox="1"/>
          <p:nvPr/>
        </p:nvSpPr>
        <p:spPr>
          <a:xfrm>
            <a:off x="8289425" y="4185475"/>
            <a:ext cx="7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Ok</a:t>
            </a:r>
            <a:endParaRPr b="1" i="0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8" name="Google Shape;2458;p103"/>
          <p:cNvSpPr/>
          <p:nvPr/>
        </p:nvSpPr>
        <p:spPr>
          <a:xfrm>
            <a:off x="6449950" y="4083950"/>
            <a:ext cx="631800" cy="606900"/>
          </a:xfrm>
          <a:prstGeom prst="mathMultiply">
            <a:avLst>
              <a:gd fmla="val 23520" name="adj1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2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3" name="Google Shape;2463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625" y="1150225"/>
            <a:ext cx="7381875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4" name="Google Shape;2464;p104"/>
          <p:cNvSpPr txBox="1"/>
          <p:nvPr>
            <p:ph idx="4294967295"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Bipartite Graphs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8" name="Shape 2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9" name="Google Shape;2469;p105"/>
          <p:cNvSpPr txBox="1"/>
          <p:nvPr>
            <p:ph idx="4294967295"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400"/>
              <a:t>Detecting Bipartite Graphs with BFS</a:t>
            </a:r>
            <a:endParaRPr sz="3400"/>
          </a:p>
        </p:txBody>
      </p:sp>
      <p:sp>
        <p:nvSpPr>
          <p:cNvPr id="2470" name="Google Shape;2470;p105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1" name="Google Shape;2471;p105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2" name="Google Shape;2472;p105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3" name="Google Shape;2473;p105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4" name="Google Shape;2474;p105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5" name="Google Shape;2475;p105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6" name="Google Shape;2476;p105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7" name="Google Shape;2477;p105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8" name="Google Shape;2478;p105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9" name="Google Shape;2479;p105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0" name="Google Shape;2480;p105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1" name="Google Shape;2481;p105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2" name="Google Shape;2482;p105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3" name="Google Shape;2483;p105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4" name="Google Shape;2484;p105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5" name="Google Shape;2485;p105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6" name="Google Shape;2486;p105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87" name="Google Shape;2487;p105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88" name="Google Shape;2488;p105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89" name="Google Shape;2489;p105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90" name="Google Shape;2490;p105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91" name="Google Shape;2491;p105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92" name="Google Shape;2492;p105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93" name="Google Shape;2493;p105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94" name="Google Shape;2494;p105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8" name="Shape 2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Google Shape;2499;p106"/>
          <p:cNvSpPr txBox="1"/>
          <p:nvPr>
            <p:ph idx="4294967295"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400"/>
              <a:t>Detecting Bipartite Graphs with BFS</a:t>
            </a:r>
            <a:endParaRPr sz="3400"/>
          </a:p>
        </p:txBody>
      </p:sp>
      <p:sp>
        <p:nvSpPr>
          <p:cNvPr id="2500" name="Google Shape;2500;p106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1" name="Google Shape;2501;p106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2" name="Google Shape;2502;p106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3" name="Google Shape;2503;p106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4" name="Google Shape;2504;p106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5" name="Google Shape;2505;p106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6" name="Google Shape;2506;p106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7" name="Google Shape;2507;p106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8" name="Google Shape;2508;p106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9" name="Google Shape;2509;p106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0" name="Google Shape;2510;p106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1" name="Google Shape;2511;p106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2" name="Google Shape;2512;p106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3" name="Google Shape;2513;p106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4" name="Google Shape;2514;p106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5" name="Google Shape;2515;p106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6" name="Google Shape;2516;p106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17" name="Google Shape;2517;p106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18" name="Google Shape;2518;p106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19" name="Google Shape;2519;p106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20" name="Google Shape;2520;p106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21" name="Google Shape;2521;p106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22" name="Google Shape;2522;p106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23" name="Google Shape;2523;p106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24" name="Google Shape;2524;p106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8" name="Shape 2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" name="Google Shape;2529;p107"/>
          <p:cNvSpPr txBox="1"/>
          <p:nvPr>
            <p:ph idx="4294967295"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400"/>
              <a:t>Detecting Bipartite Graphs with BFS</a:t>
            </a:r>
            <a:endParaRPr sz="3400"/>
          </a:p>
        </p:txBody>
      </p:sp>
      <p:sp>
        <p:nvSpPr>
          <p:cNvPr id="2530" name="Google Shape;2530;p107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1" name="Google Shape;2531;p107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2" name="Google Shape;2532;p107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3" name="Google Shape;2533;p107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4" name="Google Shape;2534;p107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5" name="Google Shape;2535;p107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6" name="Google Shape;2536;p107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7" name="Google Shape;2537;p107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8" name="Google Shape;2538;p107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9" name="Google Shape;2539;p107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0" name="Google Shape;2540;p107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1" name="Google Shape;2541;p107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2" name="Google Shape;2542;p107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3" name="Google Shape;2543;p107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4" name="Google Shape;2544;p107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5" name="Google Shape;2545;p107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46" name="Google Shape;2546;p107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47" name="Google Shape;2547;p107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48" name="Google Shape;2548;p107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49" name="Google Shape;2549;p107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50" name="Google Shape;2550;p107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51" name="Google Shape;2551;p107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52" name="Google Shape;2552;p107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53" name="Google Shape;2553;p107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54" name="Google Shape;2554;p107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8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p108"/>
          <p:cNvSpPr txBox="1"/>
          <p:nvPr>
            <p:ph idx="4294967295"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400"/>
              <a:t>Detecting Bipartite Graphs with BFS</a:t>
            </a:r>
            <a:endParaRPr sz="3400"/>
          </a:p>
        </p:txBody>
      </p:sp>
      <p:sp>
        <p:nvSpPr>
          <p:cNvPr id="2560" name="Google Shape;2560;p108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1" name="Google Shape;2561;p108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2" name="Google Shape;2562;p108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3" name="Google Shape;2563;p108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4" name="Google Shape;2564;p108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5" name="Google Shape;2565;p108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6" name="Google Shape;2566;p108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7" name="Google Shape;2567;p108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8" name="Google Shape;2568;p108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9" name="Google Shape;2569;p108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0" name="Google Shape;2570;p108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1" name="Google Shape;2571;p108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2" name="Google Shape;2572;p108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3" name="Google Shape;2573;p108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4" name="Google Shape;2574;p108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5" name="Google Shape;2575;p108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76" name="Google Shape;2576;p108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77" name="Google Shape;2577;p108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78" name="Google Shape;2578;p108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79" name="Google Shape;2579;p108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80" name="Google Shape;2580;p108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81" name="Google Shape;2581;p108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82" name="Google Shape;2582;p108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83" name="Google Shape;2583;p108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84" name="Google Shape;2584;p108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8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Google Shape;2589;p109"/>
          <p:cNvSpPr txBox="1"/>
          <p:nvPr>
            <p:ph idx="4294967295"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400"/>
              <a:t>Detecting Bipartite Graphs with BFS</a:t>
            </a:r>
            <a:endParaRPr sz="3400"/>
          </a:p>
        </p:txBody>
      </p:sp>
      <p:sp>
        <p:nvSpPr>
          <p:cNvPr id="2590" name="Google Shape;2590;p109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1" name="Google Shape;2591;p109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2" name="Google Shape;2592;p109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3" name="Google Shape;2593;p109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4" name="Google Shape;2594;p109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5" name="Google Shape;2595;p109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6" name="Google Shape;2596;p109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7" name="Google Shape;2597;p109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8" name="Google Shape;2598;p109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9" name="Google Shape;2599;p109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0" name="Google Shape;2600;p109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1" name="Google Shape;2601;p109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2" name="Google Shape;2602;p109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3" name="Google Shape;2603;p109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4" name="Google Shape;2604;p109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5" name="Google Shape;2605;p109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6" name="Google Shape;2606;p109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07" name="Google Shape;2607;p109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08" name="Google Shape;2608;p109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09" name="Google Shape;2609;p109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10" name="Google Shape;2610;p109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11" name="Google Shape;2611;p109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12" name="Google Shape;2612;p109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13" name="Google Shape;2613;p109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14" name="Google Shape;2614;p109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1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1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1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1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1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1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1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5" name="Google Shape;255;p11"/>
          <p:cNvCxnSpPr>
            <a:stCxn id="247" idx="3"/>
            <a:endCxn id="25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6" name="Google Shape;256;p11"/>
          <p:cNvCxnSpPr>
            <a:stCxn id="252" idx="3"/>
            <a:endCxn id="24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7" name="Google Shape;257;p11"/>
          <p:cNvCxnSpPr>
            <a:stCxn id="247" idx="4"/>
            <a:endCxn id="24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" name="Google Shape;258;p11"/>
          <p:cNvCxnSpPr>
            <a:endCxn id="25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9" name="Google Shape;259;p11"/>
          <p:cNvCxnSpPr>
            <a:endCxn id="25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0" name="Google Shape;260;p11"/>
          <p:cNvCxnSpPr>
            <a:stCxn id="247" idx="6"/>
            <a:endCxn id="25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1" name="Google Shape;261;p11"/>
          <p:cNvCxnSpPr>
            <a:stCxn id="251" idx="5"/>
            <a:endCxn id="25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2" name="Google Shape;262;p11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8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p110"/>
          <p:cNvSpPr txBox="1"/>
          <p:nvPr>
            <p:ph idx="4294967295"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400"/>
              <a:t>Detecting Bipartite Graphs with BFS</a:t>
            </a:r>
            <a:endParaRPr sz="3400"/>
          </a:p>
        </p:txBody>
      </p:sp>
      <p:sp>
        <p:nvSpPr>
          <p:cNvPr id="2620" name="Google Shape;2620;p110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1" name="Google Shape;2621;p110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2" name="Google Shape;2622;p110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3" name="Google Shape;2623;p110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4" name="Google Shape;2624;p110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5" name="Google Shape;2625;p110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6" name="Google Shape;2626;p110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7" name="Google Shape;2627;p110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8" name="Google Shape;2628;p110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9" name="Google Shape;2629;p110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0" name="Google Shape;2630;p110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1" name="Google Shape;2631;p110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2" name="Google Shape;2632;p110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3" name="Google Shape;2633;p110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4" name="Google Shape;2634;p110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5" name="Google Shape;2635;p110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36" name="Google Shape;2636;p110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37" name="Google Shape;2637;p110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38" name="Google Shape;2638;p110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39" name="Google Shape;2639;p110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40" name="Google Shape;2640;p110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41" name="Google Shape;2641;p110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42" name="Google Shape;2642;p110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43" name="Google Shape;2643;p110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44" name="Google Shape;2644;p110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45" name="Google Shape;2645;p110"/>
          <p:cNvSpPr/>
          <p:nvPr/>
        </p:nvSpPr>
        <p:spPr>
          <a:xfrm>
            <a:off x="5009775" y="1285875"/>
            <a:ext cx="1266900" cy="1119000"/>
          </a:xfrm>
          <a:prstGeom prst="ellipse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9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111"/>
          <p:cNvSpPr txBox="1"/>
          <p:nvPr>
            <p:ph idx="4294967295"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400"/>
              <a:t>Detecting Bipartite Graphs with BFS</a:t>
            </a:r>
            <a:endParaRPr sz="3400"/>
          </a:p>
        </p:txBody>
      </p:sp>
      <p:sp>
        <p:nvSpPr>
          <p:cNvPr id="2651" name="Google Shape;2651;p111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2" name="Google Shape;2652;p111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3" name="Google Shape;2653;p111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4" name="Google Shape;2654;p111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5" name="Google Shape;2655;p111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6" name="Google Shape;2656;p111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7" name="Google Shape;2657;p111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8" name="Google Shape;2658;p111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9" name="Google Shape;2659;p111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0" name="Google Shape;2660;p111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1" name="Google Shape;2661;p111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2" name="Google Shape;2662;p111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3" name="Google Shape;2663;p111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4" name="Google Shape;2664;p111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5" name="Google Shape;2665;p111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6" name="Google Shape;2666;p111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67" name="Google Shape;2667;p111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68" name="Google Shape;2668;p111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69" name="Google Shape;2669;p111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70" name="Google Shape;2670;p111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71" name="Google Shape;2671;p111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72" name="Google Shape;2672;p111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73" name="Google Shape;2673;p111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74" name="Google Shape;2674;p111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75" name="Google Shape;2675;p111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76" name="Google Shape;2676;p111"/>
          <p:cNvSpPr/>
          <p:nvPr/>
        </p:nvSpPr>
        <p:spPr>
          <a:xfrm>
            <a:off x="5009775" y="1285875"/>
            <a:ext cx="1266900" cy="1119000"/>
          </a:xfrm>
          <a:prstGeom prst="ellipse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7" name="Google Shape;2677;p111"/>
          <p:cNvSpPr txBox="1"/>
          <p:nvPr/>
        </p:nvSpPr>
        <p:spPr>
          <a:xfrm>
            <a:off x="4670300" y="3950200"/>
            <a:ext cx="3158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colored vertex encountered!</a:t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bipartite</a:t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" name="Google Shape;2682;p112"/>
          <p:cNvSpPr txBox="1"/>
          <p:nvPr/>
        </p:nvSpPr>
        <p:spPr>
          <a:xfrm>
            <a:off x="298325" y="1008125"/>
            <a:ext cx="86616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BipartiteBicolorableBFS(G, s):</a:t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each vertex u in G.V:</a:t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u.color = NIL</a:t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s.color = 0</a:t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Q = new Queue()</a:t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Q.enqueue(s)</a:t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Q is not empty:</a:t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u = Q.dequeue()</a:t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each v in G.Adj[u]:</a:t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v.color == NIL:</a:t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" sz="13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v.color = 1 - u.color</a:t>
            </a:r>
            <a:endParaRPr b="1" i="0" sz="1300" u="none" cap="none" strike="noStrike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Q.enqueue(v)</a:t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" sz="13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else if v.color == u.color:</a:t>
            </a:r>
            <a:endParaRPr b="1" i="0" sz="1300" u="none" cap="none" strike="noStrike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False</a:t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True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3" name="Google Shape;2683;p112"/>
          <p:cNvSpPr txBox="1"/>
          <p:nvPr>
            <p:ph idx="4294967295"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400"/>
              <a:t>Detecting Bipartite Graphs with BFS</a:t>
            </a:r>
            <a:endParaRPr sz="340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7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p113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Self Study</a:t>
            </a:r>
            <a:endParaRPr/>
          </a:p>
        </p:txBody>
      </p:sp>
      <p:sp>
        <p:nvSpPr>
          <p:cNvPr id="2689" name="Google Shape;2689;p113"/>
          <p:cNvSpPr txBox="1"/>
          <p:nvPr>
            <p:ph idx="1" type="body"/>
          </p:nvPr>
        </p:nvSpPr>
        <p:spPr>
          <a:xfrm>
            <a:off x="457200" y="1143000"/>
            <a:ext cx="8229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algorithm of finding strongly connected components using Depth First Search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CLRS book page 615</a:t>
            </a:r>
            <a:endParaRPr sz="1600"/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Topological Sorting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CLRS book page 612</a:t>
            </a:r>
            <a:endParaRPr sz="1600"/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See the “Problems related to BFS section”</a:t>
            </a:r>
            <a:endParaRPr sz="16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</a:pPr>
            <a:r>
              <a:rPr lang="en" sz="1400" u="sng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Breadth First Search or BFS for a Graph - GeeksforGeeks</a:t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400"/>
          </a:p>
          <a:p>
            <a:pPr indent="-3302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DFS, go through this link:</a:t>
            </a:r>
            <a:endParaRPr sz="16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</a:pPr>
            <a:r>
              <a:rPr lang="en" sz="1400" u="sng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Applications, Advantages and Disadvantages of Depth First Search (DFS) - GeeksforGeeks</a:t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400"/>
          </a:p>
          <a:p>
            <a:pPr indent="-3302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Practice solving problems by coding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2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2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2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2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2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2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2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2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" name="Google Shape;275;p12"/>
          <p:cNvCxnSpPr>
            <a:stCxn id="267" idx="3"/>
            <a:endCxn id="27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6" name="Google Shape;276;p12"/>
          <p:cNvCxnSpPr>
            <a:stCxn id="272" idx="3"/>
            <a:endCxn id="26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7" name="Google Shape;277;p12"/>
          <p:cNvCxnSpPr>
            <a:stCxn id="267" idx="4"/>
            <a:endCxn id="26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8" name="Google Shape;278;p12"/>
          <p:cNvCxnSpPr>
            <a:endCxn id="27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9" name="Google Shape;279;p12"/>
          <p:cNvCxnSpPr>
            <a:endCxn id="27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0" name="Google Shape;280;p12"/>
          <p:cNvCxnSpPr>
            <a:stCxn id="267" idx="6"/>
            <a:endCxn id="27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1" name="Google Shape;281;p12"/>
          <p:cNvCxnSpPr>
            <a:stCxn id="271" idx="5"/>
            <a:endCxn id="27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2" name="Google Shape;282;p12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3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3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3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3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3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3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3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5" name="Google Shape;295;p13"/>
          <p:cNvCxnSpPr>
            <a:stCxn id="287" idx="3"/>
            <a:endCxn id="29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6" name="Google Shape;296;p13"/>
          <p:cNvCxnSpPr>
            <a:stCxn id="292" idx="3"/>
            <a:endCxn id="28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7" name="Google Shape;297;p13"/>
          <p:cNvCxnSpPr>
            <a:stCxn id="287" idx="4"/>
            <a:endCxn id="28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8" name="Google Shape;298;p13"/>
          <p:cNvCxnSpPr>
            <a:endCxn id="29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9" name="Google Shape;299;p13"/>
          <p:cNvCxnSpPr>
            <a:endCxn id="29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0" name="Google Shape;300;p13"/>
          <p:cNvCxnSpPr>
            <a:stCxn id="287" idx="6"/>
            <a:endCxn id="29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1" name="Google Shape;301;p13"/>
          <p:cNvCxnSpPr>
            <a:stCxn id="291" idx="5"/>
            <a:endCxn id="29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2" name="Google Shape;302;p13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4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4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4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4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4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4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4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4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5" name="Google Shape;315;p14"/>
          <p:cNvCxnSpPr>
            <a:stCxn id="307" idx="3"/>
            <a:endCxn id="31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6" name="Google Shape;316;p14"/>
          <p:cNvCxnSpPr>
            <a:stCxn id="312" idx="3"/>
            <a:endCxn id="30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7" name="Google Shape;317;p14"/>
          <p:cNvCxnSpPr>
            <a:stCxn id="307" idx="4"/>
            <a:endCxn id="30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8" name="Google Shape;318;p14"/>
          <p:cNvCxnSpPr>
            <a:endCxn id="31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9" name="Google Shape;319;p14"/>
          <p:cNvCxnSpPr>
            <a:endCxn id="31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0" name="Google Shape;320;p14"/>
          <p:cNvCxnSpPr>
            <a:stCxn id="307" idx="6"/>
            <a:endCxn id="31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1" name="Google Shape;321;p14"/>
          <p:cNvCxnSpPr>
            <a:stCxn id="311" idx="5"/>
            <a:endCxn id="31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2" name="Google Shape;322;p14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5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5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5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5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5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5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5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5" name="Google Shape;335;p15"/>
          <p:cNvCxnSpPr>
            <a:stCxn id="327" idx="3"/>
            <a:endCxn id="33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6" name="Google Shape;336;p15"/>
          <p:cNvCxnSpPr>
            <a:stCxn id="332" idx="3"/>
            <a:endCxn id="32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7" name="Google Shape;337;p15"/>
          <p:cNvCxnSpPr>
            <a:stCxn id="327" idx="4"/>
            <a:endCxn id="32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8" name="Google Shape;338;p15"/>
          <p:cNvCxnSpPr>
            <a:endCxn id="33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9" name="Google Shape;339;p15"/>
          <p:cNvCxnSpPr>
            <a:endCxn id="33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0" name="Google Shape;340;p15"/>
          <p:cNvCxnSpPr>
            <a:stCxn id="327" idx="6"/>
            <a:endCxn id="33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1" name="Google Shape;341;p15"/>
          <p:cNvCxnSpPr>
            <a:stCxn id="331" idx="5"/>
            <a:endCxn id="33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2" name="Google Shape;342;p15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6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6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6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6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6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6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6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6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5" name="Google Shape;355;p16"/>
          <p:cNvCxnSpPr>
            <a:stCxn id="347" idx="3"/>
            <a:endCxn id="35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6" name="Google Shape;356;p16"/>
          <p:cNvCxnSpPr>
            <a:stCxn id="352" idx="3"/>
            <a:endCxn id="34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7" name="Google Shape;357;p16"/>
          <p:cNvCxnSpPr>
            <a:stCxn id="347" idx="4"/>
            <a:endCxn id="34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8" name="Google Shape;358;p16"/>
          <p:cNvCxnSpPr>
            <a:endCxn id="35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9" name="Google Shape;359;p16"/>
          <p:cNvCxnSpPr>
            <a:endCxn id="35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0" name="Google Shape;360;p16"/>
          <p:cNvCxnSpPr>
            <a:stCxn id="347" idx="6"/>
            <a:endCxn id="35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1" name="Google Shape;361;p16"/>
          <p:cNvCxnSpPr>
            <a:stCxn id="351" idx="5"/>
            <a:endCxn id="35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2" name="Google Shape;362;p16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7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7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7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7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7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7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7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7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5" name="Google Shape;375;p17"/>
          <p:cNvCxnSpPr>
            <a:stCxn id="367" idx="3"/>
            <a:endCxn id="37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6" name="Google Shape;376;p17"/>
          <p:cNvCxnSpPr>
            <a:stCxn id="372" idx="3"/>
            <a:endCxn id="36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7" name="Google Shape;377;p17"/>
          <p:cNvCxnSpPr>
            <a:stCxn id="367" idx="4"/>
            <a:endCxn id="36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8" name="Google Shape;378;p17"/>
          <p:cNvCxnSpPr>
            <a:endCxn id="37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9" name="Google Shape;379;p17"/>
          <p:cNvCxnSpPr>
            <a:endCxn id="37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0" name="Google Shape;380;p17"/>
          <p:cNvCxnSpPr>
            <a:stCxn id="367" idx="6"/>
            <a:endCxn id="37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1" name="Google Shape;381;p17"/>
          <p:cNvCxnSpPr>
            <a:stCxn id="371" idx="5"/>
            <a:endCxn id="37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2" name="Google Shape;382;p17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8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8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8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8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8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8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8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8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5" name="Google Shape;395;p18"/>
          <p:cNvCxnSpPr>
            <a:stCxn id="387" idx="3"/>
            <a:endCxn id="39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6" name="Google Shape;396;p18"/>
          <p:cNvCxnSpPr>
            <a:stCxn id="392" idx="3"/>
            <a:endCxn id="38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7" name="Google Shape;397;p18"/>
          <p:cNvCxnSpPr>
            <a:stCxn id="387" idx="4"/>
            <a:endCxn id="38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8" name="Google Shape;398;p18"/>
          <p:cNvCxnSpPr>
            <a:endCxn id="39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9" name="Google Shape;399;p18"/>
          <p:cNvCxnSpPr>
            <a:endCxn id="39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0" name="Google Shape;400;p18"/>
          <p:cNvCxnSpPr>
            <a:stCxn id="387" idx="6"/>
            <a:endCxn id="39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1" name="Google Shape;401;p18"/>
          <p:cNvCxnSpPr>
            <a:stCxn id="391" idx="5"/>
            <a:endCxn id="39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2" name="Google Shape;402;p18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9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9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9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9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9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9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9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9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5" name="Google Shape;415;p19"/>
          <p:cNvCxnSpPr>
            <a:stCxn id="407" idx="3"/>
            <a:endCxn id="41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6" name="Google Shape;416;p19"/>
          <p:cNvCxnSpPr>
            <a:stCxn id="412" idx="3"/>
            <a:endCxn id="40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7" name="Google Shape;417;p19"/>
          <p:cNvCxnSpPr>
            <a:stCxn id="407" idx="4"/>
            <a:endCxn id="40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8" name="Google Shape;418;p19"/>
          <p:cNvCxnSpPr>
            <a:endCxn id="41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9" name="Google Shape;419;p19"/>
          <p:cNvCxnSpPr>
            <a:endCxn id="41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0" name="Google Shape;420;p19"/>
          <p:cNvCxnSpPr>
            <a:stCxn id="407" idx="6"/>
            <a:endCxn id="41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1" name="Google Shape;421;p19"/>
          <p:cNvCxnSpPr>
            <a:stCxn id="411" idx="5"/>
            <a:endCxn id="41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2" name="Google Shape;422;p19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75;p2"/>
          <p:cNvCxnSpPr>
            <a:stCxn id="67" idx="3"/>
            <a:endCxn id="7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2"/>
          <p:cNvCxnSpPr>
            <a:stCxn id="72" idx="3"/>
            <a:endCxn id="6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" name="Google Shape;77;p2"/>
          <p:cNvCxnSpPr>
            <a:stCxn id="67" idx="4"/>
            <a:endCxn id="6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Google Shape;78;p2"/>
          <p:cNvCxnSpPr>
            <a:endCxn id="7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2"/>
          <p:cNvCxnSpPr>
            <a:endCxn id="7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" name="Google Shape;80;p2"/>
          <p:cNvCxnSpPr>
            <a:stCxn id="67" idx="6"/>
            <a:endCxn id="7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2"/>
          <p:cNvCxnSpPr>
            <a:stCxn id="71" idx="5"/>
            <a:endCxn id="7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2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Graph Traversal: We want to visit all nodes</a:t>
            </a:r>
            <a:endParaRPr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0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0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0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0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0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0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0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0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5" name="Google Shape;435;p20"/>
          <p:cNvCxnSpPr>
            <a:stCxn id="427" idx="3"/>
            <a:endCxn id="43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6" name="Google Shape;436;p20"/>
          <p:cNvCxnSpPr>
            <a:stCxn id="432" idx="3"/>
            <a:endCxn id="42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7" name="Google Shape;437;p20"/>
          <p:cNvCxnSpPr>
            <a:stCxn id="427" idx="4"/>
            <a:endCxn id="42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8" name="Google Shape;438;p20"/>
          <p:cNvCxnSpPr>
            <a:endCxn id="43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9" name="Google Shape;439;p20"/>
          <p:cNvCxnSpPr>
            <a:endCxn id="43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0" name="Google Shape;440;p20"/>
          <p:cNvCxnSpPr>
            <a:stCxn id="427" idx="6"/>
            <a:endCxn id="43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1" name="Google Shape;441;p20"/>
          <p:cNvCxnSpPr>
            <a:stCxn id="431" idx="5"/>
            <a:endCxn id="43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2" name="Google Shape;442;p20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1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1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1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1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1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1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1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1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5" name="Google Shape;455;p21"/>
          <p:cNvCxnSpPr>
            <a:stCxn id="447" idx="3"/>
            <a:endCxn id="45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6" name="Google Shape;456;p21"/>
          <p:cNvCxnSpPr>
            <a:stCxn id="452" idx="3"/>
            <a:endCxn id="44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7" name="Google Shape;457;p21"/>
          <p:cNvCxnSpPr>
            <a:stCxn id="447" idx="4"/>
            <a:endCxn id="44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8" name="Google Shape;458;p21"/>
          <p:cNvCxnSpPr>
            <a:endCxn id="45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9" name="Google Shape;459;p21"/>
          <p:cNvCxnSpPr>
            <a:endCxn id="45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0" name="Google Shape;460;p21"/>
          <p:cNvCxnSpPr>
            <a:stCxn id="447" idx="6"/>
            <a:endCxn id="45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1" name="Google Shape;461;p21"/>
          <p:cNvCxnSpPr>
            <a:stCxn id="451" idx="5"/>
            <a:endCxn id="45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2" name="Google Shape;462;p21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2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2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2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2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2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2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2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2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5" name="Google Shape;475;p22"/>
          <p:cNvCxnSpPr>
            <a:stCxn id="467" idx="3"/>
            <a:endCxn id="47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6" name="Google Shape;476;p22"/>
          <p:cNvCxnSpPr>
            <a:stCxn id="472" idx="3"/>
            <a:endCxn id="46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7" name="Google Shape;477;p22"/>
          <p:cNvCxnSpPr>
            <a:stCxn id="467" idx="4"/>
            <a:endCxn id="46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8" name="Google Shape;478;p22"/>
          <p:cNvCxnSpPr>
            <a:endCxn id="47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9" name="Google Shape;479;p22"/>
          <p:cNvCxnSpPr>
            <a:endCxn id="47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0" name="Google Shape;480;p22"/>
          <p:cNvCxnSpPr>
            <a:stCxn id="467" idx="6"/>
            <a:endCxn id="47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1" name="Google Shape;481;p22"/>
          <p:cNvCxnSpPr>
            <a:stCxn id="471" idx="5"/>
            <a:endCxn id="47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2" name="Google Shape;482;p22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3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3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3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3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3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3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3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3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5" name="Google Shape;495;p23"/>
          <p:cNvCxnSpPr>
            <a:stCxn id="487" idx="3"/>
            <a:endCxn id="49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6" name="Google Shape;496;p23"/>
          <p:cNvCxnSpPr>
            <a:stCxn id="492" idx="3"/>
            <a:endCxn id="48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7" name="Google Shape;497;p23"/>
          <p:cNvCxnSpPr>
            <a:stCxn id="487" idx="4"/>
            <a:endCxn id="48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8" name="Google Shape;498;p23"/>
          <p:cNvCxnSpPr>
            <a:endCxn id="49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9" name="Google Shape;499;p23"/>
          <p:cNvCxnSpPr>
            <a:endCxn id="49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0" name="Google Shape;500;p23"/>
          <p:cNvCxnSpPr>
            <a:stCxn id="487" idx="6"/>
            <a:endCxn id="49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1" name="Google Shape;501;p23"/>
          <p:cNvCxnSpPr>
            <a:stCxn id="491" idx="5"/>
            <a:endCxn id="49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2" name="Google Shape;502;p23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4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4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4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4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4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4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4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4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5" name="Google Shape;515;p24"/>
          <p:cNvCxnSpPr>
            <a:stCxn id="507" idx="3"/>
            <a:endCxn id="51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6" name="Google Shape;516;p24"/>
          <p:cNvCxnSpPr>
            <a:stCxn id="512" idx="3"/>
            <a:endCxn id="50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7" name="Google Shape;517;p24"/>
          <p:cNvCxnSpPr>
            <a:stCxn id="507" idx="4"/>
            <a:endCxn id="50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8" name="Google Shape;518;p24"/>
          <p:cNvCxnSpPr>
            <a:endCxn id="51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9" name="Google Shape;519;p24"/>
          <p:cNvCxnSpPr>
            <a:endCxn id="51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0" name="Google Shape;520;p24"/>
          <p:cNvCxnSpPr>
            <a:stCxn id="507" idx="6"/>
            <a:endCxn id="51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1" name="Google Shape;521;p24"/>
          <p:cNvCxnSpPr>
            <a:stCxn id="511" idx="5"/>
            <a:endCxn id="51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2" name="Google Shape;522;p24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5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C</a:t>
            </a:r>
            <a:r>
              <a:rPr lang="en"/>
              <a:t>olors</a:t>
            </a:r>
            <a:endParaRPr/>
          </a:p>
        </p:txBody>
      </p:sp>
      <p:sp>
        <p:nvSpPr>
          <p:cNvPr id="528" name="Google Shape;528;p25"/>
          <p:cNvSpPr txBox="1"/>
          <p:nvPr>
            <p:ph idx="1" type="body"/>
          </p:nvPr>
        </p:nvSpPr>
        <p:spPr>
          <a:xfrm>
            <a:off x="457200" y="1143000"/>
            <a:ext cx="8229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500"/>
          </a:p>
          <a:p>
            <a:pPr indent="-24130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Times New Roman"/>
              <a:buChar char="■"/>
            </a:pPr>
            <a:r>
              <a:rPr b="0" i="0" lang="en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 vertices </a:t>
            </a:r>
            <a:r>
              <a:rPr lang="en" sz="2100"/>
              <a:t>- Unvisited</a:t>
            </a:r>
            <a:endParaRPr sz="2100"/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100"/>
          </a:p>
          <a:p>
            <a:pPr indent="-24130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Times New Roman"/>
              <a:buChar char="■"/>
            </a:pPr>
            <a:r>
              <a:rPr b="0" i="0" lang="en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Grey vertices </a:t>
            </a:r>
            <a:r>
              <a:rPr lang="en" sz="2100"/>
              <a:t>- Visited </a:t>
            </a:r>
            <a:r>
              <a:rPr b="0" i="0" lang="en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not fully explored</a:t>
            </a:r>
            <a:endParaRPr b="0" i="0" sz="21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100"/>
          </a:p>
          <a:p>
            <a:pPr indent="-24130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Times New Roman"/>
              <a:buChar char="■"/>
            </a:pPr>
            <a:r>
              <a:rPr b="0" i="0" lang="en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Black vertices </a:t>
            </a:r>
            <a:r>
              <a:rPr lang="en" sz="2100"/>
              <a:t>- Visited </a:t>
            </a:r>
            <a:r>
              <a:rPr b="0" i="0" lang="en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fully explored</a:t>
            </a:r>
            <a:endParaRPr sz="2500"/>
          </a:p>
        </p:txBody>
      </p:sp>
      <p:sp>
        <p:nvSpPr>
          <p:cNvPr id="529" name="Google Shape;529;p25"/>
          <p:cNvSpPr/>
          <p:nvPr/>
        </p:nvSpPr>
        <p:spPr>
          <a:xfrm>
            <a:off x="6701275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5"/>
          <p:cNvSpPr/>
          <p:nvPr/>
        </p:nvSpPr>
        <p:spPr>
          <a:xfrm>
            <a:off x="6701275" y="12648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5"/>
          <p:cNvSpPr/>
          <p:nvPr/>
        </p:nvSpPr>
        <p:spPr>
          <a:xfrm>
            <a:off x="6701275" y="225285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6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Properties of Vertex</a:t>
            </a:r>
            <a:endParaRPr/>
          </a:p>
        </p:txBody>
      </p:sp>
      <p:sp>
        <p:nvSpPr>
          <p:cNvPr id="537" name="Google Shape;537;p26"/>
          <p:cNvSpPr txBox="1"/>
          <p:nvPr>
            <p:ph idx="1" type="body"/>
          </p:nvPr>
        </p:nvSpPr>
        <p:spPr>
          <a:xfrm>
            <a:off x="457200" y="1143000"/>
            <a:ext cx="8229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Vertex: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def __init__(self, key):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self.key = key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self.color = 'WHITE'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self.d = float('inf')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self.p = None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  <p:sp>
        <p:nvSpPr>
          <p:cNvPr id="538" name="Google Shape;538;p26"/>
          <p:cNvSpPr/>
          <p:nvPr/>
        </p:nvSpPr>
        <p:spPr>
          <a:xfrm>
            <a:off x="5590250" y="2087750"/>
            <a:ext cx="587400" cy="545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9" name="Google Shape;539;p26"/>
          <p:cNvCxnSpPr/>
          <p:nvPr/>
        </p:nvCxnSpPr>
        <p:spPr>
          <a:xfrm flipH="1" rot="10800000">
            <a:off x="4423400" y="2540975"/>
            <a:ext cx="761400" cy="1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0" name="Google Shape;540;p26"/>
          <p:cNvCxnSpPr/>
          <p:nvPr/>
        </p:nvCxnSpPr>
        <p:spPr>
          <a:xfrm>
            <a:off x="4948050" y="3014100"/>
            <a:ext cx="483600" cy="20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1" name="Google Shape;541;p26"/>
          <p:cNvCxnSpPr/>
          <p:nvPr/>
        </p:nvCxnSpPr>
        <p:spPr>
          <a:xfrm flipH="1" rot="10800000">
            <a:off x="4572000" y="3567775"/>
            <a:ext cx="761400" cy="1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2" name="Google Shape;542;p26"/>
          <p:cNvSpPr/>
          <p:nvPr/>
        </p:nvSpPr>
        <p:spPr>
          <a:xfrm>
            <a:off x="6377779" y="2087750"/>
            <a:ext cx="587400" cy="545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6"/>
          <p:cNvSpPr/>
          <p:nvPr/>
        </p:nvSpPr>
        <p:spPr>
          <a:xfrm>
            <a:off x="7220373" y="2087750"/>
            <a:ext cx="587400" cy="545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DHK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6"/>
          <p:cNvSpPr/>
          <p:nvPr/>
        </p:nvSpPr>
        <p:spPr>
          <a:xfrm>
            <a:off x="5670650" y="2751600"/>
            <a:ext cx="587400" cy="545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6"/>
          <p:cNvSpPr/>
          <p:nvPr/>
        </p:nvSpPr>
        <p:spPr>
          <a:xfrm>
            <a:off x="6458179" y="2751600"/>
            <a:ext cx="587400" cy="5457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6"/>
          <p:cNvSpPr/>
          <p:nvPr/>
        </p:nvSpPr>
        <p:spPr>
          <a:xfrm>
            <a:off x="7300773" y="2751600"/>
            <a:ext cx="587400" cy="545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6"/>
          <p:cNvSpPr/>
          <p:nvPr/>
        </p:nvSpPr>
        <p:spPr>
          <a:xfrm>
            <a:off x="5493875" y="3415450"/>
            <a:ext cx="587400" cy="545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8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800" u="none" cap="none" strike="noStrike">
              <a:solidFill>
                <a:srgbClr val="00008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6"/>
          <p:cNvSpPr/>
          <p:nvPr/>
        </p:nvSpPr>
        <p:spPr>
          <a:xfrm>
            <a:off x="6458175" y="3415450"/>
            <a:ext cx="587400" cy="545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8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rgbClr val="00008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6"/>
          <p:cNvSpPr/>
          <p:nvPr/>
        </p:nvSpPr>
        <p:spPr>
          <a:xfrm>
            <a:off x="7422475" y="3415450"/>
            <a:ext cx="587400" cy="545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8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800" u="none" cap="none" strike="noStrike">
              <a:solidFill>
                <a:srgbClr val="00008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0" name="Google Shape;550;p26"/>
          <p:cNvCxnSpPr>
            <a:endCxn id="548" idx="2"/>
          </p:cNvCxnSpPr>
          <p:nvPr/>
        </p:nvCxnSpPr>
        <p:spPr>
          <a:xfrm>
            <a:off x="6081375" y="3688300"/>
            <a:ext cx="37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1" name="Google Shape;551;p26"/>
          <p:cNvCxnSpPr/>
          <p:nvPr/>
        </p:nvCxnSpPr>
        <p:spPr>
          <a:xfrm>
            <a:off x="7045575" y="3688300"/>
            <a:ext cx="37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2" name="Google Shape;552;p26"/>
          <p:cNvSpPr txBox="1"/>
          <p:nvPr/>
        </p:nvSpPr>
        <p:spPr>
          <a:xfrm>
            <a:off x="4639425" y="4114800"/>
            <a:ext cx="32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3" name="Google Shape;553;p26"/>
          <p:cNvSpPr txBox="1"/>
          <p:nvPr/>
        </p:nvSpPr>
        <p:spPr>
          <a:xfrm>
            <a:off x="4402825" y="4186800"/>
            <a:ext cx="3189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store the parent node here. For example, the parent of 2 is 1. So for the node of 2, we will store the node of 1 here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54" name="Google Shape;554;p26"/>
          <p:cNvCxnSpPr>
            <a:endCxn id="553" idx="1"/>
          </p:cNvCxnSpPr>
          <p:nvPr/>
        </p:nvCxnSpPr>
        <p:spPr>
          <a:xfrm>
            <a:off x="3641425" y="4196850"/>
            <a:ext cx="761400" cy="51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7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</a:t>
            </a:r>
            <a:endParaRPr/>
          </a:p>
        </p:txBody>
      </p:sp>
      <p:sp>
        <p:nvSpPr>
          <p:cNvPr id="560" name="Google Shape;560;p27"/>
          <p:cNvSpPr txBox="1"/>
          <p:nvPr>
            <p:ph idx="1" type="body"/>
          </p:nvPr>
        </p:nvSpPr>
        <p:spPr>
          <a:xfrm>
            <a:off x="457200" y="1143000"/>
            <a:ext cx="8229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BFS(G, s) {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initialize vertices;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Q = {s};		</a:t>
            </a:r>
            <a:r>
              <a:rPr b="1" i="1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Q is a queue (duh); initialize to s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 (Q not empty) {    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u = RemoveTop(Q);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each v ∈ u-&gt;adj {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(v-&gt;color == WHITE)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v-&gt;color = GREY;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v-&gt;d = u-&gt;d + 1;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v-&gt;p = u;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Enqueue(Q, v);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u-&gt;color = BLACK;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800"/>
          </a:p>
        </p:txBody>
      </p:sp>
      <p:sp>
        <p:nvSpPr>
          <p:cNvPr id="561" name="Google Shape;561;p27"/>
          <p:cNvSpPr txBox="1"/>
          <p:nvPr/>
        </p:nvSpPr>
        <p:spPr>
          <a:xfrm>
            <a:off x="5076825" y="3610056"/>
            <a:ext cx="320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</a:t>
            </a:r>
            <a:r>
              <a:rPr b="1" i="0" lang="en" sz="1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v-&gt;p </a:t>
            </a:r>
            <a:r>
              <a:rPr b="1" i="1" lang="en" sz="1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represent?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7"/>
          <p:cNvSpPr txBox="1"/>
          <p:nvPr/>
        </p:nvSpPr>
        <p:spPr>
          <a:xfrm>
            <a:off x="5076825" y="3240746"/>
            <a:ext cx="320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</a:t>
            </a:r>
            <a:r>
              <a:rPr b="1" i="0" lang="en" sz="1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v-&gt;d </a:t>
            </a:r>
            <a:r>
              <a:rPr b="1" i="1" lang="en" sz="1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represent?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8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Example</a:t>
            </a:r>
            <a:endParaRPr/>
          </a:p>
        </p:txBody>
      </p:sp>
      <p:sp>
        <p:nvSpPr>
          <p:cNvPr id="568" name="Google Shape;568;p28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8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8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8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8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8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8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8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8"/>
          <p:cNvSpPr txBox="1"/>
          <p:nvPr/>
        </p:nvSpPr>
        <p:spPr>
          <a:xfrm>
            <a:off x="1382712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8"/>
          <p:cNvSpPr txBox="1"/>
          <p:nvPr/>
        </p:nvSpPr>
        <p:spPr>
          <a:xfrm>
            <a:off x="3429000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8"/>
          <p:cNvSpPr txBox="1"/>
          <p:nvPr/>
        </p:nvSpPr>
        <p:spPr>
          <a:xfrm>
            <a:off x="5489575" y="1257300"/>
            <a:ext cx="254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8"/>
          <p:cNvSpPr txBox="1"/>
          <p:nvPr/>
        </p:nvSpPr>
        <p:spPr>
          <a:xfrm>
            <a:off x="7500937" y="1257300"/>
            <a:ext cx="3255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8"/>
          <p:cNvSpPr txBox="1"/>
          <p:nvPr/>
        </p:nvSpPr>
        <p:spPr>
          <a:xfrm>
            <a:off x="1365250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8"/>
          <p:cNvSpPr txBox="1"/>
          <p:nvPr/>
        </p:nvSpPr>
        <p:spPr>
          <a:xfrm>
            <a:off x="3416300" y="3314700"/>
            <a:ext cx="354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8"/>
          <p:cNvSpPr txBox="1"/>
          <p:nvPr/>
        </p:nvSpPr>
        <p:spPr>
          <a:xfrm>
            <a:off x="5516562" y="3314700"/>
            <a:ext cx="311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8"/>
          <p:cNvSpPr txBox="1"/>
          <p:nvPr/>
        </p:nvSpPr>
        <p:spPr>
          <a:xfrm>
            <a:off x="7604125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4" name="Google Shape;584;p28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5" name="Google Shape;585;p28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6" name="Google Shape;586;p28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7" name="Google Shape;587;p28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8" name="Google Shape;588;p28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9" name="Google Shape;589;p28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0" name="Google Shape;590;p28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1" name="Google Shape;591;p28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2" name="Google Shape;592;p28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9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Example</a:t>
            </a:r>
            <a:endParaRPr/>
          </a:p>
        </p:txBody>
      </p:sp>
      <p:sp>
        <p:nvSpPr>
          <p:cNvPr id="598" name="Google Shape;598;p29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9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9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9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9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9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9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9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9"/>
          <p:cNvSpPr txBox="1"/>
          <p:nvPr/>
        </p:nvSpPr>
        <p:spPr>
          <a:xfrm>
            <a:off x="1382712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9"/>
          <p:cNvSpPr txBox="1"/>
          <p:nvPr/>
        </p:nvSpPr>
        <p:spPr>
          <a:xfrm>
            <a:off x="3429000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9"/>
          <p:cNvSpPr txBox="1"/>
          <p:nvPr/>
        </p:nvSpPr>
        <p:spPr>
          <a:xfrm>
            <a:off x="5489575" y="1257300"/>
            <a:ext cx="254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9"/>
          <p:cNvSpPr txBox="1"/>
          <p:nvPr/>
        </p:nvSpPr>
        <p:spPr>
          <a:xfrm>
            <a:off x="7500937" y="1257300"/>
            <a:ext cx="3255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9"/>
          <p:cNvSpPr txBox="1"/>
          <p:nvPr/>
        </p:nvSpPr>
        <p:spPr>
          <a:xfrm>
            <a:off x="1365250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9"/>
          <p:cNvSpPr txBox="1"/>
          <p:nvPr/>
        </p:nvSpPr>
        <p:spPr>
          <a:xfrm>
            <a:off x="3416300" y="3314700"/>
            <a:ext cx="354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9"/>
          <p:cNvSpPr txBox="1"/>
          <p:nvPr/>
        </p:nvSpPr>
        <p:spPr>
          <a:xfrm>
            <a:off x="5516562" y="3314700"/>
            <a:ext cx="311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9"/>
          <p:cNvSpPr txBox="1"/>
          <p:nvPr/>
        </p:nvSpPr>
        <p:spPr>
          <a:xfrm>
            <a:off x="7604125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4" name="Google Shape;614;p29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5" name="Google Shape;615;p29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6" name="Google Shape;616;p29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7" name="Google Shape;617;p29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8" name="Google Shape;618;p29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9" name="Google Shape;619;p29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20" name="Google Shape;620;p29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21" name="Google Shape;621;p29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22" name="Google Shape;622;p29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3" name="Google Shape;623;p29"/>
          <p:cNvSpPr txBox="1"/>
          <p:nvPr/>
        </p:nvSpPr>
        <p:spPr>
          <a:xfrm>
            <a:off x="25146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9"/>
          <p:cNvSpPr txBox="1"/>
          <p:nvPr/>
        </p:nvSpPr>
        <p:spPr>
          <a:xfrm>
            <a:off x="1828800" y="417195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3"/>
          <p:cNvCxnSpPr>
            <a:stCxn id="87" idx="3"/>
            <a:endCxn id="9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3"/>
          <p:cNvCxnSpPr>
            <a:stCxn id="92" idx="3"/>
            <a:endCxn id="8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3"/>
          <p:cNvCxnSpPr>
            <a:stCxn id="87" idx="4"/>
            <a:endCxn id="8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3"/>
          <p:cNvCxnSpPr>
            <a:endCxn id="9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3"/>
          <p:cNvCxnSpPr>
            <a:endCxn id="9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p3"/>
          <p:cNvCxnSpPr>
            <a:stCxn id="87" idx="6"/>
            <a:endCxn id="9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3"/>
          <p:cNvCxnSpPr>
            <a:stCxn id="91" idx="5"/>
            <a:endCxn id="9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3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Breadth First Search</a:t>
            </a:r>
            <a:endParaRPr sz="3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0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Example</a:t>
            </a:r>
            <a:endParaRPr/>
          </a:p>
        </p:txBody>
      </p:sp>
      <p:sp>
        <p:nvSpPr>
          <p:cNvPr id="630" name="Google Shape;630;p30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30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30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30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30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30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30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30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30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30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30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30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30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30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30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5" name="Google Shape;645;p30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6" name="Google Shape;646;p30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7" name="Google Shape;647;p30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8" name="Google Shape;648;p30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9" name="Google Shape;649;p30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50" name="Google Shape;650;p30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51" name="Google Shape;651;p30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52" name="Google Shape;652;p30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3" name="Google Shape;653;p30"/>
          <p:cNvSpPr txBox="1"/>
          <p:nvPr/>
        </p:nvSpPr>
        <p:spPr>
          <a:xfrm>
            <a:off x="25146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30"/>
          <p:cNvSpPr txBox="1"/>
          <p:nvPr/>
        </p:nvSpPr>
        <p:spPr>
          <a:xfrm>
            <a:off x="1828800" y="417195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30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6" name="Google Shape;656;p30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1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Example</a:t>
            </a:r>
            <a:endParaRPr/>
          </a:p>
        </p:txBody>
      </p:sp>
      <p:sp>
        <p:nvSpPr>
          <p:cNvPr id="662" name="Google Shape;662;p31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31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31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40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5" name="Google Shape;665;p31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31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31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31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31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31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31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31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31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31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31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31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31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8" name="Google Shape;678;p31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9" name="Google Shape;679;p31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0" name="Google Shape;680;p31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1" name="Google Shape;681;p31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2" name="Google Shape;682;p31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3" name="Google Shape;683;p31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4" name="Google Shape;684;p31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5" name="Google Shape;685;p31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6" name="Google Shape;686;p31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87" name="Google Shape;687;p31"/>
          <p:cNvSpPr txBox="1"/>
          <p:nvPr/>
        </p:nvSpPr>
        <p:spPr>
          <a:xfrm>
            <a:off x="25146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31"/>
          <p:cNvSpPr txBox="1"/>
          <p:nvPr/>
        </p:nvSpPr>
        <p:spPr>
          <a:xfrm>
            <a:off x="1828800" y="417195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31"/>
          <p:cNvSpPr txBox="1"/>
          <p:nvPr/>
        </p:nvSpPr>
        <p:spPr>
          <a:xfrm>
            <a:off x="32004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2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Example</a:t>
            </a:r>
            <a:endParaRPr/>
          </a:p>
        </p:txBody>
      </p:sp>
      <p:sp>
        <p:nvSpPr>
          <p:cNvPr id="695" name="Google Shape;695;p32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32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32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32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32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32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32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32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32"/>
          <p:cNvSpPr txBox="1"/>
          <p:nvPr/>
        </p:nvSpPr>
        <p:spPr>
          <a:xfrm>
            <a:off x="1382712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32"/>
          <p:cNvSpPr txBox="1"/>
          <p:nvPr/>
        </p:nvSpPr>
        <p:spPr>
          <a:xfrm>
            <a:off x="3429000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32"/>
          <p:cNvSpPr txBox="1"/>
          <p:nvPr/>
        </p:nvSpPr>
        <p:spPr>
          <a:xfrm>
            <a:off x="5489575" y="1257300"/>
            <a:ext cx="254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7500937" y="1257300"/>
            <a:ext cx="3255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32"/>
          <p:cNvSpPr txBox="1"/>
          <p:nvPr/>
        </p:nvSpPr>
        <p:spPr>
          <a:xfrm>
            <a:off x="1365250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32"/>
          <p:cNvSpPr txBox="1"/>
          <p:nvPr/>
        </p:nvSpPr>
        <p:spPr>
          <a:xfrm>
            <a:off x="3416300" y="3314700"/>
            <a:ext cx="354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32"/>
          <p:cNvSpPr txBox="1"/>
          <p:nvPr/>
        </p:nvSpPr>
        <p:spPr>
          <a:xfrm>
            <a:off x="5516562" y="3314700"/>
            <a:ext cx="311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32"/>
          <p:cNvSpPr txBox="1"/>
          <p:nvPr/>
        </p:nvSpPr>
        <p:spPr>
          <a:xfrm>
            <a:off x="7604125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1" name="Google Shape;711;p32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2" name="Google Shape;712;p32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3" name="Google Shape;713;p32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4" name="Google Shape;714;p32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5" name="Google Shape;715;p32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6" name="Google Shape;716;p32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7" name="Google Shape;717;p32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8" name="Google Shape;718;p32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9" name="Google Shape;719;p32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0" name="Google Shape;720;p32"/>
          <p:cNvSpPr txBox="1"/>
          <p:nvPr/>
        </p:nvSpPr>
        <p:spPr>
          <a:xfrm>
            <a:off x="25146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32"/>
          <p:cNvSpPr txBox="1"/>
          <p:nvPr/>
        </p:nvSpPr>
        <p:spPr>
          <a:xfrm>
            <a:off x="1828800" y="417195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32"/>
          <p:cNvSpPr txBox="1"/>
          <p:nvPr/>
        </p:nvSpPr>
        <p:spPr>
          <a:xfrm>
            <a:off x="32004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3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Example</a:t>
            </a:r>
            <a:endParaRPr/>
          </a:p>
        </p:txBody>
      </p:sp>
      <p:sp>
        <p:nvSpPr>
          <p:cNvPr id="728" name="Google Shape;728;p33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33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33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33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33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33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33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33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33"/>
          <p:cNvSpPr txBox="1"/>
          <p:nvPr/>
        </p:nvSpPr>
        <p:spPr>
          <a:xfrm>
            <a:off x="1382712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33"/>
          <p:cNvSpPr txBox="1"/>
          <p:nvPr/>
        </p:nvSpPr>
        <p:spPr>
          <a:xfrm>
            <a:off x="3429000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33"/>
          <p:cNvSpPr txBox="1"/>
          <p:nvPr/>
        </p:nvSpPr>
        <p:spPr>
          <a:xfrm>
            <a:off x="5489575" y="1257300"/>
            <a:ext cx="254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3"/>
          <p:cNvSpPr txBox="1"/>
          <p:nvPr/>
        </p:nvSpPr>
        <p:spPr>
          <a:xfrm>
            <a:off x="7500937" y="1257300"/>
            <a:ext cx="3255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33"/>
          <p:cNvSpPr txBox="1"/>
          <p:nvPr/>
        </p:nvSpPr>
        <p:spPr>
          <a:xfrm>
            <a:off x="1365250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3"/>
          <p:cNvSpPr txBox="1"/>
          <p:nvPr/>
        </p:nvSpPr>
        <p:spPr>
          <a:xfrm>
            <a:off x="3416300" y="3314700"/>
            <a:ext cx="354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33"/>
          <p:cNvSpPr txBox="1"/>
          <p:nvPr/>
        </p:nvSpPr>
        <p:spPr>
          <a:xfrm>
            <a:off x="5516562" y="3314700"/>
            <a:ext cx="311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33"/>
          <p:cNvSpPr txBox="1"/>
          <p:nvPr/>
        </p:nvSpPr>
        <p:spPr>
          <a:xfrm>
            <a:off x="7604125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4" name="Google Shape;744;p33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45" name="Google Shape;745;p33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46" name="Google Shape;746;p33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47" name="Google Shape;747;p33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48" name="Google Shape;748;p33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49" name="Google Shape;749;p33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0" name="Google Shape;750;p33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1" name="Google Shape;751;p33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2" name="Google Shape;752;p33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3" name="Google Shape;753;p33"/>
          <p:cNvSpPr txBox="1"/>
          <p:nvPr/>
        </p:nvSpPr>
        <p:spPr>
          <a:xfrm>
            <a:off x="25146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3"/>
          <p:cNvSpPr txBox="1"/>
          <p:nvPr/>
        </p:nvSpPr>
        <p:spPr>
          <a:xfrm>
            <a:off x="1828800" y="417195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33"/>
          <p:cNvSpPr txBox="1"/>
          <p:nvPr/>
        </p:nvSpPr>
        <p:spPr>
          <a:xfrm>
            <a:off x="32004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33"/>
          <p:cNvSpPr txBox="1"/>
          <p:nvPr/>
        </p:nvSpPr>
        <p:spPr>
          <a:xfrm>
            <a:off x="38862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4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Example</a:t>
            </a:r>
            <a:endParaRPr/>
          </a:p>
        </p:txBody>
      </p:sp>
      <p:sp>
        <p:nvSpPr>
          <p:cNvPr id="762" name="Google Shape;762;p34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34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34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34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34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34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34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34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34"/>
          <p:cNvSpPr txBox="1"/>
          <p:nvPr/>
        </p:nvSpPr>
        <p:spPr>
          <a:xfrm>
            <a:off x="1382712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34"/>
          <p:cNvSpPr txBox="1"/>
          <p:nvPr/>
        </p:nvSpPr>
        <p:spPr>
          <a:xfrm>
            <a:off x="3429000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34"/>
          <p:cNvSpPr txBox="1"/>
          <p:nvPr/>
        </p:nvSpPr>
        <p:spPr>
          <a:xfrm>
            <a:off x="5489575" y="1257300"/>
            <a:ext cx="254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34"/>
          <p:cNvSpPr txBox="1"/>
          <p:nvPr/>
        </p:nvSpPr>
        <p:spPr>
          <a:xfrm>
            <a:off x="7500937" y="1257300"/>
            <a:ext cx="3255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34"/>
          <p:cNvSpPr txBox="1"/>
          <p:nvPr/>
        </p:nvSpPr>
        <p:spPr>
          <a:xfrm>
            <a:off x="1365250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34"/>
          <p:cNvSpPr txBox="1"/>
          <p:nvPr/>
        </p:nvSpPr>
        <p:spPr>
          <a:xfrm>
            <a:off x="3416300" y="3314700"/>
            <a:ext cx="354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34"/>
          <p:cNvSpPr txBox="1"/>
          <p:nvPr/>
        </p:nvSpPr>
        <p:spPr>
          <a:xfrm>
            <a:off x="5516562" y="3314700"/>
            <a:ext cx="311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34"/>
          <p:cNvSpPr txBox="1"/>
          <p:nvPr/>
        </p:nvSpPr>
        <p:spPr>
          <a:xfrm>
            <a:off x="7604125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8" name="Google Shape;778;p34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79" name="Google Shape;779;p34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0" name="Google Shape;780;p34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1" name="Google Shape;781;p34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2" name="Google Shape;782;p34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3" name="Google Shape;783;p34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4" name="Google Shape;784;p34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5" name="Google Shape;785;p34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6" name="Google Shape;786;p34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87" name="Google Shape;787;p34"/>
          <p:cNvSpPr txBox="1"/>
          <p:nvPr/>
        </p:nvSpPr>
        <p:spPr>
          <a:xfrm>
            <a:off x="1828800" y="417195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34"/>
          <p:cNvSpPr txBox="1"/>
          <p:nvPr/>
        </p:nvSpPr>
        <p:spPr>
          <a:xfrm>
            <a:off x="25146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34"/>
          <p:cNvSpPr txBox="1"/>
          <p:nvPr/>
        </p:nvSpPr>
        <p:spPr>
          <a:xfrm>
            <a:off x="32004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34"/>
          <p:cNvSpPr txBox="1"/>
          <p:nvPr/>
        </p:nvSpPr>
        <p:spPr>
          <a:xfrm>
            <a:off x="38862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5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Example</a:t>
            </a:r>
            <a:endParaRPr/>
          </a:p>
        </p:txBody>
      </p:sp>
      <p:sp>
        <p:nvSpPr>
          <p:cNvPr id="796" name="Google Shape;796;p35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35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35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35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35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35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35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35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35"/>
          <p:cNvSpPr txBox="1"/>
          <p:nvPr/>
        </p:nvSpPr>
        <p:spPr>
          <a:xfrm>
            <a:off x="1382712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35"/>
          <p:cNvSpPr txBox="1"/>
          <p:nvPr/>
        </p:nvSpPr>
        <p:spPr>
          <a:xfrm>
            <a:off x="3429000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35"/>
          <p:cNvSpPr txBox="1"/>
          <p:nvPr/>
        </p:nvSpPr>
        <p:spPr>
          <a:xfrm>
            <a:off x="5489575" y="1257300"/>
            <a:ext cx="254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35"/>
          <p:cNvSpPr txBox="1"/>
          <p:nvPr/>
        </p:nvSpPr>
        <p:spPr>
          <a:xfrm>
            <a:off x="7500937" y="1257300"/>
            <a:ext cx="3255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35"/>
          <p:cNvSpPr txBox="1"/>
          <p:nvPr/>
        </p:nvSpPr>
        <p:spPr>
          <a:xfrm>
            <a:off x="1365250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35"/>
          <p:cNvSpPr txBox="1"/>
          <p:nvPr/>
        </p:nvSpPr>
        <p:spPr>
          <a:xfrm>
            <a:off x="3416300" y="3314700"/>
            <a:ext cx="354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35"/>
          <p:cNvSpPr txBox="1"/>
          <p:nvPr/>
        </p:nvSpPr>
        <p:spPr>
          <a:xfrm>
            <a:off x="5516562" y="3314700"/>
            <a:ext cx="311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35"/>
          <p:cNvSpPr txBox="1"/>
          <p:nvPr/>
        </p:nvSpPr>
        <p:spPr>
          <a:xfrm>
            <a:off x="7604125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2" name="Google Shape;812;p35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3" name="Google Shape;813;p35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4" name="Google Shape;814;p35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5" name="Google Shape;815;p35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6" name="Google Shape;816;p35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7" name="Google Shape;817;p35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8" name="Google Shape;818;p35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9" name="Google Shape;819;p35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20" name="Google Shape;820;p35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21" name="Google Shape;821;p35"/>
          <p:cNvSpPr txBox="1"/>
          <p:nvPr/>
        </p:nvSpPr>
        <p:spPr>
          <a:xfrm>
            <a:off x="1828800" y="417195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35"/>
          <p:cNvSpPr txBox="1"/>
          <p:nvPr/>
        </p:nvSpPr>
        <p:spPr>
          <a:xfrm>
            <a:off x="25146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35"/>
          <p:cNvSpPr txBox="1"/>
          <p:nvPr/>
        </p:nvSpPr>
        <p:spPr>
          <a:xfrm>
            <a:off x="32004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35"/>
          <p:cNvSpPr txBox="1"/>
          <p:nvPr/>
        </p:nvSpPr>
        <p:spPr>
          <a:xfrm>
            <a:off x="38862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36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Example</a:t>
            </a:r>
            <a:endParaRPr/>
          </a:p>
        </p:txBody>
      </p:sp>
      <p:sp>
        <p:nvSpPr>
          <p:cNvPr id="830" name="Google Shape;830;p36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36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36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36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36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36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36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36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36"/>
          <p:cNvSpPr txBox="1"/>
          <p:nvPr/>
        </p:nvSpPr>
        <p:spPr>
          <a:xfrm>
            <a:off x="1382712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36"/>
          <p:cNvSpPr txBox="1"/>
          <p:nvPr/>
        </p:nvSpPr>
        <p:spPr>
          <a:xfrm>
            <a:off x="3429000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36"/>
          <p:cNvSpPr txBox="1"/>
          <p:nvPr/>
        </p:nvSpPr>
        <p:spPr>
          <a:xfrm>
            <a:off x="5489575" y="1257300"/>
            <a:ext cx="254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36"/>
          <p:cNvSpPr txBox="1"/>
          <p:nvPr/>
        </p:nvSpPr>
        <p:spPr>
          <a:xfrm>
            <a:off x="7500937" y="1257300"/>
            <a:ext cx="3255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36"/>
          <p:cNvSpPr txBox="1"/>
          <p:nvPr/>
        </p:nvSpPr>
        <p:spPr>
          <a:xfrm>
            <a:off x="1365250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36"/>
          <p:cNvSpPr txBox="1"/>
          <p:nvPr/>
        </p:nvSpPr>
        <p:spPr>
          <a:xfrm>
            <a:off x="3416300" y="3314700"/>
            <a:ext cx="354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36"/>
          <p:cNvSpPr txBox="1"/>
          <p:nvPr/>
        </p:nvSpPr>
        <p:spPr>
          <a:xfrm>
            <a:off x="5516562" y="3314700"/>
            <a:ext cx="311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36"/>
          <p:cNvSpPr txBox="1"/>
          <p:nvPr/>
        </p:nvSpPr>
        <p:spPr>
          <a:xfrm>
            <a:off x="7604125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6" name="Google Shape;846;p36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7" name="Google Shape;847;p36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8" name="Google Shape;848;p36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9" name="Google Shape;849;p36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50" name="Google Shape;850;p36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51" name="Google Shape;851;p36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52" name="Google Shape;852;p36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53" name="Google Shape;853;p36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54" name="Google Shape;854;p36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5" name="Google Shape;855;p36"/>
          <p:cNvSpPr txBox="1"/>
          <p:nvPr/>
        </p:nvSpPr>
        <p:spPr>
          <a:xfrm>
            <a:off x="1828800" y="417195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36"/>
          <p:cNvSpPr txBox="1"/>
          <p:nvPr/>
        </p:nvSpPr>
        <p:spPr>
          <a:xfrm>
            <a:off x="25146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36"/>
          <p:cNvSpPr txBox="1"/>
          <p:nvPr/>
        </p:nvSpPr>
        <p:spPr>
          <a:xfrm>
            <a:off x="32004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36"/>
          <p:cNvSpPr txBox="1"/>
          <p:nvPr/>
        </p:nvSpPr>
        <p:spPr>
          <a:xfrm>
            <a:off x="38862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7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Example</a:t>
            </a:r>
            <a:endParaRPr/>
          </a:p>
        </p:txBody>
      </p:sp>
      <p:sp>
        <p:nvSpPr>
          <p:cNvPr id="864" name="Google Shape;864;p37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37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37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37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37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37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37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37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37"/>
          <p:cNvSpPr txBox="1"/>
          <p:nvPr/>
        </p:nvSpPr>
        <p:spPr>
          <a:xfrm>
            <a:off x="1382712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37"/>
          <p:cNvSpPr txBox="1"/>
          <p:nvPr/>
        </p:nvSpPr>
        <p:spPr>
          <a:xfrm>
            <a:off x="3429000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37"/>
          <p:cNvSpPr txBox="1"/>
          <p:nvPr/>
        </p:nvSpPr>
        <p:spPr>
          <a:xfrm>
            <a:off x="5489575" y="1257300"/>
            <a:ext cx="254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37"/>
          <p:cNvSpPr txBox="1"/>
          <p:nvPr/>
        </p:nvSpPr>
        <p:spPr>
          <a:xfrm>
            <a:off x="7500937" y="1257300"/>
            <a:ext cx="3255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37"/>
          <p:cNvSpPr txBox="1"/>
          <p:nvPr/>
        </p:nvSpPr>
        <p:spPr>
          <a:xfrm>
            <a:off x="1365250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37"/>
          <p:cNvSpPr txBox="1"/>
          <p:nvPr/>
        </p:nvSpPr>
        <p:spPr>
          <a:xfrm>
            <a:off x="3416300" y="3314700"/>
            <a:ext cx="354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37"/>
          <p:cNvSpPr txBox="1"/>
          <p:nvPr/>
        </p:nvSpPr>
        <p:spPr>
          <a:xfrm>
            <a:off x="5516562" y="3314700"/>
            <a:ext cx="311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37"/>
          <p:cNvSpPr txBox="1"/>
          <p:nvPr/>
        </p:nvSpPr>
        <p:spPr>
          <a:xfrm>
            <a:off x="7604125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0" name="Google Shape;880;p37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1" name="Google Shape;881;p37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2" name="Google Shape;882;p37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3" name="Google Shape;883;p37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4" name="Google Shape;884;p37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5" name="Google Shape;885;p37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6" name="Google Shape;886;p37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7" name="Google Shape;887;p37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8" name="Google Shape;888;p37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9" name="Google Shape;889;p37"/>
          <p:cNvSpPr txBox="1"/>
          <p:nvPr/>
        </p:nvSpPr>
        <p:spPr>
          <a:xfrm>
            <a:off x="1828800" y="417195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37"/>
          <p:cNvSpPr txBox="1"/>
          <p:nvPr/>
        </p:nvSpPr>
        <p:spPr>
          <a:xfrm>
            <a:off x="25146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37"/>
          <p:cNvSpPr txBox="1"/>
          <p:nvPr/>
        </p:nvSpPr>
        <p:spPr>
          <a:xfrm>
            <a:off x="32004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38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Example</a:t>
            </a:r>
            <a:endParaRPr/>
          </a:p>
        </p:txBody>
      </p:sp>
      <p:sp>
        <p:nvSpPr>
          <p:cNvPr id="897" name="Google Shape;897;p38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38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38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38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38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38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38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38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38"/>
          <p:cNvSpPr txBox="1"/>
          <p:nvPr/>
        </p:nvSpPr>
        <p:spPr>
          <a:xfrm>
            <a:off x="1382712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38"/>
          <p:cNvSpPr txBox="1"/>
          <p:nvPr/>
        </p:nvSpPr>
        <p:spPr>
          <a:xfrm>
            <a:off x="3429000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38"/>
          <p:cNvSpPr txBox="1"/>
          <p:nvPr/>
        </p:nvSpPr>
        <p:spPr>
          <a:xfrm>
            <a:off x="5489575" y="1257300"/>
            <a:ext cx="254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38"/>
          <p:cNvSpPr txBox="1"/>
          <p:nvPr/>
        </p:nvSpPr>
        <p:spPr>
          <a:xfrm>
            <a:off x="7500937" y="1257300"/>
            <a:ext cx="3255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38"/>
          <p:cNvSpPr txBox="1"/>
          <p:nvPr/>
        </p:nvSpPr>
        <p:spPr>
          <a:xfrm>
            <a:off x="1365250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38"/>
          <p:cNvSpPr txBox="1"/>
          <p:nvPr/>
        </p:nvSpPr>
        <p:spPr>
          <a:xfrm>
            <a:off x="3416300" y="3314700"/>
            <a:ext cx="354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38"/>
          <p:cNvSpPr txBox="1"/>
          <p:nvPr/>
        </p:nvSpPr>
        <p:spPr>
          <a:xfrm>
            <a:off x="5516562" y="3314700"/>
            <a:ext cx="311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38"/>
          <p:cNvSpPr txBox="1"/>
          <p:nvPr/>
        </p:nvSpPr>
        <p:spPr>
          <a:xfrm>
            <a:off x="7604125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3" name="Google Shape;913;p38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4" name="Google Shape;914;p38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5" name="Google Shape;915;p38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6" name="Google Shape;916;p38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7" name="Google Shape;917;p38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8" name="Google Shape;918;p38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9" name="Google Shape;919;p38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0" name="Google Shape;920;p38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1" name="Google Shape;921;p38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2" name="Google Shape;922;p38"/>
          <p:cNvSpPr txBox="1"/>
          <p:nvPr/>
        </p:nvSpPr>
        <p:spPr>
          <a:xfrm>
            <a:off x="1828800" y="417195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38"/>
          <p:cNvSpPr txBox="1"/>
          <p:nvPr/>
        </p:nvSpPr>
        <p:spPr>
          <a:xfrm>
            <a:off x="25146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9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Example</a:t>
            </a:r>
            <a:endParaRPr/>
          </a:p>
        </p:txBody>
      </p:sp>
      <p:sp>
        <p:nvSpPr>
          <p:cNvPr id="929" name="Google Shape;929;p39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39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39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39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39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39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39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39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39"/>
          <p:cNvSpPr txBox="1"/>
          <p:nvPr/>
        </p:nvSpPr>
        <p:spPr>
          <a:xfrm>
            <a:off x="1382712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39"/>
          <p:cNvSpPr txBox="1"/>
          <p:nvPr/>
        </p:nvSpPr>
        <p:spPr>
          <a:xfrm>
            <a:off x="3429000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39"/>
          <p:cNvSpPr txBox="1"/>
          <p:nvPr/>
        </p:nvSpPr>
        <p:spPr>
          <a:xfrm>
            <a:off x="5489575" y="1257300"/>
            <a:ext cx="254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39"/>
          <p:cNvSpPr txBox="1"/>
          <p:nvPr/>
        </p:nvSpPr>
        <p:spPr>
          <a:xfrm>
            <a:off x="7500937" y="1257300"/>
            <a:ext cx="3255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39"/>
          <p:cNvSpPr txBox="1"/>
          <p:nvPr/>
        </p:nvSpPr>
        <p:spPr>
          <a:xfrm>
            <a:off x="1365250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39"/>
          <p:cNvSpPr txBox="1"/>
          <p:nvPr/>
        </p:nvSpPr>
        <p:spPr>
          <a:xfrm>
            <a:off x="3416300" y="3314700"/>
            <a:ext cx="354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39"/>
          <p:cNvSpPr txBox="1"/>
          <p:nvPr/>
        </p:nvSpPr>
        <p:spPr>
          <a:xfrm>
            <a:off x="5516562" y="3314700"/>
            <a:ext cx="311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39"/>
          <p:cNvSpPr txBox="1"/>
          <p:nvPr/>
        </p:nvSpPr>
        <p:spPr>
          <a:xfrm>
            <a:off x="7604125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5" name="Google Shape;945;p39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6" name="Google Shape;946;p39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7" name="Google Shape;947;p39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8" name="Google Shape;948;p39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9" name="Google Shape;949;p39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0" name="Google Shape;950;p39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1" name="Google Shape;951;p39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2" name="Google Shape;952;p39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3" name="Google Shape;953;p39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4" name="Google Shape;954;p39"/>
          <p:cNvSpPr txBox="1"/>
          <p:nvPr/>
        </p:nvSpPr>
        <p:spPr>
          <a:xfrm>
            <a:off x="1828800" y="417195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39"/>
          <p:cNvSpPr txBox="1"/>
          <p:nvPr/>
        </p:nvSpPr>
        <p:spPr>
          <a:xfrm>
            <a:off x="2514600" y="417195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4"/>
          <p:cNvCxnSpPr>
            <a:stCxn id="107" idx="3"/>
            <a:endCxn id="11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4"/>
          <p:cNvCxnSpPr>
            <a:stCxn id="112" idx="3"/>
            <a:endCxn id="10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4"/>
          <p:cNvCxnSpPr>
            <a:stCxn id="107" idx="4"/>
            <a:endCxn id="10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p4"/>
          <p:cNvCxnSpPr>
            <a:endCxn id="11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" name="Google Shape;119;p4"/>
          <p:cNvCxnSpPr>
            <a:endCxn id="11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p4"/>
          <p:cNvCxnSpPr>
            <a:stCxn id="107" idx="6"/>
            <a:endCxn id="11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4"/>
          <p:cNvCxnSpPr>
            <a:stCxn id="111" idx="5"/>
            <a:endCxn id="11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4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Breadth First Search</a:t>
            </a:r>
            <a:endParaRPr sz="32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40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BFS: The Code Again</a:t>
            </a:r>
            <a:endParaRPr/>
          </a:p>
        </p:txBody>
      </p:sp>
      <p:sp>
        <p:nvSpPr>
          <p:cNvPr id="961" name="Google Shape;961;p40"/>
          <p:cNvSpPr txBox="1"/>
          <p:nvPr>
            <p:ph idx="1" type="body"/>
          </p:nvPr>
        </p:nvSpPr>
        <p:spPr>
          <a:xfrm>
            <a:off x="457200" y="1143000"/>
            <a:ext cx="8229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BFS(G, s) {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initialize vertices;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Q = {s};		</a:t>
            </a:r>
            <a:endParaRPr b="1" i="1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 (Q not empty) {    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u = RemoveTop(Q);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each v ∈ u-&gt;adj {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(v-&gt;color == WHITE)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v-&gt;color = GREY;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v-&gt;d = u-&gt;d + 1;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v-&gt;p = u;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Enqueue(Q, v);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u-&gt;color = BLACK;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41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BFS: The Code Again</a:t>
            </a:r>
            <a:endParaRPr/>
          </a:p>
        </p:txBody>
      </p:sp>
      <p:sp>
        <p:nvSpPr>
          <p:cNvPr id="967" name="Google Shape;967;p41"/>
          <p:cNvSpPr txBox="1"/>
          <p:nvPr>
            <p:ph idx="1" type="body"/>
          </p:nvPr>
        </p:nvSpPr>
        <p:spPr>
          <a:xfrm>
            <a:off x="457200" y="1143000"/>
            <a:ext cx="8229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BFS(G, s) {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initialize vertices;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Q = {s};		</a:t>
            </a:r>
            <a:endParaRPr b="1" i="1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 (Q not empty) {    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u = RemoveTop(Q);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each v ∈ u-&gt;adj {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(v-&gt;color == WHITE)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v-&gt;color = GREY;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v-&gt;d = u-&gt;d + 1;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v-&gt;p = u;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Enqueue(Q, v);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u-&gt;color = BLACK;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800"/>
          </a:p>
        </p:txBody>
      </p:sp>
      <p:sp>
        <p:nvSpPr>
          <p:cNvPr id="968" name="Google Shape;968;p41"/>
          <p:cNvSpPr txBox="1"/>
          <p:nvPr/>
        </p:nvSpPr>
        <p:spPr>
          <a:xfrm>
            <a:off x="4572000" y="3455250"/>
            <a:ext cx="4102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will be the running time?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9" name="Google Shape;969;p41"/>
          <p:cNvGrpSpPr/>
          <p:nvPr/>
        </p:nvGrpSpPr>
        <p:grpSpPr>
          <a:xfrm>
            <a:off x="4095750" y="1314450"/>
            <a:ext cx="3822700" cy="357188"/>
            <a:chOff x="2580" y="1104"/>
            <a:chExt cx="2408" cy="300"/>
          </a:xfrm>
        </p:grpSpPr>
        <p:sp>
          <p:nvSpPr>
            <p:cNvPr id="970" name="Google Shape;970;p41"/>
            <p:cNvSpPr txBox="1"/>
            <p:nvPr/>
          </p:nvSpPr>
          <p:spPr>
            <a:xfrm>
              <a:off x="2888" y="1104"/>
              <a:ext cx="21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Times New Roman"/>
                <a:buNone/>
              </a:pPr>
              <a:r>
                <a:rPr b="1" i="1" lang="en" sz="20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Touch every vertex: O(V)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71" name="Google Shape;971;p41"/>
            <p:cNvCxnSpPr/>
            <p:nvPr/>
          </p:nvCxnSpPr>
          <p:spPr>
            <a:xfrm rot="10800000">
              <a:off x="2580" y="1248"/>
              <a:ext cx="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972" name="Google Shape;972;p41"/>
          <p:cNvGrpSpPr/>
          <p:nvPr/>
        </p:nvGrpSpPr>
        <p:grpSpPr>
          <a:xfrm>
            <a:off x="3848100" y="2109788"/>
            <a:ext cx="4762500" cy="714375"/>
            <a:chOff x="2424" y="1772"/>
            <a:chExt cx="3000" cy="600"/>
          </a:xfrm>
        </p:grpSpPr>
        <p:sp>
          <p:nvSpPr>
            <p:cNvPr id="973" name="Google Shape;973;p41"/>
            <p:cNvSpPr txBox="1"/>
            <p:nvPr/>
          </p:nvSpPr>
          <p:spPr>
            <a:xfrm>
              <a:off x="3024" y="1772"/>
              <a:ext cx="24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Times New Roman"/>
                <a:buNone/>
              </a:pPr>
              <a:r>
                <a:rPr b="1" i="1" lang="en" sz="19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 = every vertex, but only once</a:t>
              </a:r>
              <a:br>
                <a:rPr b="1" i="1" lang="en" sz="19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b="1" i="1" lang="en" sz="19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             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74" name="Google Shape;974;p41"/>
            <p:cNvCxnSpPr/>
            <p:nvPr/>
          </p:nvCxnSpPr>
          <p:spPr>
            <a:xfrm rot="10800000">
              <a:off x="2424" y="1920"/>
              <a:ext cx="6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975" name="Google Shape;975;p41"/>
          <p:cNvSpPr txBox="1"/>
          <p:nvPr/>
        </p:nvSpPr>
        <p:spPr>
          <a:xfrm>
            <a:off x="4508500" y="4286250"/>
            <a:ext cx="387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running time: O(V+E)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41"/>
          <p:cNvSpPr txBox="1"/>
          <p:nvPr/>
        </p:nvSpPr>
        <p:spPr>
          <a:xfrm>
            <a:off x="72000" y="2810387"/>
            <a:ext cx="2181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1" i="1" lang="en" sz="1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v = every vertex that appears in some other vert’s adjacency list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7" name="Google Shape;977;p41"/>
          <p:cNvCxnSpPr/>
          <p:nvPr/>
        </p:nvCxnSpPr>
        <p:spPr>
          <a:xfrm flipH="1" rot="10800000">
            <a:off x="905250" y="2664350"/>
            <a:ext cx="411600" cy="21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42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/>
              <a:t>Finding Shortest Path Using BFS</a:t>
            </a:r>
            <a:endParaRPr/>
          </a:p>
        </p:txBody>
      </p:sp>
      <p:sp>
        <p:nvSpPr>
          <p:cNvPr id="983" name="Google Shape;983;p42"/>
          <p:cNvSpPr txBox="1"/>
          <p:nvPr/>
        </p:nvSpPr>
        <p:spPr>
          <a:xfrm>
            <a:off x="473200" y="1285875"/>
            <a:ext cx="71598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●"/>
            </a:pPr>
            <a:r>
              <a:rPr b="0" i="0" lang="en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storing the parent of all nodes, right?</a:t>
            </a:r>
            <a:endParaRPr b="0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●"/>
            </a:pPr>
            <a:r>
              <a:rPr b="0" i="0" lang="en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finding shortest path between u and v, just start from v and backtrack using the parent of each node until you reach u!</a:t>
            </a:r>
            <a:endParaRPr b="0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3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/>
              <a:t>Finding Shortest Path Using BFS</a:t>
            </a:r>
            <a:endParaRPr/>
          </a:p>
        </p:txBody>
      </p:sp>
      <p:sp>
        <p:nvSpPr>
          <p:cNvPr id="989" name="Google Shape;989;p43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43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43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43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43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43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43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43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43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43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43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43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43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43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43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43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5" name="Google Shape;1005;p43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6" name="Google Shape;1006;p43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7" name="Google Shape;1007;p43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8" name="Google Shape;1008;p43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9" name="Google Shape;1009;p43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10" name="Google Shape;1010;p43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11" name="Google Shape;1011;p43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12" name="Google Shape;1012;p43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13" name="Google Shape;1013;p43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4" name="Google Shape;1014;p43"/>
          <p:cNvSpPr txBox="1"/>
          <p:nvPr/>
        </p:nvSpPr>
        <p:spPr>
          <a:xfrm>
            <a:off x="411475" y="3878200"/>
            <a:ext cx="683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 Find shortest path between (s,y)</a:t>
            </a:r>
            <a:endParaRPr b="1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4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/>
              <a:t>Finding Shortest Path Using BFS</a:t>
            </a:r>
            <a:endParaRPr/>
          </a:p>
        </p:txBody>
      </p:sp>
      <p:sp>
        <p:nvSpPr>
          <p:cNvPr id="1020" name="Google Shape;1020;p44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44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44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44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44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44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44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44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44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44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44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44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44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44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44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44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6" name="Google Shape;1036;p44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7" name="Google Shape;1037;p44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8" name="Google Shape;1038;p44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152400">
            <a:solidFill>
              <a:srgbClr val="1155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9" name="Google Shape;1039;p44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152400">
            <a:solidFill>
              <a:srgbClr val="1155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0" name="Google Shape;1040;p44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1" name="Google Shape;1041;p44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2" name="Google Shape;1042;p44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152400">
            <a:solidFill>
              <a:srgbClr val="1155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3" name="Google Shape;1043;p44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4" name="Google Shape;1044;p44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152400">
            <a:solidFill>
              <a:srgbClr val="1155C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5" name="Google Shape;1045;p44"/>
          <p:cNvSpPr txBox="1"/>
          <p:nvPr/>
        </p:nvSpPr>
        <p:spPr>
          <a:xfrm>
            <a:off x="411475" y="3878200"/>
            <a:ext cx="683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 Find shortest path between (s,y)</a:t>
            </a:r>
            <a:endParaRPr b="1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6" name="Google Shape;1046;p44"/>
          <p:cNvSpPr txBox="1"/>
          <p:nvPr/>
        </p:nvSpPr>
        <p:spPr>
          <a:xfrm>
            <a:off x="6089900" y="1057275"/>
            <a:ext cx="19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possible path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45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/>
              <a:t>Finding Shortest Path Using BFS</a:t>
            </a:r>
            <a:endParaRPr/>
          </a:p>
        </p:txBody>
      </p:sp>
      <p:sp>
        <p:nvSpPr>
          <p:cNvPr id="1052" name="Google Shape;1052;p45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45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45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45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45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45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45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45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45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45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45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45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45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45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45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45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8" name="Google Shape;1068;p45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69" name="Google Shape;1069;p45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0" name="Google Shape;1070;p45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1" name="Google Shape;1071;p45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2" name="Google Shape;1072;p45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3" name="Google Shape;1073;p45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4" name="Google Shape;1074;p45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5" name="Google Shape;1075;p45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6" name="Google Shape;1076;p45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7" name="Google Shape;1077;p45"/>
          <p:cNvSpPr txBox="1"/>
          <p:nvPr/>
        </p:nvSpPr>
        <p:spPr>
          <a:xfrm>
            <a:off x="411475" y="3878200"/>
            <a:ext cx="683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 Find shortest path between (s,y)</a:t>
            </a:r>
            <a:endParaRPr b="1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8" name="Google Shape;1078;p45"/>
          <p:cNvSpPr txBox="1"/>
          <p:nvPr/>
        </p:nvSpPr>
        <p:spPr>
          <a:xfrm>
            <a:off x="6089900" y="1057275"/>
            <a:ext cx="19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possible path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46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/>
              <a:t>Finding Shortest Path Using BFS</a:t>
            </a:r>
            <a:endParaRPr/>
          </a:p>
        </p:txBody>
      </p:sp>
      <p:sp>
        <p:nvSpPr>
          <p:cNvPr id="1084" name="Google Shape;1084;p46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46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46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46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46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46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46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46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46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46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46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46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46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46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46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46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0" name="Google Shape;1100;p46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01" name="Google Shape;1101;p46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02" name="Google Shape;1102;p46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03" name="Google Shape;1103;p46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04" name="Google Shape;1104;p46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05" name="Google Shape;1105;p46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06" name="Google Shape;1106;p46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07" name="Google Shape;1107;p46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08" name="Google Shape;1108;p46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9" name="Google Shape;1109;p46"/>
          <p:cNvSpPr txBox="1"/>
          <p:nvPr/>
        </p:nvSpPr>
        <p:spPr>
          <a:xfrm>
            <a:off x="411475" y="3878200"/>
            <a:ext cx="683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 Find shortest path between (s,y)</a:t>
            </a:r>
            <a:endParaRPr b="1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0" name="Google Shape;1110;p46"/>
          <p:cNvSpPr txBox="1"/>
          <p:nvPr/>
        </p:nvSpPr>
        <p:spPr>
          <a:xfrm>
            <a:off x="6089900" y="1057275"/>
            <a:ext cx="19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possible path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47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/>
              <a:t>Finding Shortest Path Using BFS</a:t>
            </a:r>
            <a:endParaRPr/>
          </a:p>
        </p:txBody>
      </p:sp>
      <p:sp>
        <p:nvSpPr>
          <p:cNvPr id="1116" name="Google Shape;1116;p47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47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47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47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47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47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47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47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47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47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p47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p47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p47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47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47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47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2" name="Google Shape;1132;p47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3" name="Google Shape;1133;p47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4" name="Google Shape;1134;p47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5" name="Google Shape;1135;p47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6" name="Google Shape;1136;p47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7" name="Google Shape;1137;p47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8" name="Google Shape;1138;p47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9" name="Google Shape;1139;p47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0" name="Google Shape;1140;p47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1" name="Google Shape;1141;p47"/>
          <p:cNvSpPr txBox="1"/>
          <p:nvPr/>
        </p:nvSpPr>
        <p:spPr>
          <a:xfrm>
            <a:off x="411475" y="3878200"/>
            <a:ext cx="683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from y</a:t>
            </a:r>
            <a:endParaRPr b="1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48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/>
              <a:t>Finding Shortest Path Using BFS</a:t>
            </a:r>
            <a:endParaRPr/>
          </a:p>
        </p:txBody>
      </p:sp>
      <p:sp>
        <p:nvSpPr>
          <p:cNvPr id="1147" name="Google Shape;1147;p48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48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Google Shape;1149;p48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Google Shape;1150;p48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Google Shape;1151;p48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48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Google Shape;1153;p48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p48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Google Shape;1155;p48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p48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p48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48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48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48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p48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p48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3" name="Google Shape;1163;p48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4" name="Google Shape;1164;p48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5" name="Google Shape;1165;p48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6" name="Google Shape;1166;p48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7" name="Google Shape;1167;p48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8" name="Google Shape;1168;p48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9" name="Google Shape;1169;p48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0" name="Google Shape;1170;p48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1" name="Google Shape;1171;p48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2" name="Google Shape;1172;p48"/>
          <p:cNvSpPr txBox="1"/>
          <p:nvPr/>
        </p:nvSpPr>
        <p:spPr>
          <a:xfrm>
            <a:off x="411475" y="3878200"/>
            <a:ext cx="683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 of y -&gt; x</a:t>
            </a:r>
            <a:endParaRPr b="1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3" name="Google Shape;1173;p48"/>
          <p:cNvSpPr/>
          <p:nvPr/>
        </p:nvSpPr>
        <p:spPr>
          <a:xfrm>
            <a:off x="6069325" y="3549025"/>
            <a:ext cx="1460750" cy="577550"/>
          </a:xfrm>
          <a:custGeom>
            <a:rect b="b" l="l" r="r" t="t"/>
            <a:pathLst>
              <a:path extrusionOk="0" h="23102" w="58430">
                <a:moveTo>
                  <a:pt x="58430" y="0"/>
                </a:moveTo>
                <a:cubicBezTo>
                  <a:pt x="53492" y="3840"/>
                  <a:pt x="38542" y="22562"/>
                  <a:pt x="28804" y="23042"/>
                </a:cubicBezTo>
                <a:cubicBezTo>
                  <a:pt x="19066" y="23522"/>
                  <a:pt x="4801" y="6240"/>
                  <a:pt x="0" y="2880"/>
                </a:cubicBezTo>
              </a:path>
            </a:pathLst>
          </a:custGeom>
          <a:noFill/>
          <a:ln cap="flat" cmpd="sng" w="38100">
            <a:solidFill>
              <a:srgbClr val="00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9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/>
              <a:t>Finding Shortest Path Using BFS</a:t>
            </a:r>
            <a:endParaRPr/>
          </a:p>
        </p:txBody>
      </p:sp>
      <p:sp>
        <p:nvSpPr>
          <p:cNvPr id="1179" name="Google Shape;1179;p49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49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49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49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49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49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p49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p49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49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49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p49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p49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p49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Google Shape;1192;p49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3" name="Google Shape;1193;p49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p49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5" name="Google Shape;1195;p49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96" name="Google Shape;1196;p49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97" name="Google Shape;1197;p49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98" name="Google Shape;1198;p49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99" name="Google Shape;1199;p49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0" name="Google Shape;1200;p49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1" name="Google Shape;1201;p49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2" name="Google Shape;1202;p49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3" name="Google Shape;1203;p49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4" name="Google Shape;1204;p49"/>
          <p:cNvSpPr txBox="1"/>
          <p:nvPr/>
        </p:nvSpPr>
        <p:spPr>
          <a:xfrm>
            <a:off x="411475" y="3878200"/>
            <a:ext cx="683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 of x -&gt; w</a:t>
            </a:r>
            <a:endParaRPr b="1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5" name="Google Shape;1205;p49"/>
          <p:cNvSpPr/>
          <p:nvPr/>
        </p:nvSpPr>
        <p:spPr>
          <a:xfrm>
            <a:off x="6069325" y="3549025"/>
            <a:ext cx="1460750" cy="577550"/>
          </a:xfrm>
          <a:custGeom>
            <a:rect b="b" l="l" r="r" t="t"/>
            <a:pathLst>
              <a:path extrusionOk="0" h="23102" w="58430">
                <a:moveTo>
                  <a:pt x="58430" y="0"/>
                </a:moveTo>
                <a:cubicBezTo>
                  <a:pt x="53492" y="3840"/>
                  <a:pt x="38542" y="22562"/>
                  <a:pt x="28804" y="23042"/>
                </a:cubicBezTo>
                <a:cubicBezTo>
                  <a:pt x="19066" y="23522"/>
                  <a:pt x="4801" y="6240"/>
                  <a:pt x="0" y="2880"/>
                </a:cubicBezTo>
              </a:path>
            </a:pathLst>
          </a:custGeom>
          <a:noFill/>
          <a:ln cap="flat" cmpd="sng" w="38100">
            <a:solidFill>
              <a:srgbClr val="00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Google Shape;1206;p49"/>
          <p:cNvSpPr/>
          <p:nvPr/>
        </p:nvSpPr>
        <p:spPr>
          <a:xfrm>
            <a:off x="3913050" y="3549025"/>
            <a:ext cx="1460750" cy="577550"/>
          </a:xfrm>
          <a:custGeom>
            <a:rect b="b" l="l" r="r" t="t"/>
            <a:pathLst>
              <a:path extrusionOk="0" h="23102" w="58430">
                <a:moveTo>
                  <a:pt x="58430" y="0"/>
                </a:moveTo>
                <a:cubicBezTo>
                  <a:pt x="53492" y="3840"/>
                  <a:pt x="38542" y="22562"/>
                  <a:pt x="28804" y="23042"/>
                </a:cubicBezTo>
                <a:cubicBezTo>
                  <a:pt x="19066" y="23522"/>
                  <a:pt x="4801" y="6240"/>
                  <a:pt x="0" y="2880"/>
                </a:cubicBezTo>
              </a:path>
            </a:pathLst>
          </a:custGeom>
          <a:noFill/>
          <a:ln cap="flat" cmpd="sng" w="38100">
            <a:solidFill>
              <a:srgbClr val="00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5"/>
          <p:cNvCxnSpPr>
            <a:stCxn id="127" idx="3"/>
            <a:endCxn id="13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5"/>
          <p:cNvCxnSpPr>
            <a:stCxn id="132" idx="3"/>
            <a:endCxn id="12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p5"/>
          <p:cNvCxnSpPr>
            <a:stCxn id="127" idx="4"/>
            <a:endCxn id="12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5"/>
          <p:cNvCxnSpPr>
            <a:endCxn id="13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5"/>
          <p:cNvCxnSpPr>
            <a:endCxn id="13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5"/>
          <p:cNvCxnSpPr>
            <a:stCxn id="127" idx="6"/>
            <a:endCxn id="13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5"/>
          <p:cNvCxnSpPr>
            <a:stCxn id="131" idx="5"/>
            <a:endCxn id="13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5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Breadth First Search</a:t>
            </a:r>
            <a:endParaRPr sz="32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50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/>
              <a:t>Finding Shortest Path Using BFS</a:t>
            </a:r>
            <a:endParaRPr/>
          </a:p>
        </p:txBody>
      </p:sp>
      <p:sp>
        <p:nvSpPr>
          <p:cNvPr id="1212" name="Google Shape;1212;p50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3" name="Google Shape;1213;p50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p50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p50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6" name="Google Shape;1216;p50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Google Shape;1217;p50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Google Shape;1218;p50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p50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50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50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50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50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50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50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50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50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8" name="Google Shape;1228;p50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29" name="Google Shape;1229;p50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0" name="Google Shape;1230;p50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1" name="Google Shape;1231;p50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2" name="Google Shape;1232;p50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3" name="Google Shape;1233;p50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4" name="Google Shape;1234;p50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5" name="Google Shape;1235;p50"/>
          <p:cNvSpPr txBox="1"/>
          <p:nvPr/>
        </p:nvSpPr>
        <p:spPr>
          <a:xfrm>
            <a:off x="411475" y="3878200"/>
            <a:ext cx="683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 of w -&gt; s</a:t>
            </a:r>
            <a:endParaRPr b="1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6" name="Google Shape;1236;p50"/>
          <p:cNvSpPr/>
          <p:nvPr/>
        </p:nvSpPr>
        <p:spPr>
          <a:xfrm>
            <a:off x="6069325" y="3549025"/>
            <a:ext cx="1460750" cy="577550"/>
          </a:xfrm>
          <a:custGeom>
            <a:rect b="b" l="l" r="r" t="t"/>
            <a:pathLst>
              <a:path extrusionOk="0" h="23102" w="58430">
                <a:moveTo>
                  <a:pt x="58430" y="0"/>
                </a:moveTo>
                <a:cubicBezTo>
                  <a:pt x="53492" y="3840"/>
                  <a:pt x="38542" y="22562"/>
                  <a:pt x="28804" y="23042"/>
                </a:cubicBezTo>
                <a:cubicBezTo>
                  <a:pt x="19066" y="23522"/>
                  <a:pt x="4801" y="6240"/>
                  <a:pt x="0" y="2880"/>
                </a:cubicBezTo>
              </a:path>
            </a:pathLst>
          </a:custGeom>
          <a:noFill/>
          <a:ln cap="flat" cmpd="sng" w="38100">
            <a:solidFill>
              <a:srgbClr val="00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50"/>
          <p:cNvSpPr/>
          <p:nvPr/>
        </p:nvSpPr>
        <p:spPr>
          <a:xfrm>
            <a:off x="3913050" y="3549025"/>
            <a:ext cx="1460750" cy="577550"/>
          </a:xfrm>
          <a:custGeom>
            <a:rect b="b" l="l" r="r" t="t"/>
            <a:pathLst>
              <a:path extrusionOk="0" h="23102" w="58430">
                <a:moveTo>
                  <a:pt x="58430" y="0"/>
                </a:moveTo>
                <a:cubicBezTo>
                  <a:pt x="53492" y="3840"/>
                  <a:pt x="38542" y="22562"/>
                  <a:pt x="28804" y="23042"/>
                </a:cubicBezTo>
                <a:cubicBezTo>
                  <a:pt x="19066" y="23522"/>
                  <a:pt x="4801" y="6240"/>
                  <a:pt x="0" y="2880"/>
                </a:cubicBezTo>
              </a:path>
            </a:pathLst>
          </a:custGeom>
          <a:noFill/>
          <a:ln cap="flat" cmpd="sng" w="38100">
            <a:solidFill>
              <a:srgbClr val="00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50"/>
          <p:cNvSpPr/>
          <p:nvPr/>
        </p:nvSpPr>
        <p:spPr>
          <a:xfrm rot="5213542">
            <a:off x="2400554" y="2403083"/>
            <a:ext cx="1131700" cy="507254"/>
          </a:xfrm>
          <a:custGeom>
            <a:rect b="b" l="l" r="r" t="t"/>
            <a:pathLst>
              <a:path extrusionOk="0" h="23102" w="58430">
                <a:moveTo>
                  <a:pt x="58430" y="0"/>
                </a:moveTo>
                <a:cubicBezTo>
                  <a:pt x="53492" y="3840"/>
                  <a:pt x="38542" y="22562"/>
                  <a:pt x="28804" y="23042"/>
                </a:cubicBezTo>
                <a:cubicBezTo>
                  <a:pt x="19066" y="23522"/>
                  <a:pt x="4801" y="6240"/>
                  <a:pt x="0" y="2880"/>
                </a:cubicBezTo>
              </a:path>
            </a:pathLst>
          </a:custGeom>
          <a:noFill/>
          <a:ln cap="flat" cmpd="sng" w="38100">
            <a:solidFill>
              <a:srgbClr val="00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9" name="Google Shape;1239;p50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0" name="Google Shape;1240;p50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51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</a:t>
            </a:r>
            <a:endParaRPr/>
          </a:p>
        </p:txBody>
      </p:sp>
      <p:sp>
        <p:nvSpPr>
          <p:cNvPr id="1246" name="Google Shape;1246;p51"/>
          <p:cNvSpPr txBox="1"/>
          <p:nvPr>
            <p:ph idx="1" type="body"/>
          </p:nvPr>
        </p:nvSpPr>
        <p:spPr>
          <a:xfrm>
            <a:off x="457200" y="1143000"/>
            <a:ext cx="8229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17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20"/>
              <a:buFont typeface="Times New Roman"/>
              <a:buChar char="●"/>
            </a:pPr>
            <a:r>
              <a:rPr b="0" i="1" lang="en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Depth-first search</a:t>
            </a:r>
            <a:r>
              <a:rPr b="0" i="0" lang="en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another strategy for exploring a graph</a:t>
            </a:r>
            <a:endParaRPr sz="2800"/>
          </a:p>
          <a:p>
            <a:pPr indent="-2603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Times New Roman"/>
              <a:buChar char="■"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 “deeper” in the graph whenever possible</a:t>
            </a:r>
            <a:endParaRPr sz="2400"/>
          </a:p>
          <a:p>
            <a:pPr indent="-2603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Times New Roman"/>
              <a:buChar char="■"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Edges are explored out of the most recently discovered vertex </a:t>
            </a:r>
            <a:r>
              <a:rPr b="0" i="1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still has unexplored edges</a:t>
            </a:r>
            <a:endParaRPr sz="2400"/>
          </a:p>
          <a:p>
            <a:pPr indent="-2603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Times New Roman"/>
              <a:buChar char="■"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all of </a:t>
            </a:r>
            <a:r>
              <a:rPr b="0" i="1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’s edges have been explored, backtrack to the vertex from which </a:t>
            </a:r>
            <a:r>
              <a:rPr b="0" i="1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was discovered</a:t>
            </a:r>
            <a:endParaRPr sz="2400"/>
          </a:p>
          <a:p>
            <a:pPr indent="-19177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52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</a:t>
            </a:r>
            <a:endParaRPr/>
          </a:p>
        </p:txBody>
      </p:sp>
      <p:sp>
        <p:nvSpPr>
          <p:cNvPr id="1252" name="Google Shape;1252;p52"/>
          <p:cNvSpPr txBox="1"/>
          <p:nvPr>
            <p:ph idx="1" type="body"/>
          </p:nvPr>
        </p:nvSpPr>
        <p:spPr>
          <a:xfrm>
            <a:off x="457200" y="1143000"/>
            <a:ext cx="8229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Vertices initially colored white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colored gray when discovered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black when finished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53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Search: The Code</a:t>
            </a:r>
            <a:endParaRPr/>
          </a:p>
        </p:txBody>
      </p:sp>
      <p:sp>
        <p:nvSpPr>
          <p:cNvPr id="1258" name="Google Shape;1258;p53"/>
          <p:cNvSpPr txBox="1"/>
          <p:nvPr>
            <p:ph idx="1" type="body"/>
          </p:nvPr>
        </p:nvSpPr>
        <p:spPr>
          <a:xfrm>
            <a:off x="457200" y="11430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DFS(G)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u-&gt;color = WHITE;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(u-&gt;color == WHITE)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/>
          </a:p>
        </p:txBody>
      </p:sp>
      <p:sp>
        <p:nvSpPr>
          <p:cNvPr id="1259" name="Google Shape;1259;p53"/>
          <p:cNvSpPr txBox="1"/>
          <p:nvPr>
            <p:ph idx="1" type="body"/>
          </p:nvPr>
        </p:nvSpPr>
        <p:spPr>
          <a:xfrm>
            <a:off x="4648200" y="11430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GREY;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u-&gt;d = time;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</a:t>
            </a: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∈ u-&gt;Adj[]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(v-&gt;color == WHITE)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BLACK;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u-&gt;f = time;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/>
          </a:p>
        </p:txBody>
      </p:sp>
      <p:cxnSp>
        <p:nvCxnSpPr>
          <p:cNvPr id="1260" name="Google Shape;1260;p53"/>
          <p:cNvCxnSpPr/>
          <p:nvPr/>
        </p:nvCxnSpPr>
        <p:spPr>
          <a:xfrm rot="10800000">
            <a:off x="4495800" y="1143150"/>
            <a:ext cx="0" cy="337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54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Search: The Code</a:t>
            </a:r>
            <a:endParaRPr/>
          </a:p>
        </p:txBody>
      </p:sp>
      <p:sp>
        <p:nvSpPr>
          <p:cNvPr id="1266" name="Google Shape;1266;p54"/>
          <p:cNvSpPr txBox="1"/>
          <p:nvPr>
            <p:ph idx="1" type="body"/>
          </p:nvPr>
        </p:nvSpPr>
        <p:spPr>
          <a:xfrm>
            <a:off x="457200" y="11430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DFS(G)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u-&gt;color = WHITE;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(u-&gt;color == WHITE)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/>
          </a:p>
        </p:txBody>
      </p:sp>
      <p:sp>
        <p:nvSpPr>
          <p:cNvPr id="1267" name="Google Shape;1267;p54"/>
          <p:cNvSpPr txBox="1"/>
          <p:nvPr>
            <p:ph idx="1" type="body"/>
          </p:nvPr>
        </p:nvSpPr>
        <p:spPr>
          <a:xfrm>
            <a:off x="4648200" y="11430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GREY;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u-&gt;d = time;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</a:t>
            </a: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∈ u-&gt;Adj[]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(v-&gt;color == WHITE)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BLACK;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u-&gt;f = time;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/>
          </a:p>
        </p:txBody>
      </p:sp>
      <p:cxnSp>
        <p:nvCxnSpPr>
          <p:cNvPr id="1268" name="Google Shape;1268;p54"/>
          <p:cNvCxnSpPr/>
          <p:nvPr/>
        </p:nvCxnSpPr>
        <p:spPr>
          <a:xfrm rot="10800000">
            <a:off x="4495800" y="1143150"/>
            <a:ext cx="0" cy="337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9" name="Google Shape;1269;p54"/>
          <p:cNvSpPr txBox="1"/>
          <p:nvPr/>
        </p:nvSpPr>
        <p:spPr>
          <a:xfrm>
            <a:off x="2667000" y="4629150"/>
            <a:ext cx="3700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</a:t>
            </a:r>
            <a:r>
              <a:rPr b="1" i="0" lang="en" sz="2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u-&gt;d</a:t>
            </a:r>
            <a:r>
              <a:rPr b="1" i="1" lang="en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represent?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55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Search: The Code</a:t>
            </a:r>
            <a:endParaRPr/>
          </a:p>
        </p:txBody>
      </p:sp>
      <p:sp>
        <p:nvSpPr>
          <p:cNvPr id="1275" name="Google Shape;1275;p55"/>
          <p:cNvSpPr txBox="1"/>
          <p:nvPr>
            <p:ph idx="1" type="body"/>
          </p:nvPr>
        </p:nvSpPr>
        <p:spPr>
          <a:xfrm>
            <a:off x="457200" y="11430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DFS(G)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u-&gt;color = WHITE;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(u-&gt;color == WHITE)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/>
          </a:p>
        </p:txBody>
      </p:sp>
      <p:sp>
        <p:nvSpPr>
          <p:cNvPr id="1276" name="Google Shape;1276;p55"/>
          <p:cNvSpPr txBox="1"/>
          <p:nvPr>
            <p:ph idx="1" type="body"/>
          </p:nvPr>
        </p:nvSpPr>
        <p:spPr>
          <a:xfrm>
            <a:off x="4648200" y="11430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GREY;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u-&gt;d = time;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</a:t>
            </a: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∈ u-&gt;Adj[]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(v-&gt;color == WHITE)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BLACK;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u-&gt;f = time;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/>
          </a:p>
        </p:txBody>
      </p:sp>
      <p:cxnSp>
        <p:nvCxnSpPr>
          <p:cNvPr id="1277" name="Google Shape;1277;p55"/>
          <p:cNvCxnSpPr/>
          <p:nvPr/>
        </p:nvCxnSpPr>
        <p:spPr>
          <a:xfrm rot="10800000">
            <a:off x="4495800" y="1143150"/>
            <a:ext cx="0" cy="337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8" name="Google Shape;1278;p55"/>
          <p:cNvSpPr txBox="1"/>
          <p:nvPr/>
        </p:nvSpPr>
        <p:spPr>
          <a:xfrm>
            <a:off x="2667000" y="4629150"/>
            <a:ext cx="3700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</a:t>
            </a:r>
            <a:r>
              <a:rPr b="1" i="0" lang="en" sz="2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u-&gt;f</a:t>
            </a:r>
            <a:r>
              <a:rPr b="1" i="1" lang="en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represent?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56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Search: The Code</a:t>
            </a:r>
            <a:endParaRPr/>
          </a:p>
        </p:txBody>
      </p:sp>
      <p:sp>
        <p:nvSpPr>
          <p:cNvPr id="1284" name="Google Shape;1284;p56"/>
          <p:cNvSpPr txBox="1"/>
          <p:nvPr>
            <p:ph idx="1" type="body"/>
          </p:nvPr>
        </p:nvSpPr>
        <p:spPr>
          <a:xfrm>
            <a:off x="457200" y="11430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DFS(G)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u-&gt;color = WHITE;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(u-&gt;color == WHITE)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/>
          </a:p>
        </p:txBody>
      </p:sp>
      <p:sp>
        <p:nvSpPr>
          <p:cNvPr id="1285" name="Google Shape;1285;p56"/>
          <p:cNvSpPr txBox="1"/>
          <p:nvPr>
            <p:ph idx="1" type="body"/>
          </p:nvPr>
        </p:nvSpPr>
        <p:spPr>
          <a:xfrm>
            <a:off x="4648200" y="11430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GREY;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u-&gt;d = time;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</a:t>
            </a: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∈ u-&gt;Adj[]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(v-&gt;color == WHITE)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BLACK;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u-&gt;f = time;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/>
          </a:p>
        </p:txBody>
      </p:sp>
      <p:cxnSp>
        <p:nvCxnSpPr>
          <p:cNvPr id="1286" name="Google Shape;1286;p56"/>
          <p:cNvCxnSpPr/>
          <p:nvPr/>
        </p:nvCxnSpPr>
        <p:spPr>
          <a:xfrm rot="10800000">
            <a:off x="4495800" y="1143150"/>
            <a:ext cx="0" cy="337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7" name="Google Shape;1287;p56"/>
          <p:cNvSpPr txBox="1"/>
          <p:nvPr/>
        </p:nvSpPr>
        <p:spPr>
          <a:xfrm>
            <a:off x="457200" y="4629150"/>
            <a:ext cx="803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discovery time u-&gt;d and finishing time u-&gt;f</a:t>
            </a:r>
            <a:endParaRPr b="1" i="1" sz="24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57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Search: The Code</a:t>
            </a:r>
            <a:endParaRPr/>
          </a:p>
        </p:txBody>
      </p:sp>
      <p:sp>
        <p:nvSpPr>
          <p:cNvPr id="1293" name="Google Shape;1293;p57"/>
          <p:cNvSpPr txBox="1"/>
          <p:nvPr>
            <p:ph idx="1" type="body"/>
          </p:nvPr>
        </p:nvSpPr>
        <p:spPr>
          <a:xfrm>
            <a:off x="457200" y="11430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DFS(G)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u-&gt;color = WHITE;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(u-&gt;color == WHITE)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/>
          </a:p>
        </p:txBody>
      </p:sp>
      <p:sp>
        <p:nvSpPr>
          <p:cNvPr id="1294" name="Google Shape;1294;p57"/>
          <p:cNvSpPr txBox="1"/>
          <p:nvPr>
            <p:ph idx="1" type="body"/>
          </p:nvPr>
        </p:nvSpPr>
        <p:spPr>
          <a:xfrm>
            <a:off x="4648200" y="11430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GREY;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u-&gt;d = time;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∈ u-&gt;Adj[]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(v-&gt;color == WHITE)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BLACK;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u-&gt;f = time;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/>
          </a:p>
        </p:txBody>
      </p:sp>
      <p:cxnSp>
        <p:nvCxnSpPr>
          <p:cNvPr id="1295" name="Google Shape;1295;p57"/>
          <p:cNvCxnSpPr/>
          <p:nvPr/>
        </p:nvCxnSpPr>
        <p:spPr>
          <a:xfrm rot="10800000">
            <a:off x="4495800" y="1143150"/>
            <a:ext cx="0" cy="337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6" name="Google Shape;1296;p57"/>
          <p:cNvSpPr txBox="1"/>
          <p:nvPr/>
        </p:nvSpPr>
        <p:spPr>
          <a:xfrm>
            <a:off x="2670175" y="4457700"/>
            <a:ext cx="389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br>
              <a:rPr b="1" i="1" lang="en" sz="17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7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Running time of DFS = O(V+E)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58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302" name="Google Shape;1302;p58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3" name="Google Shape;1303;p58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4" name="Google Shape;1304;p58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p58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p58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7" name="Google Shape;1307;p58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8" name="Google Shape;1308;p58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9" name="Google Shape;1309;p58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0" name="Google Shape;1310;p58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11" name="Google Shape;1311;p58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12" name="Google Shape;1312;p58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13" name="Google Shape;1313;p58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14" name="Google Shape;1314;p58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15" name="Google Shape;1315;p58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16" name="Google Shape;1316;p58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17" name="Google Shape;1317;p58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18" name="Google Shape;1318;p58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19" name="Google Shape;1319;p58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20" name="Google Shape;1320;p58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21" name="Google Shape;1321;p58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22" name="Google Shape;1322;p58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23" name="Google Shape;1323;p58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24" name="Google Shape;1324;p58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25" name="Google Shape;1325;p58"/>
          <p:cNvSpPr txBox="1"/>
          <p:nvPr/>
        </p:nvSpPr>
        <p:spPr>
          <a:xfrm>
            <a:off x="76200" y="1085850"/>
            <a:ext cx="87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59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331" name="Google Shape;1331;p59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p59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p59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4" name="Google Shape;1334;p59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5" name="Google Shape;1335;p59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6" name="Google Shape;1336;p59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7" name="Google Shape;1337;p59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Google Shape;1338;p59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9" name="Google Shape;1339;p59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0" name="Google Shape;1340;p59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1" name="Google Shape;1341;p59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2" name="Google Shape;1342;p59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3" name="Google Shape;1343;p59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4" name="Google Shape;1344;p59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5" name="Google Shape;1345;p59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6" name="Google Shape;1346;p59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7" name="Google Shape;1347;p59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8" name="Google Shape;1348;p59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9" name="Google Shape;1349;p59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0" name="Google Shape;1350;p59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1" name="Google Shape;1351;p59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2" name="Google Shape;1352;p59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3" name="Google Shape;1353;p59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54" name="Google Shape;1354;p59"/>
          <p:cNvSpPr txBox="1"/>
          <p:nvPr/>
        </p:nvSpPr>
        <p:spPr>
          <a:xfrm>
            <a:off x="76200" y="1085850"/>
            <a:ext cx="87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5" name="Google Shape;1355;p59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6"/>
          <p:cNvCxnSpPr>
            <a:stCxn id="147" idx="3"/>
            <a:endCxn id="15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6"/>
          <p:cNvCxnSpPr>
            <a:stCxn id="152" idx="3"/>
            <a:endCxn id="14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6"/>
          <p:cNvCxnSpPr>
            <a:stCxn id="147" idx="4"/>
            <a:endCxn id="14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6"/>
          <p:cNvCxnSpPr>
            <a:endCxn id="15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p6"/>
          <p:cNvCxnSpPr>
            <a:endCxn id="15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6"/>
          <p:cNvCxnSpPr>
            <a:stCxn id="147" idx="6"/>
            <a:endCxn id="15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p6"/>
          <p:cNvCxnSpPr>
            <a:stCxn id="151" idx="5"/>
            <a:endCxn id="15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" name="Google Shape;162;p6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Breadth First Search</a:t>
            </a:r>
            <a:endParaRPr sz="32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60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361" name="Google Shape;1361;p60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2" name="Google Shape;1362;p60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3" name="Google Shape;1363;p60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4" name="Google Shape;1364;p60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5" name="Google Shape;1365;p60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6" name="Google Shape;1366;p60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| 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7" name="Google Shape;1367;p60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8" name="Google Shape;1368;p60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9" name="Google Shape;1369;p60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70" name="Google Shape;1370;p60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71" name="Google Shape;1371;p60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72" name="Google Shape;1372;p60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73" name="Google Shape;1373;p60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74" name="Google Shape;1374;p60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75" name="Google Shape;1375;p60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76" name="Google Shape;1376;p60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77" name="Google Shape;1377;p60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78" name="Google Shape;1378;p60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79" name="Google Shape;1379;p60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80" name="Google Shape;1380;p60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81" name="Google Shape;1381;p60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82" name="Google Shape;1382;p60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83" name="Google Shape;1383;p60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84" name="Google Shape;1384;p60"/>
          <p:cNvSpPr txBox="1"/>
          <p:nvPr/>
        </p:nvSpPr>
        <p:spPr>
          <a:xfrm>
            <a:off x="76200" y="1085850"/>
            <a:ext cx="87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5" name="Google Shape;1385;p60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61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391" name="Google Shape;1391;p61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2" name="Google Shape;1392;p61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3" name="Google Shape;1393;p61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4" name="Google Shape;1394;p61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Google Shape;1395;p61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6" name="Google Shape;1396;p61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7" name="Google Shape;1397;p61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p61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9" name="Google Shape;1399;p61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00" name="Google Shape;1400;p61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01" name="Google Shape;1401;p61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02" name="Google Shape;1402;p61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03" name="Google Shape;1403;p61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04" name="Google Shape;1404;p61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05" name="Google Shape;1405;p61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06" name="Google Shape;1406;p61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07" name="Google Shape;1407;p61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08" name="Google Shape;1408;p61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09" name="Google Shape;1409;p61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0" name="Google Shape;1410;p61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1" name="Google Shape;1411;p61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2" name="Google Shape;1412;p61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3" name="Google Shape;1413;p61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14" name="Google Shape;1414;p61"/>
          <p:cNvSpPr txBox="1"/>
          <p:nvPr/>
        </p:nvSpPr>
        <p:spPr>
          <a:xfrm>
            <a:off x="76200" y="1085850"/>
            <a:ext cx="87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5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5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5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Google Shape;1415;p61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62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421" name="Google Shape;1421;p62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Google Shape;1422;p62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3" name="Google Shape;1423;p62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4" name="Google Shape;1424;p62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5" name="Google Shape;1425;p62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6" name="Google Shape;1426;p62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7" name="Google Shape;1427;p62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8" name="Google Shape;1428;p62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9" name="Google Shape;1429;p62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30" name="Google Shape;1430;p62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31" name="Google Shape;1431;p62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32" name="Google Shape;1432;p62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33" name="Google Shape;1433;p62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34" name="Google Shape;1434;p62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35" name="Google Shape;1435;p62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36" name="Google Shape;1436;p62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37" name="Google Shape;1437;p62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38" name="Google Shape;1438;p62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39" name="Google Shape;1439;p62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40" name="Google Shape;1440;p62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41" name="Google Shape;1441;p62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42" name="Google Shape;1442;p62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43" name="Google Shape;1443;p62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44" name="Google Shape;1444;p62"/>
          <p:cNvSpPr txBox="1"/>
          <p:nvPr/>
        </p:nvSpPr>
        <p:spPr>
          <a:xfrm>
            <a:off x="76200" y="1085850"/>
            <a:ext cx="87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5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5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5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5" name="Google Shape;1445;p62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63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451" name="Google Shape;1451;p63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2" name="Google Shape;1452;p63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3" name="Google Shape;1453;p63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4" name="Google Shape;1454;p63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5" name="Google Shape;1455;p63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6" name="Google Shape;1456;p63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7" name="Google Shape;1457;p63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8" name="Google Shape;1458;p63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9" name="Google Shape;1459;p63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60" name="Google Shape;1460;p63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61" name="Google Shape;1461;p63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62" name="Google Shape;1462;p63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63" name="Google Shape;1463;p63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64" name="Google Shape;1464;p63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65" name="Google Shape;1465;p63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66" name="Google Shape;1466;p63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67" name="Google Shape;1467;p63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68" name="Google Shape;1468;p63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69" name="Google Shape;1469;p63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70" name="Google Shape;1470;p63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71" name="Google Shape;1471;p63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72" name="Google Shape;1472;p63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73" name="Google Shape;1473;p63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74" name="Google Shape;1474;p63"/>
          <p:cNvSpPr txBox="1"/>
          <p:nvPr/>
        </p:nvSpPr>
        <p:spPr>
          <a:xfrm>
            <a:off x="76200" y="1085850"/>
            <a:ext cx="87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5" name="Google Shape;1475;p63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64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481" name="Google Shape;1481;p64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2" name="Google Shape;1482;p64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3" name="Google Shape;1483;p64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4" name="Google Shape;1484;p64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5" name="Google Shape;1485;p64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6" name="Google Shape;1486;p64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7" name="Google Shape;1487;p64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8" name="Google Shape;1488;p64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9" name="Google Shape;1489;p64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90" name="Google Shape;1490;p64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91" name="Google Shape;1491;p64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92" name="Google Shape;1492;p64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93" name="Google Shape;1493;p64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94" name="Google Shape;1494;p64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95" name="Google Shape;1495;p64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96" name="Google Shape;1496;p64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97" name="Google Shape;1497;p64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98" name="Google Shape;1498;p64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99" name="Google Shape;1499;p64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00" name="Google Shape;1500;p64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01" name="Google Shape;1501;p64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02" name="Google Shape;1502;p64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03" name="Google Shape;1503;p64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04" name="Google Shape;1504;p64"/>
          <p:cNvSpPr txBox="1"/>
          <p:nvPr/>
        </p:nvSpPr>
        <p:spPr>
          <a:xfrm>
            <a:off x="76200" y="1085850"/>
            <a:ext cx="87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5" name="Google Shape;1505;p64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65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511" name="Google Shape;1511;p65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2" name="Google Shape;1512;p65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3" name="Google Shape;1513;p65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4" name="Google Shape;1514;p65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5" name="Google Shape;1515;p65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6" name="Google Shape;1516;p65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7" name="Google Shape;1517;p65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8" name="Google Shape;1518;p65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9" name="Google Shape;1519;p65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20" name="Google Shape;1520;p65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21" name="Google Shape;1521;p65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22" name="Google Shape;1522;p65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23" name="Google Shape;1523;p65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24" name="Google Shape;1524;p65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25" name="Google Shape;1525;p65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26" name="Google Shape;1526;p65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27" name="Google Shape;1527;p65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28" name="Google Shape;1528;p65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29" name="Google Shape;1529;p65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30" name="Google Shape;1530;p65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31" name="Google Shape;1531;p65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32" name="Google Shape;1532;p65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33" name="Google Shape;1533;p65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34" name="Google Shape;1534;p65"/>
          <p:cNvSpPr txBox="1"/>
          <p:nvPr/>
        </p:nvSpPr>
        <p:spPr>
          <a:xfrm>
            <a:off x="76200" y="1085850"/>
            <a:ext cx="87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5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5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5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5" name="Google Shape;1535;p65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66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541" name="Google Shape;1541;p66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2" name="Google Shape;1542;p66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3" name="Google Shape;1543;p66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4" name="Google Shape;1544;p66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5" name="Google Shape;1545;p66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6" name="Google Shape;1546;p66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7" name="Google Shape;1547;p66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8" name="Google Shape;1548;p66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9" name="Google Shape;1549;p66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50" name="Google Shape;1550;p66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51" name="Google Shape;1551;p66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52" name="Google Shape;1552;p66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53" name="Google Shape;1553;p66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54" name="Google Shape;1554;p66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55" name="Google Shape;1555;p66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56" name="Google Shape;1556;p66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57" name="Google Shape;1557;p66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58" name="Google Shape;1558;p66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59" name="Google Shape;1559;p66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60" name="Google Shape;1560;p66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61" name="Google Shape;1561;p66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62" name="Google Shape;1562;p66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63" name="Google Shape;1563;p66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64" name="Google Shape;1564;p66"/>
          <p:cNvSpPr txBox="1"/>
          <p:nvPr/>
        </p:nvSpPr>
        <p:spPr>
          <a:xfrm>
            <a:off x="76200" y="1085850"/>
            <a:ext cx="87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5" name="Google Shape;1565;p66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67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571" name="Google Shape;1571;p67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2" name="Google Shape;1572;p67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3" name="Google Shape;1573;p67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4" name="Google Shape;1574;p67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5" name="Google Shape;1575;p67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6" name="Google Shape;1576;p67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7" name="Google Shape;1577;p67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8" name="Google Shape;1578;p67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9" name="Google Shape;1579;p67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80" name="Google Shape;1580;p67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81" name="Google Shape;1581;p67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82" name="Google Shape;1582;p67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83" name="Google Shape;1583;p67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84" name="Google Shape;1584;p67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85" name="Google Shape;1585;p67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86" name="Google Shape;1586;p67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87" name="Google Shape;1587;p67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88" name="Google Shape;1588;p67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89" name="Google Shape;1589;p67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90" name="Google Shape;1590;p67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91" name="Google Shape;1591;p67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92" name="Google Shape;1592;p67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93" name="Google Shape;1593;p67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94" name="Google Shape;1594;p67"/>
          <p:cNvSpPr txBox="1"/>
          <p:nvPr/>
        </p:nvSpPr>
        <p:spPr>
          <a:xfrm>
            <a:off x="76200" y="1085850"/>
            <a:ext cx="87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5" name="Google Shape;1595;p67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6" name="Google Shape;1596;p67"/>
          <p:cNvSpPr txBox="1"/>
          <p:nvPr/>
        </p:nvSpPr>
        <p:spPr>
          <a:xfrm>
            <a:off x="1970087" y="4202906"/>
            <a:ext cx="55578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structure of the grey vertices?  </a:t>
            </a:r>
            <a:br>
              <a:rPr b="1" i="1" lang="en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 they represent?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68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602" name="Google Shape;1602;p68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3" name="Google Shape;1603;p68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4" name="Google Shape;1604;p68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5" name="Google Shape;1605;p68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6" name="Google Shape;1606;p68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68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8" name="Google Shape;1608;p68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9" name="Google Shape;1609;p68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0" name="Google Shape;1610;p68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11" name="Google Shape;1611;p68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12" name="Google Shape;1612;p68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13" name="Google Shape;1613;p68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14" name="Google Shape;1614;p68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15" name="Google Shape;1615;p68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16" name="Google Shape;1616;p68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17" name="Google Shape;1617;p68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18" name="Google Shape;1618;p68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19" name="Google Shape;1619;p68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20" name="Google Shape;1620;p68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21" name="Google Shape;1621;p68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22" name="Google Shape;1622;p68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23" name="Google Shape;1623;p68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24" name="Google Shape;1624;p68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25" name="Google Shape;1625;p68"/>
          <p:cNvSpPr txBox="1"/>
          <p:nvPr/>
        </p:nvSpPr>
        <p:spPr>
          <a:xfrm>
            <a:off x="76200" y="1085850"/>
            <a:ext cx="87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6" name="Google Shape;1626;p68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69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632" name="Google Shape;1632;p69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3" name="Google Shape;1633;p69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4" name="Google Shape;1634;p69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5" name="Google Shape;1635;p69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6" name="Google Shape;1636;p69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7" name="Google Shape;1637;p69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8" name="Google Shape;1638;p69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69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0" name="Google Shape;1640;p69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41" name="Google Shape;1641;p69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42" name="Google Shape;1642;p69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43" name="Google Shape;1643;p69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44" name="Google Shape;1644;p69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45" name="Google Shape;1645;p69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46" name="Google Shape;1646;p69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47" name="Google Shape;1647;p69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48" name="Google Shape;1648;p69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49" name="Google Shape;1649;p69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50" name="Google Shape;1650;p69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51" name="Google Shape;1651;p69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52" name="Google Shape;1652;p69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53" name="Google Shape;1653;p69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54" name="Google Shape;1654;p69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55" name="Google Shape;1655;p69"/>
          <p:cNvSpPr txBox="1"/>
          <p:nvPr/>
        </p:nvSpPr>
        <p:spPr>
          <a:xfrm>
            <a:off x="76200" y="1085850"/>
            <a:ext cx="87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6" name="Google Shape;1656;p69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7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7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7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7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7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7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7"/>
          <p:cNvCxnSpPr>
            <a:stCxn id="167" idx="3"/>
            <a:endCxn id="17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" name="Google Shape;176;p7"/>
          <p:cNvCxnSpPr>
            <a:stCxn id="172" idx="3"/>
            <a:endCxn id="16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" name="Google Shape;177;p7"/>
          <p:cNvCxnSpPr>
            <a:stCxn id="167" idx="4"/>
            <a:endCxn id="16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7"/>
          <p:cNvCxnSpPr>
            <a:endCxn id="17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p7"/>
          <p:cNvCxnSpPr>
            <a:endCxn id="17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7"/>
          <p:cNvCxnSpPr>
            <a:stCxn id="167" idx="6"/>
            <a:endCxn id="17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p7"/>
          <p:cNvCxnSpPr>
            <a:stCxn id="171" idx="5"/>
            <a:endCxn id="17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p7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Breadth First Search</a:t>
            </a:r>
            <a:endParaRPr sz="32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70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662" name="Google Shape;1662;p70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3" name="Google Shape;1663;p70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4" name="Google Shape;1664;p70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5" name="Google Shape;1665;p70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6" name="Google Shape;1666;p70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7" name="Google Shape;1667;p70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8" name="Google Shape;1668;p70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9" name="Google Shape;1669;p70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0" name="Google Shape;1670;p70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71" name="Google Shape;1671;p70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72" name="Google Shape;1672;p70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73" name="Google Shape;1673;p70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74" name="Google Shape;1674;p70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75" name="Google Shape;1675;p70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76" name="Google Shape;1676;p70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77" name="Google Shape;1677;p70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78" name="Google Shape;1678;p70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79" name="Google Shape;1679;p70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80" name="Google Shape;1680;p70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81" name="Google Shape;1681;p70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82" name="Google Shape;1682;p70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83" name="Google Shape;1683;p70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84" name="Google Shape;1684;p70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85" name="Google Shape;1685;p70"/>
          <p:cNvSpPr txBox="1"/>
          <p:nvPr/>
        </p:nvSpPr>
        <p:spPr>
          <a:xfrm>
            <a:off x="76200" y="1085850"/>
            <a:ext cx="87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6" name="Google Shape;1686;p70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71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692" name="Google Shape;1692;p71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3" name="Google Shape;1693;p71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4" name="Google Shape;1694;p71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5" name="Google Shape;1695;p71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6" name="Google Shape;1696;p71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7" name="Google Shape;1697;p71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8" name="Google Shape;1698;p71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9" name="Google Shape;1699;p71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0" name="Google Shape;1700;p71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01" name="Google Shape;1701;p71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02" name="Google Shape;1702;p71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03" name="Google Shape;1703;p71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04" name="Google Shape;1704;p71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05" name="Google Shape;1705;p71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06" name="Google Shape;1706;p71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07" name="Google Shape;1707;p71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08" name="Google Shape;1708;p71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09" name="Google Shape;1709;p71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10" name="Google Shape;1710;p71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11" name="Google Shape;1711;p71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12" name="Google Shape;1712;p71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13" name="Google Shape;1713;p71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14" name="Google Shape;1714;p71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15" name="Google Shape;1715;p71"/>
          <p:cNvSpPr txBox="1"/>
          <p:nvPr/>
        </p:nvSpPr>
        <p:spPr>
          <a:xfrm>
            <a:off x="76200" y="1085850"/>
            <a:ext cx="87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6" name="Google Shape;1716;p71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72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722" name="Google Shape;1722;p72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3" name="Google Shape;1723;p72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4" name="Google Shape;1724;p72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5" name="Google Shape;1725;p72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6" name="Google Shape;1726;p72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7" name="Google Shape;1727;p72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8" name="Google Shape;1728;p72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9" name="Google Shape;1729;p72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0" name="Google Shape;1730;p72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31" name="Google Shape;1731;p72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32" name="Google Shape;1732;p72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33" name="Google Shape;1733;p72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34" name="Google Shape;1734;p72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35" name="Google Shape;1735;p72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36" name="Google Shape;1736;p72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37" name="Google Shape;1737;p72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38" name="Google Shape;1738;p72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39" name="Google Shape;1739;p72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40" name="Google Shape;1740;p72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41" name="Google Shape;1741;p72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42" name="Google Shape;1742;p72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43" name="Google Shape;1743;p72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44" name="Google Shape;1744;p72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45" name="Google Shape;1745;p72"/>
          <p:cNvSpPr txBox="1"/>
          <p:nvPr/>
        </p:nvSpPr>
        <p:spPr>
          <a:xfrm>
            <a:off x="76200" y="1085850"/>
            <a:ext cx="87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6" name="Google Shape;1746;p72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73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752" name="Google Shape;1752;p73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3" name="Google Shape;1753;p73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4" name="Google Shape;1754;p73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5" name="Google Shape;1755;p73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6" name="Google Shape;1756;p73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7" name="Google Shape;1757;p73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8" name="Google Shape;1758;p73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9" name="Google Shape;1759;p73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0" name="Google Shape;1760;p73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61" name="Google Shape;1761;p73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62" name="Google Shape;1762;p73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63" name="Google Shape;1763;p73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64" name="Google Shape;1764;p73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65" name="Google Shape;1765;p73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66" name="Google Shape;1766;p73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67" name="Google Shape;1767;p73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68" name="Google Shape;1768;p73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69" name="Google Shape;1769;p73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70" name="Google Shape;1770;p73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71" name="Google Shape;1771;p73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72" name="Google Shape;1772;p73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73" name="Google Shape;1773;p73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74" name="Google Shape;1774;p73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75" name="Google Shape;1775;p73"/>
          <p:cNvSpPr txBox="1"/>
          <p:nvPr/>
        </p:nvSpPr>
        <p:spPr>
          <a:xfrm>
            <a:off x="76200" y="1085850"/>
            <a:ext cx="87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6" name="Google Shape;1776;p73"/>
          <p:cNvSpPr/>
          <p:nvPr/>
        </p:nvSpPr>
        <p:spPr>
          <a:xfrm>
            <a:off x="1524000" y="141275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74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782" name="Google Shape;1782;p74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3" name="Google Shape;1783;p74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4" name="Google Shape;1784;p74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5" name="Google Shape;1785;p74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6" name="Google Shape;1786;p74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7" name="Google Shape;1787;p74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8" name="Google Shape;1788;p74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9" name="Google Shape;1789;p74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0" name="Google Shape;1790;p74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91" name="Google Shape;1791;p74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92" name="Google Shape;1792;p74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93" name="Google Shape;1793;p74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94" name="Google Shape;1794;p74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95" name="Google Shape;1795;p74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96" name="Google Shape;1796;p74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97" name="Google Shape;1797;p74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98" name="Google Shape;1798;p74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99" name="Google Shape;1799;p74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00" name="Google Shape;1800;p74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01" name="Google Shape;1801;p74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02" name="Google Shape;1802;p74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03" name="Google Shape;1803;p74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04" name="Google Shape;1804;p74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05" name="Google Shape;1805;p74"/>
          <p:cNvSpPr txBox="1"/>
          <p:nvPr/>
        </p:nvSpPr>
        <p:spPr>
          <a:xfrm>
            <a:off x="76200" y="1085850"/>
            <a:ext cx="87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6" name="Google Shape;1806;p74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0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p75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DFS: Kinds of edges</a:t>
            </a:r>
            <a:endParaRPr/>
          </a:p>
        </p:txBody>
      </p:sp>
      <p:sp>
        <p:nvSpPr>
          <p:cNvPr id="1812" name="Google Shape;1812;p75"/>
          <p:cNvSpPr txBox="1"/>
          <p:nvPr>
            <p:ph idx="1" type="body"/>
          </p:nvPr>
        </p:nvSpPr>
        <p:spPr>
          <a:xfrm>
            <a:off x="457200" y="1143000"/>
            <a:ext cx="8229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DFS introduces an important distinction among edges in the original graph: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1" lang="en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</a:t>
            </a:r>
            <a:r>
              <a:rPr b="0" i="0" lang="en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encounter </a:t>
            </a:r>
            <a:r>
              <a:rPr lang="en"/>
              <a:t>WHITE</a:t>
            </a:r>
            <a:r>
              <a:rPr b="0" i="0" lang="en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vertex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1" lang="en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</a:t>
            </a:r>
            <a:r>
              <a:rPr b="0" i="0" lang="en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/>
              <a:t>encounter GREY vertex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1" lang="en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Forward/Cross edge</a:t>
            </a:r>
            <a:r>
              <a:rPr b="0" i="0" lang="en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/>
              <a:t>encounter BLACK vertex</a:t>
            </a:r>
            <a:endParaRPr/>
          </a:p>
          <a:p>
            <a:pPr indent="-2133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76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8" name="Google Shape;1818;p76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9" name="Google Shape;1819;p76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0" name="Google Shape;1820;p76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1" name="Google Shape;1821;p76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2" name="Google Shape;1822;p76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3" name="Google Shape;1823;p76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4" name="Google Shape;1824;p76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5" name="Google Shape;1825;p76"/>
          <p:cNvCxnSpPr>
            <a:stCxn id="1817" idx="3"/>
            <a:endCxn id="182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26" name="Google Shape;1826;p76"/>
          <p:cNvCxnSpPr>
            <a:stCxn id="1822" idx="3"/>
            <a:endCxn id="181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27" name="Google Shape;1827;p76"/>
          <p:cNvCxnSpPr>
            <a:stCxn id="1817" idx="4"/>
            <a:endCxn id="181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28" name="Google Shape;1828;p76"/>
          <p:cNvCxnSpPr>
            <a:endCxn id="182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29" name="Google Shape;1829;p76"/>
          <p:cNvCxnSpPr>
            <a:endCxn id="182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30" name="Google Shape;1830;p76"/>
          <p:cNvCxnSpPr>
            <a:stCxn id="1817" idx="6"/>
            <a:endCxn id="182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31" name="Google Shape;1831;p76"/>
          <p:cNvCxnSpPr>
            <a:stCxn id="1821" idx="5"/>
            <a:endCxn id="182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32" name="Google Shape;1832;p76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6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p77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8" name="Google Shape;1838;p77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9" name="Google Shape;1839;p77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0" name="Google Shape;1840;p77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1" name="Google Shape;1841;p77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2" name="Google Shape;1842;p77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3" name="Google Shape;1843;p77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4" name="Google Shape;1844;p77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5" name="Google Shape;1845;p77"/>
          <p:cNvCxnSpPr>
            <a:stCxn id="1837" idx="3"/>
            <a:endCxn id="184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46" name="Google Shape;1846;p77"/>
          <p:cNvCxnSpPr>
            <a:stCxn id="1842" idx="3"/>
            <a:endCxn id="183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47" name="Google Shape;1847;p77"/>
          <p:cNvCxnSpPr>
            <a:stCxn id="1837" idx="4"/>
            <a:endCxn id="183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48" name="Google Shape;1848;p77"/>
          <p:cNvCxnSpPr>
            <a:endCxn id="184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49" name="Google Shape;1849;p77"/>
          <p:cNvCxnSpPr>
            <a:endCxn id="184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50" name="Google Shape;1850;p77"/>
          <p:cNvCxnSpPr>
            <a:stCxn id="1837" idx="6"/>
            <a:endCxn id="184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51" name="Google Shape;1851;p77"/>
          <p:cNvCxnSpPr>
            <a:stCxn id="1841" idx="5"/>
            <a:endCxn id="184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52" name="Google Shape;1852;p77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1853" name="Google Shape;1853;p77"/>
          <p:cNvSpPr txBox="1"/>
          <p:nvPr/>
        </p:nvSpPr>
        <p:spPr>
          <a:xfrm>
            <a:off x="6676275" y="1450475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1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p78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9" name="Google Shape;1859;p78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0" name="Google Shape;1860;p78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1" name="Google Shape;1861;p78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2" name="Google Shape;1862;p78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3" name="Google Shape;1863;p78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4" name="Google Shape;1864;p78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5" name="Google Shape;1865;p78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6" name="Google Shape;1866;p78"/>
          <p:cNvCxnSpPr>
            <a:stCxn id="1858" idx="3"/>
            <a:endCxn id="1863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67" name="Google Shape;1867;p78"/>
          <p:cNvCxnSpPr>
            <a:stCxn id="1863" idx="3"/>
            <a:endCxn id="1859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68" name="Google Shape;1868;p78"/>
          <p:cNvCxnSpPr>
            <a:stCxn id="1858" idx="4"/>
            <a:endCxn id="1860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69" name="Google Shape;1869;p78"/>
          <p:cNvCxnSpPr>
            <a:endCxn id="1861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70" name="Google Shape;1870;p78"/>
          <p:cNvCxnSpPr>
            <a:endCxn id="1864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71" name="Google Shape;1871;p78"/>
          <p:cNvCxnSpPr>
            <a:stCxn id="1858" idx="6"/>
            <a:endCxn id="1862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72" name="Google Shape;1872;p78"/>
          <p:cNvCxnSpPr>
            <a:stCxn id="1862" idx="5"/>
            <a:endCxn id="1865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73" name="Google Shape;1873;p78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1874" name="Google Shape;1874;p78"/>
          <p:cNvSpPr txBox="1"/>
          <p:nvPr/>
        </p:nvSpPr>
        <p:spPr>
          <a:xfrm>
            <a:off x="6676275" y="1450475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1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79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0" name="Google Shape;1880;p79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1" name="Google Shape;1881;p79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2" name="Google Shape;1882;p79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3" name="Google Shape;1883;p79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4" name="Google Shape;1884;p79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5" name="Google Shape;1885;p79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6" name="Google Shape;1886;p79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7" name="Google Shape;1887;p79"/>
          <p:cNvCxnSpPr>
            <a:stCxn id="1879" idx="3"/>
            <a:endCxn id="1884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88" name="Google Shape;1888;p79"/>
          <p:cNvCxnSpPr>
            <a:stCxn id="1884" idx="3"/>
            <a:endCxn id="1880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89" name="Google Shape;1889;p79"/>
          <p:cNvCxnSpPr>
            <a:stCxn id="1879" idx="4"/>
            <a:endCxn id="1881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0" name="Google Shape;1890;p79"/>
          <p:cNvCxnSpPr>
            <a:endCxn id="1882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1" name="Google Shape;1891;p79"/>
          <p:cNvCxnSpPr>
            <a:endCxn id="1885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2" name="Google Shape;1892;p79"/>
          <p:cNvCxnSpPr>
            <a:stCxn id="1879" idx="6"/>
            <a:endCxn id="1883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3" name="Google Shape;1893;p79"/>
          <p:cNvCxnSpPr>
            <a:stCxn id="1883" idx="5"/>
            <a:endCxn id="1886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94" name="Google Shape;1894;p79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1895" name="Google Shape;1895;p79"/>
          <p:cNvSpPr txBox="1"/>
          <p:nvPr/>
        </p:nvSpPr>
        <p:spPr>
          <a:xfrm>
            <a:off x="6676275" y="1450475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1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6" name="Google Shape;1896;p79"/>
          <p:cNvSpPr/>
          <p:nvPr/>
        </p:nvSpPr>
        <p:spPr>
          <a:xfrm>
            <a:off x="1171650" y="1460750"/>
            <a:ext cx="2737400" cy="1820800"/>
          </a:xfrm>
          <a:custGeom>
            <a:rect b="b" l="l" r="r" t="t"/>
            <a:pathLst>
              <a:path extrusionOk="0" h="72832" w="109496">
                <a:moveTo>
                  <a:pt x="866" y="72832"/>
                </a:moveTo>
                <a:cubicBezTo>
                  <a:pt x="2649" y="64945"/>
                  <a:pt x="-6541" y="37651"/>
                  <a:pt x="11564" y="25512"/>
                </a:cubicBezTo>
                <a:cubicBezTo>
                  <a:pt x="29669" y="13373"/>
                  <a:pt x="93174" y="4252"/>
                  <a:pt x="109496" y="0"/>
                </a:cubicBezTo>
              </a:path>
            </a:pathLst>
          </a:cu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7" name="Google Shape;1897;p79"/>
          <p:cNvSpPr txBox="1"/>
          <p:nvPr/>
        </p:nvSpPr>
        <p:spPr>
          <a:xfrm>
            <a:off x="457200" y="1311875"/>
            <a:ext cx="168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if there was an edge like this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8" name="Google Shape;1898;p79"/>
          <p:cNvSpPr txBox="1"/>
          <p:nvPr/>
        </p:nvSpPr>
        <p:spPr>
          <a:xfrm>
            <a:off x="6746375" y="2123863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1" i="0" sz="1900" u="none" cap="none" strike="noStrike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8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8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8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Google Shape;195;p8"/>
          <p:cNvCxnSpPr>
            <a:stCxn id="187" idx="3"/>
            <a:endCxn id="19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" name="Google Shape;196;p8"/>
          <p:cNvCxnSpPr>
            <a:stCxn id="192" idx="3"/>
            <a:endCxn id="18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p8"/>
          <p:cNvCxnSpPr>
            <a:stCxn id="187" idx="4"/>
            <a:endCxn id="18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p8"/>
          <p:cNvCxnSpPr>
            <a:endCxn id="19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Google Shape;199;p8"/>
          <p:cNvCxnSpPr>
            <a:endCxn id="19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p8"/>
          <p:cNvCxnSpPr>
            <a:stCxn id="187" idx="6"/>
            <a:endCxn id="19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8"/>
          <p:cNvCxnSpPr>
            <a:stCxn id="191" idx="5"/>
            <a:endCxn id="19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8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80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4" name="Google Shape;1904;p80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5" name="Google Shape;1905;p80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6" name="Google Shape;1906;p80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7" name="Google Shape;1907;p80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p80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p80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0" name="Google Shape;1910;p80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1" name="Google Shape;1911;p80"/>
          <p:cNvCxnSpPr>
            <a:stCxn id="1903" idx="3"/>
            <a:endCxn id="1908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12" name="Google Shape;1912;p80"/>
          <p:cNvCxnSpPr>
            <a:stCxn id="1908" idx="3"/>
            <a:endCxn id="1904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13" name="Google Shape;1913;p80"/>
          <p:cNvCxnSpPr>
            <a:stCxn id="1903" idx="4"/>
            <a:endCxn id="1905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14" name="Google Shape;1914;p80"/>
          <p:cNvCxnSpPr>
            <a:endCxn id="1906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15" name="Google Shape;1915;p80"/>
          <p:cNvCxnSpPr>
            <a:endCxn id="1909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16" name="Google Shape;1916;p80"/>
          <p:cNvCxnSpPr>
            <a:stCxn id="1903" idx="6"/>
            <a:endCxn id="1907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17" name="Google Shape;1917;p80"/>
          <p:cNvCxnSpPr>
            <a:stCxn id="1907" idx="5"/>
            <a:endCxn id="1910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18" name="Google Shape;1918;p80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1919" name="Google Shape;1919;p80"/>
          <p:cNvSpPr txBox="1"/>
          <p:nvPr/>
        </p:nvSpPr>
        <p:spPr>
          <a:xfrm>
            <a:off x="6676275" y="1450475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1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0" name="Google Shape;1920;p80"/>
          <p:cNvSpPr/>
          <p:nvPr/>
        </p:nvSpPr>
        <p:spPr>
          <a:xfrm>
            <a:off x="1171650" y="1460750"/>
            <a:ext cx="2737400" cy="1820800"/>
          </a:xfrm>
          <a:custGeom>
            <a:rect b="b" l="l" r="r" t="t"/>
            <a:pathLst>
              <a:path extrusionOk="0" h="72832" w="109496">
                <a:moveTo>
                  <a:pt x="866" y="72832"/>
                </a:moveTo>
                <a:cubicBezTo>
                  <a:pt x="2649" y="64945"/>
                  <a:pt x="-6541" y="37651"/>
                  <a:pt x="11564" y="25512"/>
                </a:cubicBezTo>
                <a:cubicBezTo>
                  <a:pt x="29669" y="13373"/>
                  <a:pt x="93174" y="4252"/>
                  <a:pt x="109496" y="0"/>
                </a:cubicBezTo>
              </a:path>
            </a:pathLst>
          </a:cu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1" name="Google Shape;1921;p80"/>
          <p:cNvSpPr txBox="1"/>
          <p:nvPr/>
        </p:nvSpPr>
        <p:spPr>
          <a:xfrm>
            <a:off x="6746375" y="2123863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1" i="0" sz="1900" u="none" cap="none" strike="noStrike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5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81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7" name="Google Shape;1927;p81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8" name="Google Shape;1928;p81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9" name="Google Shape;1929;p81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0" name="Google Shape;1930;p81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1" name="Google Shape;1931;p81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2" name="Google Shape;1932;p81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3" name="Google Shape;1933;p81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4" name="Google Shape;1934;p81"/>
          <p:cNvCxnSpPr>
            <a:stCxn id="1926" idx="3"/>
            <a:endCxn id="1931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35" name="Google Shape;1935;p81"/>
          <p:cNvCxnSpPr>
            <a:stCxn id="1931" idx="3"/>
            <a:endCxn id="1927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36" name="Google Shape;1936;p81"/>
          <p:cNvCxnSpPr>
            <a:stCxn id="1926" idx="4"/>
            <a:endCxn id="1928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37" name="Google Shape;1937;p81"/>
          <p:cNvCxnSpPr>
            <a:endCxn id="1929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38" name="Google Shape;1938;p81"/>
          <p:cNvCxnSpPr>
            <a:endCxn id="1932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39" name="Google Shape;1939;p81"/>
          <p:cNvCxnSpPr>
            <a:stCxn id="1926" idx="6"/>
            <a:endCxn id="1930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40" name="Google Shape;1940;p81"/>
          <p:cNvCxnSpPr>
            <a:stCxn id="1930" idx="5"/>
            <a:endCxn id="1933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41" name="Google Shape;1941;p81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1942" name="Google Shape;1942;p81"/>
          <p:cNvSpPr txBox="1"/>
          <p:nvPr/>
        </p:nvSpPr>
        <p:spPr>
          <a:xfrm>
            <a:off x="6676275" y="1450475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1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3" name="Google Shape;1943;p81"/>
          <p:cNvSpPr/>
          <p:nvPr/>
        </p:nvSpPr>
        <p:spPr>
          <a:xfrm>
            <a:off x="1171650" y="1460750"/>
            <a:ext cx="2737400" cy="1820800"/>
          </a:xfrm>
          <a:custGeom>
            <a:rect b="b" l="l" r="r" t="t"/>
            <a:pathLst>
              <a:path extrusionOk="0" h="72832" w="109496">
                <a:moveTo>
                  <a:pt x="866" y="72832"/>
                </a:moveTo>
                <a:cubicBezTo>
                  <a:pt x="2649" y="64945"/>
                  <a:pt x="-6541" y="37651"/>
                  <a:pt x="11564" y="25512"/>
                </a:cubicBezTo>
                <a:cubicBezTo>
                  <a:pt x="29669" y="13373"/>
                  <a:pt x="93174" y="4252"/>
                  <a:pt x="109496" y="0"/>
                </a:cubicBezTo>
              </a:path>
            </a:pathLst>
          </a:cu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4" name="Google Shape;1944;p81"/>
          <p:cNvSpPr txBox="1"/>
          <p:nvPr/>
        </p:nvSpPr>
        <p:spPr>
          <a:xfrm>
            <a:off x="6676275" y="188428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1" i="0" sz="1900" u="none" cap="none" strike="noStrike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45" name="Google Shape;1945;p81"/>
          <p:cNvCxnSpPr>
            <a:stCxn id="1928" idx="2"/>
            <a:endCxn id="1931" idx="5"/>
          </p:cNvCxnSpPr>
          <p:nvPr/>
        </p:nvCxnSpPr>
        <p:spPr>
          <a:xfrm rot="10800000">
            <a:off x="2856888" y="2731800"/>
            <a:ext cx="1056600" cy="79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46" name="Google Shape;1946;p81"/>
          <p:cNvSpPr txBox="1"/>
          <p:nvPr/>
        </p:nvSpPr>
        <p:spPr>
          <a:xfrm>
            <a:off x="2180288" y="3082125"/>
            <a:ext cx="168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if there was an edge like this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7" name="Google Shape;1947;p81"/>
          <p:cNvSpPr txBox="1"/>
          <p:nvPr/>
        </p:nvSpPr>
        <p:spPr>
          <a:xfrm>
            <a:off x="6676275" y="233323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Edges</a:t>
            </a:r>
            <a:endParaRPr b="1" i="0" sz="19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82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3" name="Google Shape;1953;p82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4" name="Google Shape;1954;p82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5" name="Google Shape;1955;p82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6" name="Google Shape;1956;p82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7" name="Google Shape;1957;p82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8" name="Google Shape;1958;p82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p82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0" name="Google Shape;1960;p82"/>
          <p:cNvCxnSpPr>
            <a:stCxn id="1952" idx="3"/>
            <a:endCxn id="1957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61" name="Google Shape;1961;p82"/>
          <p:cNvCxnSpPr>
            <a:stCxn id="1957" idx="3"/>
            <a:endCxn id="1953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62" name="Google Shape;1962;p82"/>
          <p:cNvCxnSpPr>
            <a:stCxn id="1952" idx="4"/>
            <a:endCxn id="1954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63" name="Google Shape;1963;p82"/>
          <p:cNvCxnSpPr>
            <a:endCxn id="1955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64" name="Google Shape;1964;p82"/>
          <p:cNvCxnSpPr>
            <a:endCxn id="1958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65" name="Google Shape;1965;p82"/>
          <p:cNvCxnSpPr>
            <a:stCxn id="1952" idx="6"/>
            <a:endCxn id="1956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66" name="Google Shape;1966;p82"/>
          <p:cNvCxnSpPr>
            <a:stCxn id="1956" idx="5"/>
            <a:endCxn id="1959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67" name="Google Shape;1967;p82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1968" name="Google Shape;1968;p82"/>
          <p:cNvSpPr txBox="1"/>
          <p:nvPr/>
        </p:nvSpPr>
        <p:spPr>
          <a:xfrm>
            <a:off x="6676275" y="1450475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1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9" name="Google Shape;1969;p82"/>
          <p:cNvSpPr/>
          <p:nvPr/>
        </p:nvSpPr>
        <p:spPr>
          <a:xfrm>
            <a:off x="1171650" y="1460750"/>
            <a:ext cx="2737400" cy="1820800"/>
          </a:xfrm>
          <a:custGeom>
            <a:rect b="b" l="l" r="r" t="t"/>
            <a:pathLst>
              <a:path extrusionOk="0" h="72832" w="109496">
                <a:moveTo>
                  <a:pt x="866" y="72832"/>
                </a:moveTo>
                <a:cubicBezTo>
                  <a:pt x="2649" y="64945"/>
                  <a:pt x="-6541" y="37651"/>
                  <a:pt x="11564" y="25512"/>
                </a:cubicBezTo>
                <a:cubicBezTo>
                  <a:pt x="29669" y="13373"/>
                  <a:pt x="93174" y="4252"/>
                  <a:pt x="109496" y="0"/>
                </a:cubicBezTo>
              </a:path>
            </a:pathLst>
          </a:cu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0" name="Google Shape;1970;p82"/>
          <p:cNvSpPr txBox="1"/>
          <p:nvPr/>
        </p:nvSpPr>
        <p:spPr>
          <a:xfrm>
            <a:off x="6676275" y="188428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1" i="0" sz="1900" u="none" cap="none" strike="noStrike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71" name="Google Shape;1971;p82"/>
          <p:cNvCxnSpPr>
            <a:stCxn id="1954" idx="2"/>
            <a:endCxn id="1957" idx="5"/>
          </p:cNvCxnSpPr>
          <p:nvPr/>
        </p:nvCxnSpPr>
        <p:spPr>
          <a:xfrm rot="10800000">
            <a:off x="2856888" y="2731800"/>
            <a:ext cx="1056600" cy="79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72" name="Google Shape;1972;p82"/>
          <p:cNvSpPr txBox="1"/>
          <p:nvPr/>
        </p:nvSpPr>
        <p:spPr>
          <a:xfrm>
            <a:off x="6676275" y="233323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Edges</a:t>
            </a:r>
            <a:endParaRPr b="1" i="0" sz="19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83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8" name="Google Shape;1978;p83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9" name="Google Shape;1979;p83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p83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1" name="Google Shape;1981;p83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2" name="Google Shape;1982;p83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3" name="Google Shape;1983;p83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p83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5" name="Google Shape;1985;p83"/>
          <p:cNvCxnSpPr>
            <a:stCxn id="1977" idx="3"/>
            <a:endCxn id="198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86" name="Google Shape;1986;p83"/>
          <p:cNvCxnSpPr>
            <a:stCxn id="1982" idx="3"/>
            <a:endCxn id="197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87" name="Google Shape;1987;p83"/>
          <p:cNvCxnSpPr>
            <a:stCxn id="1977" idx="4"/>
            <a:endCxn id="197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88" name="Google Shape;1988;p83"/>
          <p:cNvCxnSpPr>
            <a:endCxn id="198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89" name="Google Shape;1989;p83"/>
          <p:cNvCxnSpPr>
            <a:endCxn id="198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90" name="Google Shape;1990;p83"/>
          <p:cNvCxnSpPr>
            <a:stCxn id="1977" idx="6"/>
            <a:endCxn id="198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91" name="Google Shape;1991;p83"/>
          <p:cNvCxnSpPr>
            <a:stCxn id="1981" idx="5"/>
            <a:endCxn id="198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92" name="Google Shape;1992;p83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1993" name="Google Shape;1993;p83"/>
          <p:cNvSpPr txBox="1"/>
          <p:nvPr/>
        </p:nvSpPr>
        <p:spPr>
          <a:xfrm>
            <a:off x="6676275" y="1450475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1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4" name="Google Shape;1994;p83"/>
          <p:cNvSpPr/>
          <p:nvPr/>
        </p:nvSpPr>
        <p:spPr>
          <a:xfrm>
            <a:off x="1171650" y="1460750"/>
            <a:ext cx="2737400" cy="1820800"/>
          </a:xfrm>
          <a:custGeom>
            <a:rect b="b" l="l" r="r" t="t"/>
            <a:pathLst>
              <a:path extrusionOk="0" h="72832" w="109496">
                <a:moveTo>
                  <a:pt x="866" y="72832"/>
                </a:moveTo>
                <a:cubicBezTo>
                  <a:pt x="2649" y="64945"/>
                  <a:pt x="-6541" y="37651"/>
                  <a:pt x="11564" y="25512"/>
                </a:cubicBezTo>
                <a:cubicBezTo>
                  <a:pt x="29669" y="13373"/>
                  <a:pt x="93174" y="4252"/>
                  <a:pt x="109496" y="0"/>
                </a:cubicBezTo>
              </a:path>
            </a:pathLst>
          </a:cu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5" name="Google Shape;1995;p83"/>
          <p:cNvSpPr txBox="1"/>
          <p:nvPr/>
        </p:nvSpPr>
        <p:spPr>
          <a:xfrm>
            <a:off x="6676275" y="188428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1" i="0" sz="1900" u="none" cap="none" strike="noStrike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96" name="Google Shape;1996;p83"/>
          <p:cNvCxnSpPr>
            <a:stCxn id="1979" idx="2"/>
            <a:endCxn id="1982" idx="5"/>
          </p:cNvCxnSpPr>
          <p:nvPr/>
        </p:nvCxnSpPr>
        <p:spPr>
          <a:xfrm rot="10800000">
            <a:off x="2856888" y="2731800"/>
            <a:ext cx="1056600" cy="79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97" name="Google Shape;1997;p83"/>
          <p:cNvSpPr txBox="1"/>
          <p:nvPr/>
        </p:nvSpPr>
        <p:spPr>
          <a:xfrm>
            <a:off x="6676275" y="233323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Edges</a:t>
            </a:r>
            <a:endParaRPr b="1" i="0" sz="19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84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3" name="Google Shape;2003;p84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4" name="Google Shape;2004;p84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5" name="Google Shape;2005;p84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6" name="Google Shape;2006;p84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7" name="Google Shape;2007;p84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p84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9" name="Google Shape;2009;p84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0" name="Google Shape;2010;p84"/>
          <p:cNvCxnSpPr>
            <a:stCxn id="2002" idx="3"/>
            <a:endCxn id="2007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11" name="Google Shape;2011;p84"/>
          <p:cNvCxnSpPr>
            <a:stCxn id="2007" idx="3"/>
            <a:endCxn id="2003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12" name="Google Shape;2012;p84"/>
          <p:cNvCxnSpPr>
            <a:stCxn id="2002" idx="4"/>
            <a:endCxn id="2004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13" name="Google Shape;2013;p84"/>
          <p:cNvCxnSpPr>
            <a:endCxn id="2005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14" name="Google Shape;2014;p84"/>
          <p:cNvCxnSpPr>
            <a:endCxn id="2008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15" name="Google Shape;2015;p84"/>
          <p:cNvCxnSpPr>
            <a:stCxn id="2002" idx="6"/>
            <a:endCxn id="2006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16" name="Google Shape;2016;p84"/>
          <p:cNvCxnSpPr>
            <a:stCxn id="2006" idx="5"/>
            <a:endCxn id="2009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17" name="Google Shape;2017;p84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2018" name="Google Shape;2018;p84"/>
          <p:cNvSpPr txBox="1"/>
          <p:nvPr/>
        </p:nvSpPr>
        <p:spPr>
          <a:xfrm>
            <a:off x="6676275" y="1450475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1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9" name="Google Shape;2019;p84"/>
          <p:cNvSpPr/>
          <p:nvPr/>
        </p:nvSpPr>
        <p:spPr>
          <a:xfrm>
            <a:off x="1171650" y="1460750"/>
            <a:ext cx="2737400" cy="1820800"/>
          </a:xfrm>
          <a:custGeom>
            <a:rect b="b" l="l" r="r" t="t"/>
            <a:pathLst>
              <a:path extrusionOk="0" h="72832" w="109496">
                <a:moveTo>
                  <a:pt x="866" y="72832"/>
                </a:moveTo>
                <a:cubicBezTo>
                  <a:pt x="2649" y="64945"/>
                  <a:pt x="-6541" y="37651"/>
                  <a:pt x="11564" y="25512"/>
                </a:cubicBezTo>
                <a:cubicBezTo>
                  <a:pt x="29669" y="13373"/>
                  <a:pt x="93174" y="4252"/>
                  <a:pt x="109496" y="0"/>
                </a:cubicBezTo>
              </a:path>
            </a:pathLst>
          </a:cu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0" name="Google Shape;2020;p84"/>
          <p:cNvSpPr txBox="1"/>
          <p:nvPr/>
        </p:nvSpPr>
        <p:spPr>
          <a:xfrm>
            <a:off x="6676275" y="188428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1" i="0" sz="1900" u="none" cap="none" strike="noStrike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21" name="Google Shape;2021;p84"/>
          <p:cNvCxnSpPr>
            <a:stCxn id="2004" idx="2"/>
            <a:endCxn id="2007" idx="5"/>
          </p:cNvCxnSpPr>
          <p:nvPr/>
        </p:nvCxnSpPr>
        <p:spPr>
          <a:xfrm rot="10800000">
            <a:off x="2856888" y="2731800"/>
            <a:ext cx="1056600" cy="79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22" name="Google Shape;2022;p84"/>
          <p:cNvSpPr txBox="1"/>
          <p:nvPr/>
        </p:nvSpPr>
        <p:spPr>
          <a:xfrm>
            <a:off x="6676275" y="233323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Edges</a:t>
            </a:r>
            <a:endParaRPr b="1" i="0" sz="19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6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p85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8" name="Google Shape;2028;p85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9" name="Google Shape;2029;p85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0" name="Google Shape;2030;p85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1" name="Google Shape;2031;p85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2" name="Google Shape;2032;p85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3" name="Google Shape;2033;p85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4" name="Google Shape;2034;p85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5" name="Google Shape;2035;p85"/>
          <p:cNvCxnSpPr>
            <a:stCxn id="2027" idx="3"/>
            <a:endCxn id="203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36" name="Google Shape;2036;p85"/>
          <p:cNvCxnSpPr>
            <a:stCxn id="2032" idx="3"/>
            <a:endCxn id="202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37" name="Google Shape;2037;p85"/>
          <p:cNvCxnSpPr>
            <a:stCxn id="2027" idx="4"/>
            <a:endCxn id="202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38" name="Google Shape;2038;p85"/>
          <p:cNvCxnSpPr>
            <a:endCxn id="203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39" name="Google Shape;2039;p85"/>
          <p:cNvCxnSpPr>
            <a:endCxn id="203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40" name="Google Shape;2040;p85"/>
          <p:cNvCxnSpPr>
            <a:stCxn id="2027" idx="6"/>
            <a:endCxn id="203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41" name="Google Shape;2041;p85"/>
          <p:cNvCxnSpPr>
            <a:stCxn id="2031" idx="5"/>
            <a:endCxn id="203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42" name="Google Shape;2042;p85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2043" name="Google Shape;2043;p85"/>
          <p:cNvSpPr txBox="1"/>
          <p:nvPr/>
        </p:nvSpPr>
        <p:spPr>
          <a:xfrm>
            <a:off x="6676275" y="1450475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1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4" name="Google Shape;2044;p85"/>
          <p:cNvSpPr/>
          <p:nvPr/>
        </p:nvSpPr>
        <p:spPr>
          <a:xfrm>
            <a:off x="1171650" y="1460750"/>
            <a:ext cx="2737400" cy="1820800"/>
          </a:xfrm>
          <a:custGeom>
            <a:rect b="b" l="l" r="r" t="t"/>
            <a:pathLst>
              <a:path extrusionOk="0" h="72832" w="109496">
                <a:moveTo>
                  <a:pt x="866" y="72832"/>
                </a:moveTo>
                <a:cubicBezTo>
                  <a:pt x="2649" y="64945"/>
                  <a:pt x="-6541" y="37651"/>
                  <a:pt x="11564" y="25512"/>
                </a:cubicBezTo>
                <a:cubicBezTo>
                  <a:pt x="29669" y="13373"/>
                  <a:pt x="93174" y="4252"/>
                  <a:pt x="109496" y="0"/>
                </a:cubicBezTo>
              </a:path>
            </a:pathLst>
          </a:cu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5" name="Google Shape;2045;p85"/>
          <p:cNvSpPr txBox="1"/>
          <p:nvPr/>
        </p:nvSpPr>
        <p:spPr>
          <a:xfrm>
            <a:off x="6676275" y="188428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1" i="0" sz="1900" u="none" cap="none" strike="noStrike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46" name="Google Shape;2046;p85"/>
          <p:cNvCxnSpPr>
            <a:stCxn id="2029" idx="2"/>
            <a:endCxn id="2032" idx="5"/>
          </p:cNvCxnSpPr>
          <p:nvPr/>
        </p:nvCxnSpPr>
        <p:spPr>
          <a:xfrm rot="10800000">
            <a:off x="2856888" y="2731800"/>
            <a:ext cx="1056600" cy="79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47" name="Google Shape;2047;p85"/>
          <p:cNvSpPr txBox="1"/>
          <p:nvPr/>
        </p:nvSpPr>
        <p:spPr>
          <a:xfrm>
            <a:off x="6676275" y="233323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Edges</a:t>
            </a:r>
            <a:endParaRPr b="1" i="0" sz="19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p86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3" name="Google Shape;2053;p86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4" name="Google Shape;2054;p86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5" name="Google Shape;2055;p86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6" name="Google Shape;2056;p86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7" name="Google Shape;2057;p86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8" name="Google Shape;2058;p86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9" name="Google Shape;2059;p86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0" name="Google Shape;2060;p86"/>
          <p:cNvCxnSpPr>
            <a:stCxn id="2052" idx="3"/>
            <a:endCxn id="2057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61" name="Google Shape;2061;p86"/>
          <p:cNvCxnSpPr>
            <a:stCxn id="2057" idx="3"/>
            <a:endCxn id="2053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62" name="Google Shape;2062;p86"/>
          <p:cNvCxnSpPr>
            <a:stCxn id="2052" idx="4"/>
            <a:endCxn id="2054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63" name="Google Shape;2063;p86"/>
          <p:cNvCxnSpPr>
            <a:endCxn id="2055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64" name="Google Shape;2064;p86"/>
          <p:cNvCxnSpPr>
            <a:endCxn id="2058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65" name="Google Shape;2065;p86"/>
          <p:cNvCxnSpPr>
            <a:stCxn id="2052" idx="6"/>
            <a:endCxn id="2056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66" name="Google Shape;2066;p86"/>
          <p:cNvCxnSpPr>
            <a:stCxn id="2056" idx="5"/>
            <a:endCxn id="2059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67" name="Google Shape;2067;p86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2068" name="Google Shape;2068;p86"/>
          <p:cNvSpPr txBox="1"/>
          <p:nvPr/>
        </p:nvSpPr>
        <p:spPr>
          <a:xfrm>
            <a:off x="6676275" y="1450475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1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9" name="Google Shape;2069;p86"/>
          <p:cNvSpPr/>
          <p:nvPr/>
        </p:nvSpPr>
        <p:spPr>
          <a:xfrm>
            <a:off x="1171650" y="1460750"/>
            <a:ext cx="2737400" cy="1820800"/>
          </a:xfrm>
          <a:custGeom>
            <a:rect b="b" l="l" r="r" t="t"/>
            <a:pathLst>
              <a:path extrusionOk="0" h="72832" w="109496">
                <a:moveTo>
                  <a:pt x="866" y="72832"/>
                </a:moveTo>
                <a:cubicBezTo>
                  <a:pt x="2649" y="64945"/>
                  <a:pt x="-6541" y="37651"/>
                  <a:pt x="11564" y="25512"/>
                </a:cubicBezTo>
                <a:cubicBezTo>
                  <a:pt x="29669" y="13373"/>
                  <a:pt x="93174" y="4252"/>
                  <a:pt x="109496" y="0"/>
                </a:cubicBezTo>
              </a:path>
            </a:pathLst>
          </a:cu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0" name="Google Shape;2070;p86"/>
          <p:cNvSpPr txBox="1"/>
          <p:nvPr/>
        </p:nvSpPr>
        <p:spPr>
          <a:xfrm>
            <a:off x="6676275" y="188428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1" i="0" sz="1900" u="none" cap="none" strike="noStrike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71" name="Google Shape;2071;p86"/>
          <p:cNvCxnSpPr>
            <a:stCxn id="2054" idx="2"/>
            <a:endCxn id="2057" idx="5"/>
          </p:cNvCxnSpPr>
          <p:nvPr/>
        </p:nvCxnSpPr>
        <p:spPr>
          <a:xfrm rot="10800000">
            <a:off x="2856888" y="2731800"/>
            <a:ext cx="1056600" cy="79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72" name="Google Shape;2072;p86"/>
          <p:cNvSpPr txBox="1"/>
          <p:nvPr/>
        </p:nvSpPr>
        <p:spPr>
          <a:xfrm>
            <a:off x="6676275" y="233323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Edges</a:t>
            </a:r>
            <a:endParaRPr b="1" i="0" sz="19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6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p87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8" name="Google Shape;2078;p87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p87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0" name="Google Shape;2080;p87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1" name="Google Shape;2081;p87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2" name="Google Shape;2082;p87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3" name="Google Shape;2083;p87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4" name="Google Shape;2084;p87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5" name="Google Shape;2085;p87"/>
          <p:cNvCxnSpPr>
            <a:stCxn id="2077" idx="3"/>
            <a:endCxn id="208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86" name="Google Shape;2086;p87"/>
          <p:cNvCxnSpPr>
            <a:stCxn id="2082" idx="3"/>
            <a:endCxn id="207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87" name="Google Shape;2087;p87"/>
          <p:cNvCxnSpPr>
            <a:stCxn id="2077" idx="4"/>
            <a:endCxn id="207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88" name="Google Shape;2088;p87"/>
          <p:cNvCxnSpPr>
            <a:endCxn id="208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89" name="Google Shape;2089;p87"/>
          <p:cNvCxnSpPr>
            <a:endCxn id="208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90" name="Google Shape;2090;p87"/>
          <p:cNvCxnSpPr>
            <a:stCxn id="2077" idx="6"/>
            <a:endCxn id="208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91" name="Google Shape;2091;p87"/>
          <p:cNvCxnSpPr>
            <a:stCxn id="2081" idx="5"/>
            <a:endCxn id="208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92" name="Google Shape;2092;p87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2093" name="Google Shape;2093;p87"/>
          <p:cNvSpPr txBox="1"/>
          <p:nvPr/>
        </p:nvSpPr>
        <p:spPr>
          <a:xfrm>
            <a:off x="6676275" y="1450475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1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4" name="Google Shape;2094;p87"/>
          <p:cNvSpPr/>
          <p:nvPr/>
        </p:nvSpPr>
        <p:spPr>
          <a:xfrm>
            <a:off x="1171650" y="1460750"/>
            <a:ext cx="2737400" cy="1820800"/>
          </a:xfrm>
          <a:custGeom>
            <a:rect b="b" l="l" r="r" t="t"/>
            <a:pathLst>
              <a:path extrusionOk="0" h="72832" w="109496">
                <a:moveTo>
                  <a:pt x="866" y="72832"/>
                </a:moveTo>
                <a:cubicBezTo>
                  <a:pt x="2649" y="64945"/>
                  <a:pt x="-6541" y="37651"/>
                  <a:pt x="11564" y="25512"/>
                </a:cubicBezTo>
                <a:cubicBezTo>
                  <a:pt x="29669" y="13373"/>
                  <a:pt x="93174" y="4252"/>
                  <a:pt x="109496" y="0"/>
                </a:cubicBezTo>
              </a:path>
            </a:pathLst>
          </a:cu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5" name="Google Shape;2095;p87"/>
          <p:cNvSpPr txBox="1"/>
          <p:nvPr/>
        </p:nvSpPr>
        <p:spPr>
          <a:xfrm>
            <a:off x="6676275" y="188428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1" i="0" sz="1900" u="none" cap="none" strike="noStrike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96" name="Google Shape;2096;p87"/>
          <p:cNvCxnSpPr>
            <a:stCxn id="2079" idx="2"/>
            <a:endCxn id="2082" idx="5"/>
          </p:cNvCxnSpPr>
          <p:nvPr/>
        </p:nvCxnSpPr>
        <p:spPr>
          <a:xfrm rot="10800000">
            <a:off x="2856888" y="2731800"/>
            <a:ext cx="1056600" cy="79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97" name="Google Shape;2097;p87"/>
          <p:cNvSpPr txBox="1"/>
          <p:nvPr/>
        </p:nvSpPr>
        <p:spPr>
          <a:xfrm>
            <a:off x="6676275" y="233323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Edges</a:t>
            </a:r>
            <a:endParaRPr b="1" i="0" sz="19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p88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3" name="Google Shape;2103;p88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4" name="Google Shape;2104;p88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5" name="Google Shape;2105;p88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6" name="Google Shape;2106;p88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7" name="Google Shape;2107;p88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8" name="Google Shape;2108;p88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9" name="Google Shape;2109;p88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0" name="Google Shape;2110;p88"/>
          <p:cNvCxnSpPr>
            <a:stCxn id="2102" idx="3"/>
            <a:endCxn id="2107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11" name="Google Shape;2111;p88"/>
          <p:cNvCxnSpPr>
            <a:stCxn id="2107" idx="3"/>
            <a:endCxn id="2103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12" name="Google Shape;2112;p88"/>
          <p:cNvCxnSpPr>
            <a:stCxn id="2102" idx="4"/>
            <a:endCxn id="2104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13" name="Google Shape;2113;p88"/>
          <p:cNvCxnSpPr>
            <a:endCxn id="2105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14" name="Google Shape;2114;p88"/>
          <p:cNvCxnSpPr>
            <a:endCxn id="2108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15" name="Google Shape;2115;p88"/>
          <p:cNvCxnSpPr>
            <a:stCxn id="2102" idx="6"/>
            <a:endCxn id="2106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16" name="Google Shape;2116;p88"/>
          <p:cNvCxnSpPr>
            <a:stCxn id="2106" idx="5"/>
            <a:endCxn id="2109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17" name="Google Shape;2117;p88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2118" name="Google Shape;2118;p88"/>
          <p:cNvSpPr txBox="1"/>
          <p:nvPr/>
        </p:nvSpPr>
        <p:spPr>
          <a:xfrm>
            <a:off x="6676275" y="1450475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1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9" name="Google Shape;2119;p88"/>
          <p:cNvSpPr/>
          <p:nvPr/>
        </p:nvSpPr>
        <p:spPr>
          <a:xfrm>
            <a:off x="1171650" y="1460750"/>
            <a:ext cx="2737400" cy="1820800"/>
          </a:xfrm>
          <a:custGeom>
            <a:rect b="b" l="l" r="r" t="t"/>
            <a:pathLst>
              <a:path extrusionOk="0" h="72832" w="109496">
                <a:moveTo>
                  <a:pt x="866" y="72832"/>
                </a:moveTo>
                <a:cubicBezTo>
                  <a:pt x="2649" y="64945"/>
                  <a:pt x="-6541" y="37651"/>
                  <a:pt x="11564" y="25512"/>
                </a:cubicBezTo>
                <a:cubicBezTo>
                  <a:pt x="29669" y="13373"/>
                  <a:pt x="93174" y="4252"/>
                  <a:pt x="109496" y="0"/>
                </a:cubicBezTo>
              </a:path>
            </a:pathLst>
          </a:cu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0" name="Google Shape;2120;p88"/>
          <p:cNvSpPr txBox="1"/>
          <p:nvPr/>
        </p:nvSpPr>
        <p:spPr>
          <a:xfrm>
            <a:off x="6676275" y="188428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1" i="0" sz="1900" u="none" cap="none" strike="noStrike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21" name="Google Shape;2121;p88"/>
          <p:cNvCxnSpPr>
            <a:stCxn id="2104" idx="2"/>
            <a:endCxn id="2107" idx="5"/>
          </p:cNvCxnSpPr>
          <p:nvPr/>
        </p:nvCxnSpPr>
        <p:spPr>
          <a:xfrm rot="10800000">
            <a:off x="2856888" y="2731800"/>
            <a:ext cx="1056600" cy="79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22" name="Google Shape;2122;p88"/>
          <p:cNvSpPr txBox="1"/>
          <p:nvPr/>
        </p:nvSpPr>
        <p:spPr>
          <a:xfrm>
            <a:off x="6676275" y="233323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Edges</a:t>
            </a:r>
            <a:endParaRPr b="1" i="0" sz="19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6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p89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8" name="Google Shape;2128;p89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9" name="Google Shape;2129;p89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0" name="Google Shape;2130;p89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1" name="Google Shape;2131;p89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2" name="Google Shape;2132;p89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3" name="Google Shape;2133;p89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4" name="Google Shape;2134;p89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5" name="Google Shape;2135;p89"/>
          <p:cNvCxnSpPr>
            <a:stCxn id="2127" idx="3"/>
            <a:endCxn id="213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36" name="Google Shape;2136;p89"/>
          <p:cNvCxnSpPr>
            <a:stCxn id="2132" idx="3"/>
            <a:endCxn id="212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37" name="Google Shape;2137;p89"/>
          <p:cNvCxnSpPr>
            <a:stCxn id="2127" idx="4"/>
            <a:endCxn id="212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38" name="Google Shape;2138;p89"/>
          <p:cNvCxnSpPr>
            <a:endCxn id="213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39" name="Google Shape;2139;p89"/>
          <p:cNvCxnSpPr>
            <a:endCxn id="213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40" name="Google Shape;2140;p89"/>
          <p:cNvCxnSpPr>
            <a:stCxn id="2127" idx="6"/>
            <a:endCxn id="213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41" name="Google Shape;2141;p89"/>
          <p:cNvCxnSpPr>
            <a:stCxn id="2131" idx="5"/>
            <a:endCxn id="213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42" name="Google Shape;2142;p89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2143" name="Google Shape;2143;p89"/>
          <p:cNvSpPr txBox="1"/>
          <p:nvPr/>
        </p:nvSpPr>
        <p:spPr>
          <a:xfrm>
            <a:off x="6676275" y="1450475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1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4" name="Google Shape;2144;p89"/>
          <p:cNvSpPr/>
          <p:nvPr/>
        </p:nvSpPr>
        <p:spPr>
          <a:xfrm>
            <a:off x="1171650" y="1460750"/>
            <a:ext cx="2737400" cy="1820800"/>
          </a:xfrm>
          <a:custGeom>
            <a:rect b="b" l="l" r="r" t="t"/>
            <a:pathLst>
              <a:path extrusionOk="0" h="72832" w="109496">
                <a:moveTo>
                  <a:pt x="866" y="72832"/>
                </a:moveTo>
                <a:cubicBezTo>
                  <a:pt x="2649" y="64945"/>
                  <a:pt x="-6541" y="37651"/>
                  <a:pt x="11564" y="25512"/>
                </a:cubicBezTo>
                <a:cubicBezTo>
                  <a:pt x="29669" y="13373"/>
                  <a:pt x="93174" y="4252"/>
                  <a:pt x="109496" y="0"/>
                </a:cubicBezTo>
              </a:path>
            </a:pathLst>
          </a:cu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5" name="Google Shape;2145;p89"/>
          <p:cNvSpPr txBox="1"/>
          <p:nvPr/>
        </p:nvSpPr>
        <p:spPr>
          <a:xfrm>
            <a:off x="6676275" y="188428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1" i="0" sz="1900" u="none" cap="none" strike="noStrike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46" name="Google Shape;2146;p89"/>
          <p:cNvCxnSpPr>
            <a:stCxn id="2129" idx="2"/>
            <a:endCxn id="2132" idx="5"/>
          </p:cNvCxnSpPr>
          <p:nvPr/>
        </p:nvCxnSpPr>
        <p:spPr>
          <a:xfrm rot="10800000">
            <a:off x="2856888" y="2731800"/>
            <a:ext cx="1056600" cy="79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47" name="Google Shape;2147;p89"/>
          <p:cNvSpPr txBox="1"/>
          <p:nvPr/>
        </p:nvSpPr>
        <p:spPr>
          <a:xfrm>
            <a:off x="6676275" y="233323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Edges</a:t>
            </a:r>
            <a:endParaRPr b="1" i="0" sz="19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9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9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9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9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9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9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p9"/>
          <p:cNvCxnSpPr>
            <a:stCxn id="207" idx="3"/>
            <a:endCxn id="21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6" name="Google Shape;216;p9"/>
          <p:cNvCxnSpPr>
            <a:stCxn id="212" idx="3"/>
            <a:endCxn id="20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9"/>
          <p:cNvCxnSpPr>
            <a:stCxn id="207" idx="4"/>
            <a:endCxn id="20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8" name="Google Shape;218;p9"/>
          <p:cNvCxnSpPr>
            <a:endCxn id="21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9" name="Google Shape;219;p9"/>
          <p:cNvCxnSpPr>
            <a:endCxn id="21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p9"/>
          <p:cNvCxnSpPr>
            <a:stCxn id="207" idx="6"/>
            <a:endCxn id="21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p9"/>
          <p:cNvCxnSpPr>
            <a:stCxn id="211" idx="5"/>
            <a:endCxn id="21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2" name="Google Shape;222;p9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90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3" name="Google Shape;2153;p90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4" name="Google Shape;2154;p90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5" name="Google Shape;2155;p90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6" name="Google Shape;2156;p90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7" name="Google Shape;2157;p90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8" name="Google Shape;2158;p90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9" name="Google Shape;2159;p90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0" name="Google Shape;2160;p90"/>
          <p:cNvCxnSpPr>
            <a:stCxn id="2152" idx="3"/>
            <a:endCxn id="2157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61" name="Google Shape;2161;p90"/>
          <p:cNvCxnSpPr>
            <a:stCxn id="2157" idx="3"/>
            <a:endCxn id="2153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62" name="Google Shape;2162;p90"/>
          <p:cNvCxnSpPr>
            <a:stCxn id="2152" idx="4"/>
            <a:endCxn id="2154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63" name="Google Shape;2163;p90"/>
          <p:cNvCxnSpPr>
            <a:endCxn id="2155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64" name="Google Shape;2164;p90"/>
          <p:cNvCxnSpPr>
            <a:endCxn id="2158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65" name="Google Shape;2165;p90"/>
          <p:cNvCxnSpPr>
            <a:stCxn id="2152" idx="6"/>
            <a:endCxn id="2156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66" name="Google Shape;2166;p90"/>
          <p:cNvCxnSpPr>
            <a:stCxn id="2156" idx="5"/>
            <a:endCxn id="2159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67" name="Google Shape;2167;p90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2168" name="Google Shape;2168;p90"/>
          <p:cNvSpPr txBox="1"/>
          <p:nvPr/>
        </p:nvSpPr>
        <p:spPr>
          <a:xfrm>
            <a:off x="6676275" y="1450475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1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9" name="Google Shape;2169;p90"/>
          <p:cNvSpPr/>
          <p:nvPr/>
        </p:nvSpPr>
        <p:spPr>
          <a:xfrm>
            <a:off x="1171650" y="1460750"/>
            <a:ext cx="2737400" cy="1820800"/>
          </a:xfrm>
          <a:custGeom>
            <a:rect b="b" l="l" r="r" t="t"/>
            <a:pathLst>
              <a:path extrusionOk="0" h="72832" w="109496">
                <a:moveTo>
                  <a:pt x="866" y="72832"/>
                </a:moveTo>
                <a:cubicBezTo>
                  <a:pt x="2649" y="64945"/>
                  <a:pt x="-6541" y="37651"/>
                  <a:pt x="11564" y="25512"/>
                </a:cubicBezTo>
                <a:cubicBezTo>
                  <a:pt x="29669" y="13373"/>
                  <a:pt x="93174" y="4252"/>
                  <a:pt x="109496" y="0"/>
                </a:cubicBezTo>
              </a:path>
            </a:pathLst>
          </a:cu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0" name="Google Shape;2170;p90"/>
          <p:cNvSpPr txBox="1"/>
          <p:nvPr/>
        </p:nvSpPr>
        <p:spPr>
          <a:xfrm>
            <a:off x="6676275" y="188428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1" i="0" sz="1900" u="none" cap="none" strike="noStrike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71" name="Google Shape;2171;p90"/>
          <p:cNvCxnSpPr>
            <a:stCxn id="2154" idx="2"/>
            <a:endCxn id="2157" idx="5"/>
          </p:cNvCxnSpPr>
          <p:nvPr/>
        </p:nvCxnSpPr>
        <p:spPr>
          <a:xfrm rot="10800000">
            <a:off x="2856888" y="2731800"/>
            <a:ext cx="1056600" cy="79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72" name="Google Shape;2172;p90"/>
          <p:cNvSpPr txBox="1"/>
          <p:nvPr/>
        </p:nvSpPr>
        <p:spPr>
          <a:xfrm>
            <a:off x="6676275" y="233323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Edges</a:t>
            </a:r>
            <a:endParaRPr b="1" i="0" sz="19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91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8" name="Google Shape;2178;p91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9" name="Google Shape;2179;p91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0" name="Google Shape;2180;p91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1" name="Google Shape;2181;p91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2" name="Google Shape;2182;p91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3" name="Google Shape;2183;p91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4" name="Google Shape;2184;p91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5" name="Google Shape;2185;p91"/>
          <p:cNvCxnSpPr>
            <a:stCxn id="2177" idx="3"/>
            <a:endCxn id="218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86" name="Google Shape;2186;p91"/>
          <p:cNvCxnSpPr>
            <a:stCxn id="2182" idx="3"/>
            <a:endCxn id="217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87" name="Google Shape;2187;p91"/>
          <p:cNvCxnSpPr>
            <a:stCxn id="2177" idx="4"/>
            <a:endCxn id="217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88" name="Google Shape;2188;p91"/>
          <p:cNvCxnSpPr>
            <a:endCxn id="218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89" name="Google Shape;2189;p91"/>
          <p:cNvCxnSpPr>
            <a:endCxn id="218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90" name="Google Shape;2190;p91"/>
          <p:cNvCxnSpPr>
            <a:stCxn id="2177" idx="6"/>
            <a:endCxn id="218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91" name="Google Shape;2191;p91"/>
          <p:cNvCxnSpPr>
            <a:stCxn id="2181" idx="5"/>
            <a:endCxn id="218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92" name="Google Shape;2192;p91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2193" name="Google Shape;2193;p91"/>
          <p:cNvSpPr txBox="1"/>
          <p:nvPr/>
        </p:nvSpPr>
        <p:spPr>
          <a:xfrm>
            <a:off x="6676275" y="1450475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1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4" name="Google Shape;2194;p91"/>
          <p:cNvSpPr/>
          <p:nvPr/>
        </p:nvSpPr>
        <p:spPr>
          <a:xfrm>
            <a:off x="1171650" y="1460750"/>
            <a:ext cx="2737400" cy="1820800"/>
          </a:xfrm>
          <a:custGeom>
            <a:rect b="b" l="l" r="r" t="t"/>
            <a:pathLst>
              <a:path extrusionOk="0" h="72832" w="109496">
                <a:moveTo>
                  <a:pt x="866" y="72832"/>
                </a:moveTo>
                <a:cubicBezTo>
                  <a:pt x="2649" y="64945"/>
                  <a:pt x="-6541" y="37651"/>
                  <a:pt x="11564" y="25512"/>
                </a:cubicBezTo>
                <a:cubicBezTo>
                  <a:pt x="29669" y="13373"/>
                  <a:pt x="93174" y="4252"/>
                  <a:pt x="109496" y="0"/>
                </a:cubicBezTo>
              </a:path>
            </a:pathLst>
          </a:cu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5" name="Google Shape;2195;p91"/>
          <p:cNvSpPr txBox="1"/>
          <p:nvPr/>
        </p:nvSpPr>
        <p:spPr>
          <a:xfrm>
            <a:off x="6676275" y="188428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1" i="0" sz="1900" u="none" cap="none" strike="noStrike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96" name="Google Shape;2196;p91"/>
          <p:cNvCxnSpPr>
            <a:stCxn id="2179" idx="2"/>
            <a:endCxn id="2182" idx="5"/>
          </p:cNvCxnSpPr>
          <p:nvPr/>
        </p:nvCxnSpPr>
        <p:spPr>
          <a:xfrm rot="10800000">
            <a:off x="2856888" y="2731800"/>
            <a:ext cx="1056600" cy="79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97" name="Google Shape;2197;p91"/>
          <p:cNvSpPr txBox="1"/>
          <p:nvPr/>
        </p:nvSpPr>
        <p:spPr>
          <a:xfrm>
            <a:off x="6676275" y="233323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Edges</a:t>
            </a:r>
            <a:endParaRPr b="1" i="0" sz="19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1" name="Shape 2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" name="Google Shape;2202;p92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3" name="Google Shape;2203;p92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4" name="Google Shape;2204;p92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p92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6" name="Google Shape;2206;p92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p92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8" name="Google Shape;2208;p92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p92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0" name="Google Shape;2210;p92"/>
          <p:cNvCxnSpPr>
            <a:stCxn id="2202" idx="3"/>
            <a:endCxn id="2207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11" name="Google Shape;2211;p92"/>
          <p:cNvCxnSpPr>
            <a:stCxn id="2207" idx="3"/>
            <a:endCxn id="2203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12" name="Google Shape;2212;p92"/>
          <p:cNvCxnSpPr>
            <a:stCxn id="2202" idx="4"/>
            <a:endCxn id="2204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13" name="Google Shape;2213;p92"/>
          <p:cNvCxnSpPr>
            <a:endCxn id="2205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14" name="Google Shape;2214;p92"/>
          <p:cNvCxnSpPr>
            <a:endCxn id="2208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15" name="Google Shape;2215;p92"/>
          <p:cNvCxnSpPr>
            <a:stCxn id="2202" idx="6"/>
            <a:endCxn id="2206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16" name="Google Shape;2216;p92"/>
          <p:cNvCxnSpPr>
            <a:stCxn id="2206" idx="5"/>
            <a:endCxn id="2209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17" name="Google Shape;2217;p92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2218" name="Google Shape;2218;p92"/>
          <p:cNvSpPr txBox="1"/>
          <p:nvPr/>
        </p:nvSpPr>
        <p:spPr>
          <a:xfrm>
            <a:off x="6676275" y="1450475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1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9" name="Google Shape;2219;p92"/>
          <p:cNvSpPr/>
          <p:nvPr/>
        </p:nvSpPr>
        <p:spPr>
          <a:xfrm>
            <a:off x="1171650" y="1460750"/>
            <a:ext cx="2737400" cy="1820800"/>
          </a:xfrm>
          <a:custGeom>
            <a:rect b="b" l="l" r="r" t="t"/>
            <a:pathLst>
              <a:path extrusionOk="0" h="72832" w="109496">
                <a:moveTo>
                  <a:pt x="866" y="72832"/>
                </a:moveTo>
                <a:cubicBezTo>
                  <a:pt x="2649" y="64945"/>
                  <a:pt x="-6541" y="37651"/>
                  <a:pt x="11564" y="25512"/>
                </a:cubicBezTo>
                <a:cubicBezTo>
                  <a:pt x="29669" y="13373"/>
                  <a:pt x="93174" y="4252"/>
                  <a:pt x="109496" y="0"/>
                </a:cubicBezTo>
              </a:path>
            </a:pathLst>
          </a:cu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0" name="Google Shape;2220;p92"/>
          <p:cNvSpPr txBox="1"/>
          <p:nvPr/>
        </p:nvSpPr>
        <p:spPr>
          <a:xfrm>
            <a:off x="6676275" y="188428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1" i="0" sz="1900" u="none" cap="none" strike="noStrike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21" name="Google Shape;2221;p92"/>
          <p:cNvCxnSpPr>
            <a:stCxn id="2204" idx="2"/>
            <a:endCxn id="2207" idx="5"/>
          </p:cNvCxnSpPr>
          <p:nvPr/>
        </p:nvCxnSpPr>
        <p:spPr>
          <a:xfrm rot="10800000">
            <a:off x="2856888" y="2731800"/>
            <a:ext cx="1056600" cy="79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22" name="Google Shape;2222;p92"/>
          <p:cNvSpPr txBox="1"/>
          <p:nvPr/>
        </p:nvSpPr>
        <p:spPr>
          <a:xfrm>
            <a:off x="6676275" y="233323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Edges</a:t>
            </a:r>
            <a:endParaRPr b="1" i="0" sz="19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3" name="Google Shape;2223;p92"/>
          <p:cNvSpPr/>
          <p:nvPr/>
        </p:nvSpPr>
        <p:spPr>
          <a:xfrm>
            <a:off x="4474850" y="1759075"/>
            <a:ext cx="2654050" cy="2077975"/>
          </a:xfrm>
          <a:custGeom>
            <a:rect b="b" l="l" r="r" t="t"/>
            <a:pathLst>
              <a:path extrusionOk="0" h="83119" w="106162">
                <a:moveTo>
                  <a:pt x="0" y="0"/>
                </a:moveTo>
                <a:cubicBezTo>
                  <a:pt x="8024" y="10836"/>
                  <a:pt x="30449" y="51161"/>
                  <a:pt x="48143" y="65014"/>
                </a:cubicBezTo>
                <a:cubicBezTo>
                  <a:pt x="65837" y="78867"/>
                  <a:pt x="96492" y="80102"/>
                  <a:pt x="106162" y="83119"/>
                </a:cubicBezTo>
              </a:path>
            </a:pathLst>
          </a:custGeom>
          <a:noFill/>
          <a:ln cap="flat" cmpd="sng" w="38100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4" name="Google Shape;2224;p92"/>
          <p:cNvSpPr txBox="1"/>
          <p:nvPr/>
        </p:nvSpPr>
        <p:spPr>
          <a:xfrm>
            <a:off x="6066263" y="4062250"/>
            <a:ext cx="168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if there was another edge here?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5" name="Google Shape;2225;p92"/>
          <p:cNvSpPr txBox="1"/>
          <p:nvPr/>
        </p:nvSpPr>
        <p:spPr>
          <a:xfrm>
            <a:off x="6676275" y="273168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Edges</a:t>
            </a:r>
            <a:endParaRPr b="1" i="0" sz="1900" u="none" cap="none" strike="noStrike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9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p93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1" name="Google Shape;2231;p93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2" name="Google Shape;2232;p93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3" name="Google Shape;2233;p93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4" name="Google Shape;2234;p93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5" name="Google Shape;2235;p93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6" name="Google Shape;2236;p93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7" name="Google Shape;2237;p93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8" name="Google Shape;2238;p93"/>
          <p:cNvCxnSpPr>
            <a:stCxn id="2230" idx="3"/>
            <a:endCxn id="2235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39" name="Google Shape;2239;p93"/>
          <p:cNvCxnSpPr>
            <a:stCxn id="2235" idx="3"/>
            <a:endCxn id="2231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40" name="Google Shape;2240;p93"/>
          <p:cNvCxnSpPr>
            <a:stCxn id="2230" idx="4"/>
            <a:endCxn id="2232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41" name="Google Shape;2241;p93"/>
          <p:cNvCxnSpPr>
            <a:endCxn id="2233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42" name="Google Shape;2242;p93"/>
          <p:cNvCxnSpPr>
            <a:endCxn id="2236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43" name="Google Shape;2243;p93"/>
          <p:cNvCxnSpPr>
            <a:stCxn id="2230" idx="6"/>
            <a:endCxn id="2234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44" name="Google Shape;2244;p93"/>
          <p:cNvCxnSpPr>
            <a:stCxn id="2234" idx="5"/>
            <a:endCxn id="2237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45" name="Google Shape;2245;p93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2246" name="Google Shape;2246;p93"/>
          <p:cNvSpPr txBox="1"/>
          <p:nvPr/>
        </p:nvSpPr>
        <p:spPr>
          <a:xfrm>
            <a:off x="6676275" y="1450475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1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7" name="Google Shape;2247;p93"/>
          <p:cNvSpPr/>
          <p:nvPr/>
        </p:nvSpPr>
        <p:spPr>
          <a:xfrm>
            <a:off x="1171650" y="1460750"/>
            <a:ext cx="2737400" cy="1820800"/>
          </a:xfrm>
          <a:custGeom>
            <a:rect b="b" l="l" r="r" t="t"/>
            <a:pathLst>
              <a:path extrusionOk="0" h="72832" w="109496">
                <a:moveTo>
                  <a:pt x="866" y="72832"/>
                </a:moveTo>
                <a:cubicBezTo>
                  <a:pt x="2649" y="64945"/>
                  <a:pt x="-6541" y="37651"/>
                  <a:pt x="11564" y="25512"/>
                </a:cubicBezTo>
                <a:cubicBezTo>
                  <a:pt x="29669" y="13373"/>
                  <a:pt x="93174" y="4252"/>
                  <a:pt x="109496" y="0"/>
                </a:cubicBezTo>
              </a:path>
            </a:pathLst>
          </a:cu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8" name="Google Shape;2248;p93"/>
          <p:cNvSpPr txBox="1"/>
          <p:nvPr/>
        </p:nvSpPr>
        <p:spPr>
          <a:xfrm>
            <a:off x="6676275" y="188428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1" i="0" sz="1900" u="none" cap="none" strike="noStrike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49" name="Google Shape;2249;p93"/>
          <p:cNvCxnSpPr>
            <a:stCxn id="2232" idx="2"/>
            <a:endCxn id="2235" idx="5"/>
          </p:cNvCxnSpPr>
          <p:nvPr/>
        </p:nvCxnSpPr>
        <p:spPr>
          <a:xfrm rot="10800000">
            <a:off x="2856888" y="2731800"/>
            <a:ext cx="1056600" cy="79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50" name="Google Shape;2250;p93"/>
          <p:cNvSpPr txBox="1"/>
          <p:nvPr/>
        </p:nvSpPr>
        <p:spPr>
          <a:xfrm>
            <a:off x="6676275" y="233323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Edges</a:t>
            </a:r>
            <a:endParaRPr b="1" i="0" sz="19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1" name="Google Shape;2251;p93"/>
          <p:cNvSpPr/>
          <p:nvPr/>
        </p:nvSpPr>
        <p:spPr>
          <a:xfrm>
            <a:off x="4474850" y="1759075"/>
            <a:ext cx="2654050" cy="2077975"/>
          </a:xfrm>
          <a:custGeom>
            <a:rect b="b" l="l" r="r" t="t"/>
            <a:pathLst>
              <a:path extrusionOk="0" h="83119" w="106162">
                <a:moveTo>
                  <a:pt x="0" y="0"/>
                </a:moveTo>
                <a:cubicBezTo>
                  <a:pt x="8024" y="10836"/>
                  <a:pt x="30449" y="51161"/>
                  <a:pt x="48143" y="65014"/>
                </a:cubicBezTo>
                <a:cubicBezTo>
                  <a:pt x="65837" y="78867"/>
                  <a:pt x="96492" y="80102"/>
                  <a:pt x="106162" y="83119"/>
                </a:cubicBezTo>
              </a:path>
            </a:pathLst>
          </a:custGeom>
          <a:noFill/>
          <a:ln cap="flat" cmpd="sng" w="38100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2" name="Google Shape;2252;p93"/>
          <p:cNvSpPr txBox="1"/>
          <p:nvPr/>
        </p:nvSpPr>
        <p:spPr>
          <a:xfrm>
            <a:off x="6676275" y="273168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Edges</a:t>
            </a:r>
            <a:endParaRPr b="1" i="0" sz="1900" u="none" cap="none" strike="noStrike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6" name="Shape 2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" name="Google Shape;2257;p94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2258" name="Google Shape;2258;p94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9" name="Google Shape;2259;p94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0" name="Google Shape;2260;p94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1" name="Google Shape;2261;p94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2" name="Google Shape;2262;p94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3" name="Google Shape;2263;p94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4" name="Google Shape;2264;p94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5" name="Google Shape;2265;p94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6" name="Google Shape;2266;p94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67" name="Google Shape;2267;p94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68" name="Google Shape;2268;p94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69" name="Google Shape;2269;p94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70" name="Google Shape;2270;p94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71" name="Google Shape;2271;p94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72" name="Google Shape;2272;p94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73" name="Google Shape;2273;p94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74" name="Google Shape;2274;p94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75" name="Google Shape;2275;p94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76" name="Google Shape;2276;p94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77" name="Google Shape;2277;p94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78" name="Google Shape;2278;p94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79" name="Google Shape;2279;p94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80" name="Google Shape;2280;p94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81" name="Google Shape;2281;p94"/>
          <p:cNvSpPr txBox="1"/>
          <p:nvPr/>
        </p:nvSpPr>
        <p:spPr>
          <a:xfrm>
            <a:off x="76200" y="1085850"/>
            <a:ext cx="87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2" name="Google Shape;2282;p94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3" name="Google Shape;2283;p94"/>
          <p:cNvSpPr txBox="1"/>
          <p:nvPr/>
        </p:nvSpPr>
        <p:spPr>
          <a:xfrm>
            <a:off x="223837" y="4343400"/>
            <a:ext cx="1528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7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95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2289" name="Google Shape;2289;p95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0" name="Google Shape;2290;p95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1" name="Google Shape;2291;p95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2" name="Google Shape;2292;p95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3" name="Google Shape;2293;p95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4" name="Google Shape;2294;p95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5" name="Google Shape;2295;p95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6" name="Google Shape;2296;p95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7" name="Google Shape;2297;p95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98" name="Google Shape;2298;p95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99" name="Google Shape;2299;p95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00" name="Google Shape;2300;p95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01" name="Google Shape;2301;p95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02" name="Google Shape;2302;p95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03" name="Google Shape;2303;p95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04" name="Google Shape;2304;p95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05" name="Google Shape;2305;p95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06" name="Google Shape;2306;p95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07" name="Google Shape;2307;p95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08" name="Google Shape;2308;p95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09" name="Google Shape;2309;p95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10" name="Google Shape;2310;p95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11" name="Google Shape;2311;p95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12" name="Google Shape;2312;p95"/>
          <p:cNvSpPr txBox="1"/>
          <p:nvPr/>
        </p:nvSpPr>
        <p:spPr>
          <a:xfrm>
            <a:off x="76200" y="1085850"/>
            <a:ext cx="87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3" name="Google Shape;2313;p95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4" name="Google Shape;2314;p95"/>
          <p:cNvSpPr txBox="1"/>
          <p:nvPr/>
        </p:nvSpPr>
        <p:spPr>
          <a:xfrm>
            <a:off x="223837" y="4343400"/>
            <a:ext cx="1528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5" name="Google Shape;2315;p95"/>
          <p:cNvSpPr txBox="1"/>
          <p:nvPr/>
        </p:nvSpPr>
        <p:spPr>
          <a:xfrm>
            <a:off x="1828800" y="4343400"/>
            <a:ext cx="1596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9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p96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2321" name="Google Shape;2321;p96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2" name="Google Shape;2322;p96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3" name="Google Shape;2323;p96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4" name="Google Shape;2324;p96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5" name="Google Shape;2325;p96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6" name="Google Shape;2326;p96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7" name="Google Shape;2327;p96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8" name="Google Shape;2328;p96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9" name="Google Shape;2329;p96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30" name="Google Shape;2330;p96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31" name="Google Shape;2331;p96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32" name="Google Shape;2332;p96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33" name="Google Shape;2333;p96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34" name="Google Shape;2334;p96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35" name="Google Shape;2335;p96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36" name="Google Shape;2336;p96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37" name="Google Shape;2337;p96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38" name="Google Shape;2338;p96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39" name="Google Shape;2339;p96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40" name="Google Shape;2340;p96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41" name="Google Shape;2341;p96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42" name="Google Shape;2342;p96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43" name="Google Shape;2343;p96"/>
          <p:cNvSpPr txBox="1"/>
          <p:nvPr/>
        </p:nvSpPr>
        <p:spPr>
          <a:xfrm>
            <a:off x="76200" y="1085850"/>
            <a:ext cx="87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4" name="Google Shape;2344;p96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5" name="Google Shape;2345;p96"/>
          <p:cNvSpPr txBox="1"/>
          <p:nvPr/>
        </p:nvSpPr>
        <p:spPr>
          <a:xfrm>
            <a:off x="223837" y="4343400"/>
            <a:ext cx="1528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6" name="Google Shape;2346;p96"/>
          <p:cNvSpPr txBox="1"/>
          <p:nvPr/>
        </p:nvSpPr>
        <p:spPr>
          <a:xfrm>
            <a:off x="1828800" y="4343400"/>
            <a:ext cx="1596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7" name="Google Shape;2347;p96"/>
          <p:cNvSpPr txBox="1"/>
          <p:nvPr/>
        </p:nvSpPr>
        <p:spPr>
          <a:xfrm>
            <a:off x="3505200" y="4343400"/>
            <a:ext cx="2055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edges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8" name="Google Shape;2348;p96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2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97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2354" name="Google Shape;2354;p97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5" name="Google Shape;2355;p97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6" name="Google Shape;2356;p97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7" name="Google Shape;2357;p97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8" name="Google Shape;2358;p97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9" name="Google Shape;2359;p97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0" name="Google Shape;2360;p97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1" name="Google Shape;2361;p97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2" name="Google Shape;2362;p97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63" name="Google Shape;2363;p97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64" name="Google Shape;2364;p97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65" name="Google Shape;2365;p97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66" name="Google Shape;2366;p97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67" name="Google Shape;2367;p97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68" name="Google Shape;2368;p97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69" name="Google Shape;2369;p97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70" name="Google Shape;2370;p97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71" name="Google Shape;2371;p97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72" name="Google Shape;2372;p97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73" name="Google Shape;2373;p97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74" name="Google Shape;2374;p97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75" name="Google Shape;2375;p97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76" name="Google Shape;2376;p97"/>
          <p:cNvSpPr txBox="1"/>
          <p:nvPr/>
        </p:nvSpPr>
        <p:spPr>
          <a:xfrm>
            <a:off x="76200" y="1085850"/>
            <a:ext cx="87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7" name="Google Shape;2377;p97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8" name="Google Shape;2378;p97"/>
          <p:cNvSpPr txBox="1"/>
          <p:nvPr/>
        </p:nvSpPr>
        <p:spPr>
          <a:xfrm>
            <a:off x="223837" y="4343400"/>
            <a:ext cx="1528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9" name="Google Shape;2379;p97"/>
          <p:cNvSpPr txBox="1"/>
          <p:nvPr/>
        </p:nvSpPr>
        <p:spPr>
          <a:xfrm>
            <a:off x="1828800" y="4343400"/>
            <a:ext cx="1596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0" name="Google Shape;2380;p97"/>
          <p:cNvSpPr txBox="1"/>
          <p:nvPr/>
        </p:nvSpPr>
        <p:spPr>
          <a:xfrm>
            <a:off x="3505200" y="4343400"/>
            <a:ext cx="2055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edges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1" name="Google Shape;2381;p97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82" name="Google Shape;2382;p97"/>
          <p:cNvSpPr txBox="1"/>
          <p:nvPr/>
        </p:nvSpPr>
        <p:spPr>
          <a:xfrm>
            <a:off x="5638800" y="4343400"/>
            <a:ext cx="1666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6" name="Shape 2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7" name="Google Shape;2387;p98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3500"/>
              <a:t>Detecting</a:t>
            </a:r>
            <a:r>
              <a:rPr b="0" i="0" lang="en" sz="35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Cycles In a Graph Using DFS</a:t>
            </a:r>
            <a:endParaRPr sz="3500"/>
          </a:p>
        </p:txBody>
      </p:sp>
      <p:sp>
        <p:nvSpPr>
          <p:cNvPr id="2388" name="Google Shape;2388;p98"/>
          <p:cNvSpPr txBox="1"/>
          <p:nvPr>
            <p:ph idx="1" type="body"/>
          </p:nvPr>
        </p:nvSpPr>
        <p:spPr>
          <a:xfrm>
            <a:off x="457200" y="1143000"/>
            <a:ext cx="8229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302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Times New Roman"/>
              <a:buChar char="●"/>
            </a:pPr>
            <a:r>
              <a:rPr lang="en" sz="2600"/>
              <a:t>While running DFS, encountering a b</a:t>
            </a:r>
            <a:r>
              <a:rPr b="0" i="0" lang="en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ack edge implies a cycle</a:t>
            </a:r>
            <a:endParaRPr sz="3000"/>
          </a:p>
        </p:txBody>
      </p:sp>
      <p:sp>
        <p:nvSpPr>
          <p:cNvPr id="2389" name="Google Shape;2389;p98"/>
          <p:cNvSpPr/>
          <p:nvPr/>
        </p:nvSpPr>
        <p:spPr>
          <a:xfrm>
            <a:off x="3536367" y="1728225"/>
            <a:ext cx="575700" cy="53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0" name="Google Shape;2390;p98"/>
          <p:cNvSpPr/>
          <p:nvPr/>
        </p:nvSpPr>
        <p:spPr>
          <a:xfrm>
            <a:off x="913650" y="3472692"/>
            <a:ext cx="575700" cy="53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1" name="Google Shape;2391;p98"/>
          <p:cNvSpPr/>
          <p:nvPr/>
        </p:nvSpPr>
        <p:spPr>
          <a:xfrm>
            <a:off x="3536356" y="2828847"/>
            <a:ext cx="575700" cy="5361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2" name="Google Shape;2392;p98"/>
          <p:cNvSpPr/>
          <p:nvPr/>
        </p:nvSpPr>
        <p:spPr>
          <a:xfrm>
            <a:off x="2960652" y="4070421"/>
            <a:ext cx="575700" cy="5361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3" name="Google Shape;2393;p98"/>
          <p:cNvSpPr/>
          <p:nvPr/>
        </p:nvSpPr>
        <p:spPr>
          <a:xfrm>
            <a:off x="4991829" y="2627699"/>
            <a:ext cx="575700" cy="5361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4" name="Google Shape;2394;p98"/>
          <p:cNvSpPr/>
          <p:nvPr/>
        </p:nvSpPr>
        <p:spPr>
          <a:xfrm>
            <a:off x="2121144" y="2572588"/>
            <a:ext cx="575700" cy="53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5" name="Google Shape;2395;p98"/>
          <p:cNvSpPr/>
          <p:nvPr/>
        </p:nvSpPr>
        <p:spPr>
          <a:xfrm>
            <a:off x="4577987" y="4070421"/>
            <a:ext cx="575700" cy="5361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6" name="Google Shape;2396;p98"/>
          <p:cNvSpPr/>
          <p:nvPr/>
        </p:nvSpPr>
        <p:spPr>
          <a:xfrm>
            <a:off x="6317875" y="3534193"/>
            <a:ext cx="575700" cy="5361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7" name="Google Shape;2397;p98"/>
          <p:cNvCxnSpPr>
            <a:stCxn id="2389" idx="3"/>
            <a:endCxn id="2394" idx="7"/>
          </p:cNvCxnSpPr>
          <p:nvPr/>
        </p:nvCxnSpPr>
        <p:spPr>
          <a:xfrm flipH="1">
            <a:off x="2612676" y="2185815"/>
            <a:ext cx="1008000" cy="46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98" name="Google Shape;2398;p98"/>
          <p:cNvCxnSpPr>
            <a:stCxn id="2394" idx="3"/>
            <a:endCxn id="2390" idx="7"/>
          </p:cNvCxnSpPr>
          <p:nvPr/>
        </p:nvCxnSpPr>
        <p:spPr>
          <a:xfrm flipH="1">
            <a:off x="1405053" y="3030178"/>
            <a:ext cx="800400" cy="52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99" name="Google Shape;2399;p98"/>
          <p:cNvCxnSpPr>
            <a:stCxn id="2389" idx="4"/>
            <a:endCxn id="2391" idx="0"/>
          </p:cNvCxnSpPr>
          <p:nvPr/>
        </p:nvCxnSpPr>
        <p:spPr>
          <a:xfrm>
            <a:off x="3824217" y="2264325"/>
            <a:ext cx="0" cy="56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00" name="Google Shape;2400;p98"/>
          <p:cNvCxnSpPr>
            <a:endCxn id="2392" idx="7"/>
          </p:cNvCxnSpPr>
          <p:nvPr/>
        </p:nvCxnSpPr>
        <p:spPr>
          <a:xfrm flipH="1">
            <a:off x="3452043" y="3286431"/>
            <a:ext cx="168600" cy="86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01" name="Google Shape;2401;p98"/>
          <p:cNvCxnSpPr>
            <a:endCxn id="2395" idx="1"/>
          </p:cNvCxnSpPr>
          <p:nvPr/>
        </p:nvCxnSpPr>
        <p:spPr>
          <a:xfrm>
            <a:off x="4027796" y="3286431"/>
            <a:ext cx="634500" cy="86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02" name="Google Shape;2402;p98"/>
          <p:cNvCxnSpPr>
            <a:stCxn id="2389" idx="6"/>
            <a:endCxn id="2393" idx="1"/>
          </p:cNvCxnSpPr>
          <p:nvPr/>
        </p:nvCxnSpPr>
        <p:spPr>
          <a:xfrm>
            <a:off x="4112067" y="1996275"/>
            <a:ext cx="964200" cy="709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03" name="Google Shape;2403;p98"/>
          <p:cNvCxnSpPr>
            <a:stCxn id="2393" idx="5"/>
            <a:endCxn id="2396" idx="1"/>
          </p:cNvCxnSpPr>
          <p:nvPr/>
        </p:nvCxnSpPr>
        <p:spPr>
          <a:xfrm>
            <a:off x="5483220" y="3085289"/>
            <a:ext cx="918900" cy="52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04" name="Google Shape;2404;p98"/>
          <p:cNvSpPr/>
          <p:nvPr/>
        </p:nvSpPr>
        <p:spPr>
          <a:xfrm>
            <a:off x="1139215" y="1961743"/>
            <a:ext cx="2393309" cy="1530747"/>
          </a:xfrm>
          <a:custGeom>
            <a:rect b="b" l="l" r="r" t="t"/>
            <a:pathLst>
              <a:path extrusionOk="0" h="72832" w="109496">
                <a:moveTo>
                  <a:pt x="866" y="72832"/>
                </a:moveTo>
                <a:cubicBezTo>
                  <a:pt x="2649" y="64945"/>
                  <a:pt x="-6541" y="37651"/>
                  <a:pt x="11564" y="25512"/>
                </a:cubicBezTo>
                <a:cubicBezTo>
                  <a:pt x="29669" y="13373"/>
                  <a:pt x="93174" y="4252"/>
                  <a:pt x="109496" y="0"/>
                </a:cubicBezTo>
              </a:path>
            </a:pathLst>
          </a:cu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5" name="Google Shape;2405;p98"/>
          <p:cNvSpPr txBox="1"/>
          <p:nvPr/>
        </p:nvSpPr>
        <p:spPr>
          <a:xfrm>
            <a:off x="6105675" y="2263950"/>
            <a:ext cx="2813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 -&gt; </a:t>
            </a:r>
            <a:r>
              <a:rPr b="1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Encountering GREY vertex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9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p99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And Cycles</a:t>
            </a:r>
            <a:endParaRPr/>
          </a:p>
        </p:txBody>
      </p:sp>
      <p:sp>
        <p:nvSpPr>
          <p:cNvPr id="2411" name="Google Shape;2411;p99"/>
          <p:cNvSpPr txBox="1"/>
          <p:nvPr>
            <p:ph idx="1" type="body"/>
          </p:nvPr>
        </p:nvSpPr>
        <p:spPr>
          <a:xfrm>
            <a:off x="457200" y="1143000"/>
            <a:ext cx="8229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238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Times New Roman"/>
              <a:buChar char="●"/>
            </a:pPr>
            <a:r>
              <a:rPr b="0" i="1" lang="en" sz="25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would you modify the code to detect cycles?</a:t>
            </a:r>
            <a:endParaRPr sz="2900"/>
          </a:p>
        </p:txBody>
      </p:sp>
      <p:sp>
        <p:nvSpPr>
          <p:cNvPr id="2412" name="Google Shape;2412;p99"/>
          <p:cNvSpPr txBox="1"/>
          <p:nvPr/>
        </p:nvSpPr>
        <p:spPr>
          <a:xfrm>
            <a:off x="457200" y="16002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DFS(G)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u-&gt;color = WHITE;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(u-&gt;color == WHITE)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3" name="Google Shape;2413;p99"/>
          <p:cNvSpPr txBox="1"/>
          <p:nvPr/>
        </p:nvSpPr>
        <p:spPr>
          <a:xfrm>
            <a:off x="4648200" y="16002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GREY;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u-&gt;d = time;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∈ u-&gt;Adj[]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(v-&gt;color == WHITE)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BLACK;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u-&gt;f = time;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4" name="Google Shape;2414;p99"/>
          <p:cNvCxnSpPr/>
          <p:nvPr/>
        </p:nvCxnSpPr>
        <p:spPr>
          <a:xfrm rot="10800000">
            <a:off x="4495800" y="1600350"/>
            <a:ext cx="0" cy="337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