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Book Antiqu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jXVcHzGgHvS+eE0Zjj1VU4Ck1O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BookAntiqua-bold.fntdata"/><Relationship Id="rId27" Type="http://schemas.openxmlformats.org/officeDocument/2006/relationships/font" Target="fonts/BookAntiqu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okAntiqu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BookAntiqua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d350c53e5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cd350c53e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cd350c53e5_0_2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d350c53e5_0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cd350c53e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cd350c53e5_0_2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d350c53e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d350c53e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d350c53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d350c53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d350c53e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d350c53e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d350c53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d350c53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d350c53e5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d350c53e5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350c53e5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d350c53e5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d350c53e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d350c53e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d350c53e5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cd350c53e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cd350c53e5_0_2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d350c53e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d350c53e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d350c53e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d350c53e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d350c53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d350c53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d350c53e5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cd350c53e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cd350c53e5_0_1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d350c53e5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cd350c53e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cd350c53e5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20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Kzx88YBF7d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GB" sz="4755"/>
              <a:t>Algorithms</a:t>
            </a:r>
            <a:endParaRPr sz="3622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Mushtari Sadia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d350c53e5_0_265"/>
          <p:cNvSpPr/>
          <p:nvPr/>
        </p:nvSpPr>
        <p:spPr>
          <a:xfrm>
            <a:off x="319423" y="2274716"/>
            <a:ext cx="8518500" cy="54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there a problem in NP that does not belong to P? </a:t>
            </a:r>
            <a:r>
              <a:rPr lang="en-GB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 ≠ NP?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g2cd350c53e5_0_265"/>
          <p:cNvSpPr/>
          <p:nvPr/>
        </p:nvSpPr>
        <p:spPr>
          <a:xfrm>
            <a:off x="319423" y="1491629"/>
            <a:ext cx="8518500" cy="54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P a subset of NP? </a:t>
            </a:r>
            <a:r>
              <a:rPr lang="en-GB" sz="2200">
                <a:solidFill>
                  <a:srgbClr val="0000CC"/>
                </a:solidFill>
                <a:latin typeface="Open Sans"/>
                <a:ea typeface="Open Sans"/>
                <a:cs typeface="Open Sans"/>
                <a:sym typeface="Open Sans"/>
              </a:rPr>
              <a:t>P = NP?</a:t>
            </a:r>
            <a:endParaRPr sz="2400">
              <a:solidFill>
                <a:srgbClr val="0000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d350c53e5_0_273"/>
          <p:cNvSpPr txBox="1"/>
          <p:nvPr/>
        </p:nvSpPr>
        <p:spPr>
          <a:xfrm>
            <a:off x="304895" y="60765"/>
            <a:ext cx="777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What we think the world looks like</a:t>
            </a:r>
            <a:endParaRPr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0" name="Google Shape;170;g2cd350c53e5_0_273"/>
          <p:cNvSpPr/>
          <p:nvPr/>
        </p:nvSpPr>
        <p:spPr>
          <a:xfrm>
            <a:off x="2915816" y="1545636"/>
            <a:ext cx="3744300" cy="2214300"/>
          </a:xfrm>
          <a:prstGeom prst="ellipse">
            <a:avLst/>
          </a:prstGeom>
          <a:solidFill>
            <a:srgbClr val="C5D8F1"/>
          </a:solidFill>
          <a:ln cap="flat" cmpd="sng" w="381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r>
              <a:rPr b="1" lang="en-GB" sz="28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NP</a:t>
            </a:r>
            <a:endParaRPr b="1" sz="2800"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1" name="Google Shape;171;g2cd350c53e5_0_273"/>
          <p:cNvSpPr/>
          <p:nvPr/>
        </p:nvSpPr>
        <p:spPr>
          <a:xfrm>
            <a:off x="3376600" y="2072195"/>
            <a:ext cx="1627500" cy="12018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</a:t>
            </a:r>
            <a:endParaRPr b="1" sz="2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d350c53e5_0_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Reduction</a:t>
            </a:r>
            <a:endParaRPr/>
          </a:p>
        </p:txBody>
      </p:sp>
      <p:pic>
        <p:nvPicPr>
          <p:cNvPr id="177" name="Google Shape;177;g2cd350c53e5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d350c53e5_0_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NP-Complete</a:t>
            </a:r>
            <a:endParaRPr/>
          </a:p>
        </p:txBody>
      </p:sp>
      <p:sp>
        <p:nvSpPr>
          <p:cNvPr id="183" name="Google Shape;183;g2cd350c53e5_0_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problem is considered NP-complete if it belongs to the complexity class NP (nondeterministic polynomial time) and </a:t>
            </a:r>
            <a:r>
              <a:rPr b="1" lang="en-GB"/>
              <a:t>any problem in NP can be transformed into it by a polynomial-time algorithm</a:t>
            </a:r>
            <a:r>
              <a:rPr lang="en-GB"/>
              <a:t>. This implies that if a polynomial-time algorithm exists for any NP-complete problem, then polynomial-time algorithms exist for all problems in NP.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d350c53e5_0_356"/>
          <p:cNvSpPr txBox="1"/>
          <p:nvPr>
            <p:ph type="title"/>
          </p:nvPr>
        </p:nvSpPr>
        <p:spPr>
          <a:xfrm>
            <a:off x="12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NP-Complete</a:t>
            </a:r>
            <a:endParaRPr/>
          </a:p>
        </p:txBody>
      </p:sp>
      <p:sp>
        <p:nvSpPr>
          <p:cNvPr id="189" name="Google Shape;189;g2cd350c53e5_0_356"/>
          <p:cNvSpPr txBox="1"/>
          <p:nvPr/>
        </p:nvSpPr>
        <p:spPr>
          <a:xfrm>
            <a:off x="190000" y="827875"/>
            <a:ext cx="8520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1. **Boolean Satisfiability Problem (SAT)**: Given a Boolean formula, determine if there exists an assignment of truth values to the variables that satisfies the formula.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2. **Traveling Salesman Problem (TSP)**: Given a list of cities and the distances between each pair of cities, find the shortest possible route that visits each city exactly once and returns to the original city.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3. **Knapsack Problem**: Given a set of items, each with a weight and a value, determine the number of each item to include in a knapsack so that the total weight does not exceed a given limit and the total value is maximized.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4. **Vertex Cover Problem**: Given a graph, find the smallest set of vertices such that every edge in the graph is incident to at least one vertex in the set.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5. **Subset Sum Problem**: Given a set of integers and a target integer, determine if there exists a subset of the integers that sums up to the target integer.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6. **Clique Problem**: Given a graph, find the largest complete subgraph (clique) within the graph.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7. **Partition Problem**: Given a set of integers, determine if it can be partitioned into two subsets such that the sum of the integers in each subset is equal.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8. **3-SAT Problem**: A variation of the Boolean Satisfiability Problem where each clause in the formula contains exactly three literals.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d350c53e5_0_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NP-Hard</a:t>
            </a:r>
            <a:endParaRPr/>
          </a:p>
        </p:txBody>
      </p:sp>
      <p:sp>
        <p:nvSpPr>
          <p:cNvPr id="195" name="Google Shape;195;g2cd350c53e5_0_49"/>
          <p:cNvSpPr txBox="1"/>
          <p:nvPr/>
        </p:nvSpPr>
        <p:spPr>
          <a:xfrm>
            <a:off x="311700" y="1186500"/>
            <a:ext cx="7807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 problem is considered NP-hard if it is at least as hard as the hardest problems in the complexity class NP (nondeterministic polynomial time) with respect to polynomial-time reductions, but </a:t>
            </a: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it may not necessarily be in NP itself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 simpler terms, an NP-hard problem is one for which no known polynomial-time algorithm exists to solve all instances of the problem, and any problem in NP can be polynomial-time reduced to it. This means that if an efficient (polynomial-time) solution exists for any NP-hard problem, then efficient solutions exist for all problems in NP, implying P = NP.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Unlike NP-complete problems, which are both in NP and NP-hard, NP-hard problems do not necessarily have to be in NP. They only serve as a benchmark for measuring the difficulty of problems within or beyond the class NP.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d350c53e5_0_3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NP-Hard</a:t>
            </a:r>
            <a:endParaRPr/>
          </a:p>
        </p:txBody>
      </p:sp>
      <p:sp>
        <p:nvSpPr>
          <p:cNvPr id="201" name="Google Shape;201;g2cd350c53e5_0_368"/>
          <p:cNvSpPr txBox="1"/>
          <p:nvPr/>
        </p:nvSpPr>
        <p:spPr>
          <a:xfrm>
            <a:off x="311700" y="1186500"/>
            <a:ext cx="780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Same as NP-Complete but can be much harder, can be un-verifiable in polynomial time, such as the </a:t>
            </a:r>
            <a:r>
              <a:rPr lang="en-GB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Halting Problem</a:t>
            </a: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cd350c53e5_0_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0"/>
            <a:ext cx="77419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ctrTitle"/>
          </p:nvPr>
        </p:nvSpPr>
        <p:spPr>
          <a:xfrm>
            <a:off x="2885850" y="1989025"/>
            <a:ext cx="33723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142"/>
              <a:buNone/>
            </a:pPr>
            <a:r>
              <a:rPr lang="en-GB" sz="4755"/>
              <a:t>Complexity Classes</a:t>
            </a:r>
            <a:endParaRPr sz="362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d350c53e5_0_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Problems vs Optimization Problems</a:t>
            </a:r>
            <a:endParaRPr/>
          </a:p>
        </p:txBody>
      </p:sp>
      <p:sp>
        <p:nvSpPr>
          <p:cNvPr id="74" name="Google Shape;74;g2cd350c53e5_0_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-GB" sz="1629"/>
              <a:t>In decision problems, the output is typically either "yes" or "no", indicating whether a solution satisfying certain criteria exists.</a:t>
            </a:r>
            <a:br>
              <a:rPr lang="en-GB" sz="1629"/>
            </a:br>
            <a:br>
              <a:rPr lang="en-GB" sz="1629"/>
            </a:br>
            <a:r>
              <a:rPr lang="en-GB" sz="1629"/>
              <a:t>Example: Vertex coloring problem/Bipartite graph</a:t>
            </a:r>
            <a:br>
              <a:rPr lang="en-GB" sz="1629"/>
            </a:b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-GB" sz="1629"/>
              <a:t>In optimization problems, the goal is to find the best solution according to some defined criteria, which could involve maximizing or minimizing an objective function.</a:t>
            </a:r>
            <a:br>
              <a:rPr lang="en-GB" sz="1629"/>
            </a:br>
            <a:br>
              <a:rPr lang="en-GB" sz="1629"/>
            </a:br>
            <a:r>
              <a:rPr lang="en-GB" sz="1629"/>
              <a:t>Example: Shortest path</a:t>
            </a:r>
            <a:br>
              <a:rPr lang="en-GB" sz="1629"/>
            </a:b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-GB" sz="1629"/>
              <a:t>We usually can cast a given optimization problem as a related decision problem by imposing a bound on the value to be optimized. For example, a decision problem related to SHORTEST-PATH is PATH: given a directed graph G, vertices u and , and an integer k, does a path exist from u to consisting of at most k edges?</a:t>
            </a:r>
            <a:endParaRPr sz="162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2cd350c53e5_0_247"/>
          <p:cNvGrpSpPr/>
          <p:nvPr/>
        </p:nvGrpSpPr>
        <p:grpSpPr>
          <a:xfrm>
            <a:off x="1259690" y="1869517"/>
            <a:ext cx="6768396" cy="338717"/>
            <a:chOff x="3348245" y="1158453"/>
            <a:chExt cx="5077947" cy="352500"/>
          </a:xfrm>
        </p:grpSpPr>
        <p:sp>
          <p:nvSpPr>
            <p:cNvPr id="81" name="Google Shape;81;g2cd350c53e5_0_247"/>
            <p:cNvSpPr/>
            <p:nvPr/>
          </p:nvSpPr>
          <p:spPr>
            <a:xfrm>
              <a:off x="3348245" y="1230291"/>
              <a:ext cx="150900" cy="156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" name="Google Shape;82;g2cd350c53e5_0_247"/>
            <p:cNvSpPr txBox="1"/>
            <p:nvPr/>
          </p:nvSpPr>
          <p:spPr>
            <a:xfrm>
              <a:off x="3457592" y="1158453"/>
              <a:ext cx="4968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Given a CNF Boolean formula, </a:t>
              </a:r>
              <a:r>
                <a:rPr lang="en-GB" sz="15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is there any</a:t>
              </a:r>
              <a:r>
                <a:rPr lang="en-GB" sz="1500">
                  <a:solidFill>
                    <a:srgbClr val="0000CC"/>
                  </a:solidFill>
                  <a:latin typeface="Open Sans"/>
                  <a:ea typeface="Open Sans"/>
                  <a:cs typeface="Open Sans"/>
                  <a:sym typeface="Open Sans"/>
                </a:rPr>
                <a:t> satisfying assignment</a:t>
              </a: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  <a:endPara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" name="Google Shape;83;g2cd350c53e5_0_247"/>
          <p:cNvGrpSpPr/>
          <p:nvPr/>
        </p:nvGrpSpPr>
        <p:grpSpPr>
          <a:xfrm>
            <a:off x="575613" y="1252363"/>
            <a:ext cx="8281098" cy="646301"/>
            <a:chOff x="3290836" y="1158618"/>
            <a:chExt cx="6212843" cy="672600"/>
          </a:xfrm>
        </p:grpSpPr>
        <p:sp>
          <p:nvSpPr>
            <p:cNvPr id="84" name="Google Shape;84;g2cd350c53e5_0_247"/>
            <p:cNvSpPr/>
            <p:nvPr/>
          </p:nvSpPr>
          <p:spPr>
            <a:xfrm>
              <a:off x="3290836" y="1214655"/>
              <a:ext cx="192000" cy="199800"/>
            </a:xfrm>
            <a:prstGeom prst="ellipse">
              <a:avLst/>
            </a:prstGeom>
            <a:gradFill>
              <a:gsLst>
                <a:gs pos="0">
                  <a:srgbClr val="002060">
                    <a:alpha val="50980"/>
                  </a:srgbClr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g2cd350c53e5_0_247"/>
            <p:cNvSpPr txBox="1"/>
            <p:nvPr/>
          </p:nvSpPr>
          <p:spPr>
            <a:xfrm>
              <a:off x="3468879" y="1158618"/>
              <a:ext cx="60348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 decision problem is a problem whose output is a </a:t>
              </a:r>
              <a:r>
                <a:rPr lang="en-GB" sz="1800">
                  <a:solidFill>
                    <a:srgbClr val="0000CC"/>
                  </a:solidFill>
                  <a:latin typeface="Open Sans"/>
                  <a:ea typeface="Open Sans"/>
                  <a:cs typeface="Open Sans"/>
                  <a:sym typeface="Open Sans"/>
                </a:rPr>
                <a:t>single boolean </a:t>
              </a:r>
              <a:r>
                <a:rPr lang="en-GB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value: </a:t>
              </a:r>
              <a:r>
                <a:rPr lang="en-GB" sz="1800">
                  <a:solidFill>
                    <a:srgbClr val="0000CC"/>
                  </a:solidFill>
                  <a:latin typeface="Open Sans"/>
                  <a:ea typeface="Open Sans"/>
                  <a:cs typeface="Open Sans"/>
                  <a:sym typeface="Open Sans"/>
                </a:rPr>
                <a:t>YES</a:t>
              </a:r>
              <a:r>
                <a:rPr lang="en-GB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or </a:t>
              </a:r>
              <a:r>
                <a:rPr lang="en-GB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</a:t>
              </a:r>
              <a:r>
                <a:rPr lang="en-GB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" name="Google Shape;86;g2cd350c53e5_0_247"/>
          <p:cNvGrpSpPr/>
          <p:nvPr/>
        </p:nvGrpSpPr>
        <p:grpSpPr>
          <a:xfrm>
            <a:off x="1259690" y="2193553"/>
            <a:ext cx="6768396" cy="338717"/>
            <a:chOff x="3348245" y="1158453"/>
            <a:chExt cx="5077947" cy="352500"/>
          </a:xfrm>
        </p:grpSpPr>
        <p:sp>
          <p:nvSpPr>
            <p:cNvPr id="87" name="Google Shape;87;g2cd350c53e5_0_247"/>
            <p:cNvSpPr/>
            <p:nvPr/>
          </p:nvSpPr>
          <p:spPr>
            <a:xfrm>
              <a:off x="3348245" y="1230291"/>
              <a:ext cx="150900" cy="156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g2cd350c53e5_0_247"/>
            <p:cNvSpPr txBox="1"/>
            <p:nvPr/>
          </p:nvSpPr>
          <p:spPr>
            <a:xfrm>
              <a:off x="3457592" y="1158453"/>
              <a:ext cx="4968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(X v Y v Z) ^ (X’ v Y’ v Z)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9" name="Google Shape;89;g2cd350c53e5_0_247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Problems vs Optimization Problems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d350c53e5_0_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Polynomial time solutions vs Exponential time solutions</a:t>
            </a:r>
            <a:endParaRPr/>
          </a:p>
        </p:txBody>
      </p:sp>
      <p:pic>
        <p:nvPicPr>
          <p:cNvPr id="95" name="Google Shape;95;g2cd350c53e5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4010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d350c53e5_0_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Polynomial time solutions vs Exponential time solutions</a:t>
            </a:r>
            <a:endParaRPr/>
          </a:p>
        </p:txBody>
      </p:sp>
      <p:pic>
        <p:nvPicPr>
          <p:cNvPr id="101" name="Google Shape;101;g2cd350c53e5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285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d350c53e5_0_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Classes</a:t>
            </a:r>
            <a:endParaRPr/>
          </a:p>
        </p:txBody>
      </p:sp>
      <p:sp>
        <p:nvSpPr>
          <p:cNvPr id="107" name="Google Shape;107;g2cd350c53e5_0_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 (Polynomial Class)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NP (Non-deterministic Polynomial Class)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NP-Complete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NP-Hard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2cd350c53e5_0_115"/>
          <p:cNvGrpSpPr/>
          <p:nvPr/>
        </p:nvGrpSpPr>
        <p:grpSpPr>
          <a:xfrm>
            <a:off x="575613" y="2202831"/>
            <a:ext cx="8281098" cy="615745"/>
            <a:chOff x="3290836" y="1158621"/>
            <a:chExt cx="6212843" cy="640800"/>
          </a:xfrm>
        </p:grpSpPr>
        <p:sp>
          <p:nvSpPr>
            <p:cNvPr id="114" name="Google Shape;114;g2cd350c53e5_0_115"/>
            <p:cNvSpPr/>
            <p:nvPr/>
          </p:nvSpPr>
          <p:spPr>
            <a:xfrm>
              <a:off x="3290836" y="1214655"/>
              <a:ext cx="192000" cy="199800"/>
            </a:xfrm>
            <a:prstGeom prst="ellipse">
              <a:avLst/>
            </a:prstGeom>
            <a:gradFill>
              <a:gsLst>
                <a:gs pos="0">
                  <a:srgbClr val="002060">
                    <a:alpha val="50980"/>
                  </a:srgbClr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g2cd350c53e5_0_115"/>
            <p:cNvSpPr txBox="1"/>
            <p:nvPr/>
          </p:nvSpPr>
          <p:spPr>
            <a:xfrm>
              <a:off x="3468879" y="1158621"/>
              <a:ext cx="6034800" cy="6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NP: Set of decision problems with a </a:t>
              </a:r>
              <a:r>
                <a:rPr lang="en-GB" sz="1700">
                  <a:solidFill>
                    <a:srgbClr val="0000CC"/>
                  </a:solidFill>
                  <a:latin typeface="Open Sans"/>
                  <a:ea typeface="Open Sans"/>
                  <a:cs typeface="Open Sans"/>
                  <a:sym typeface="Open Sans"/>
                </a:rPr>
                <a:t>polynomial time </a:t>
              </a:r>
              <a:r>
                <a:rPr lang="en-GB" sz="17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verification</a:t>
              </a:r>
              <a:r>
                <a:rPr lang="en-GB" sz="17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for a “YES” answer</a:t>
              </a:r>
              <a:endPara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6" name="Google Shape;116;g2cd350c53e5_0_115"/>
          <p:cNvGrpSpPr/>
          <p:nvPr/>
        </p:nvGrpSpPr>
        <p:grpSpPr>
          <a:xfrm>
            <a:off x="1260198" y="2760750"/>
            <a:ext cx="7164267" cy="323151"/>
            <a:chOff x="3348245" y="1158454"/>
            <a:chExt cx="5374947" cy="336300"/>
          </a:xfrm>
        </p:grpSpPr>
        <p:sp>
          <p:nvSpPr>
            <p:cNvPr id="117" name="Google Shape;117;g2cd350c53e5_0_115"/>
            <p:cNvSpPr/>
            <p:nvPr/>
          </p:nvSpPr>
          <p:spPr>
            <a:xfrm>
              <a:off x="3348245" y="1230291"/>
              <a:ext cx="150900" cy="156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g2cd350c53e5_0_115"/>
            <p:cNvSpPr txBox="1"/>
            <p:nvPr/>
          </p:nvSpPr>
          <p:spPr>
            <a:xfrm>
              <a:off x="3457592" y="1158454"/>
              <a:ext cx="52656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We can </a:t>
              </a:r>
              <a:r>
                <a:rPr lang="en-GB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verify</a:t>
              </a:r>
              <a:r>
                <a:rPr lang="en-GB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a “YES” answer </a:t>
              </a:r>
              <a:r>
                <a:rPr lang="en-GB">
                  <a:solidFill>
                    <a:srgbClr val="0000CC"/>
                  </a:solidFill>
                  <a:latin typeface="Open Sans"/>
                  <a:ea typeface="Open Sans"/>
                  <a:cs typeface="Open Sans"/>
                  <a:sym typeface="Open Sans"/>
                </a:rPr>
                <a:t>if we have the solution in front of us.</a:t>
              </a:r>
              <a:endParaRPr i="1">
                <a:solidFill>
                  <a:srgbClr val="0000C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9" name="Google Shape;119;g2cd350c53e5_0_115"/>
          <p:cNvGrpSpPr/>
          <p:nvPr/>
        </p:nvGrpSpPr>
        <p:grpSpPr>
          <a:xfrm>
            <a:off x="1259690" y="1305638"/>
            <a:ext cx="6768396" cy="323151"/>
            <a:chOff x="3348245" y="1158453"/>
            <a:chExt cx="5077947" cy="336300"/>
          </a:xfrm>
        </p:grpSpPr>
        <p:sp>
          <p:nvSpPr>
            <p:cNvPr id="120" name="Google Shape;120;g2cd350c53e5_0_115"/>
            <p:cNvSpPr/>
            <p:nvPr/>
          </p:nvSpPr>
          <p:spPr>
            <a:xfrm>
              <a:off x="3348245" y="1230291"/>
              <a:ext cx="150900" cy="156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g2cd350c53e5_0_115"/>
            <p:cNvSpPr txBox="1"/>
            <p:nvPr/>
          </p:nvSpPr>
          <p:spPr>
            <a:xfrm>
              <a:off x="3457592" y="1158453"/>
              <a:ext cx="49686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Relatively easier problems that can be solved quickly!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2" name="Google Shape;122;g2cd350c53e5_0_115"/>
          <p:cNvGrpSpPr/>
          <p:nvPr/>
        </p:nvGrpSpPr>
        <p:grpSpPr>
          <a:xfrm>
            <a:off x="575613" y="897538"/>
            <a:ext cx="8281098" cy="353996"/>
            <a:chOff x="3290836" y="1158618"/>
            <a:chExt cx="6212843" cy="368400"/>
          </a:xfrm>
        </p:grpSpPr>
        <p:sp>
          <p:nvSpPr>
            <p:cNvPr id="123" name="Google Shape;123;g2cd350c53e5_0_115"/>
            <p:cNvSpPr/>
            <p:nvPr/>
          </p:nvSpPr>
          <p:spPr>
            <a:xfrm>
              <a:off x="3290836" y="1214655"/>
              <a:ext cx="192000" cy="199800"/>
            </a:xfrm>
            <a:prstGeom prst="ellipse">
              <a:avLst/>
            </a:prstGeom>
            <a:gradFill>
              <a:gsLst>
                <a:gs pos="0">
                  <a:srgbClr val="002060">
                    <a:alpha val="50980"/>
                  </a:srgbClr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g2cd350c53e5_0_115"/>
            <p:cNvSpPr txBox="1"/>
            <p:nvPr/>
          </p:nvSpPr>
          <p:spPr>
            <a:xfrm>
              <a:off x="3468879" y="1158618"/>
              <a:ext cx="60348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P: Set of decision problems that </a:t>
              </a:r>
              <a:r>
                <a:rPr lang="en-GB" sz="1700">
                  <a:solidFill>
                    <a:srgbClr val="0000CC"/>
                  </a:solidFill>
                  <a:latin typeface="Open Sans"/>
                  <a:ea typeface="Open Sans"/>
                  <a:cs typeface="Open Sans"/>
                  <a:sym typeface="Open Sans"/>
                </a:rPr>
                <a:t>can be solved in polynomial time</a:t>
              </a:r>
              <a:endParaRPr sz="1700">
                <a:solidFill>
                  <a:srgbClr val="0000C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5" name="Google Shape;125;g2cd350c53e5_0_115"/>
          <p:cNvGrpSpPr/>
          <p:nvPr/>
        </p:nvGrpSpPr>
        <p:grpSpPr>
          <a:xfrm>
            <a:off x="1264304" y="3124635"/>
            <a:ext cx="7164267" cy="523210"/>
            <a:chOff x="3348245" y="1158454"/>
            <a:chExt cx="5374947" cy="544500"/>
          </a:xfrm>
        </p:grpSpPr>
        <p:sp>
          <p:nvSpPr>
            <p:cNvPr id="126" name="Google Shape;126;g2cd350c53e5_0_115"/>
            <p:cNvSpPr/>
            <p:nvPr/>
          </p:nvSpPr>
          <p:spPr>
            <a:xfrm>
              <a:off x="3348245" y="1230291"/>
              <a:ext cx="150900" cy="156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g2cd350c53e5_0_115"/>
            <p:cNvSpPr txBox="1"/>
            <p:nvPr/>
          </p:nvSpPr>
          <p:spPr>
            <a:xfrm>
              <a:off x="3457592" y="1158454"/>
              <a:ext cx="5265600" cy="5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Formally, given an input (instance) I and a solution S, we can efficiently check whether S indeed corresponds to the “YES” answer.</a:t>
              </a:r>
              <a:endParaRPr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" name="Google Shape;128;g2cd350c53e5_0_115"/>
          <p:cNvGrpSpPr/>
          <p:nvPr/>
        </p:nvGrpSpPr>
        <p:grpSpPr>
          <a:xfrm>
            <a:off x="1270323" y="3678854"/>
            <a:ext cx="7164267" cy="307872"/>
            <a:chOff x="3348245" y="1158454"/>
            <a:chExt cx="5374947" cy="320400"/>
          </a:xfrm>
        </p:grpSpPr>
        <p:sp>
          <p:nvSpPr>
            <p:cNvPr id="129" name="Google Shape;129;g2cd350c53e5_0_115"/>
            <p:cNvSpPr/>
            <p:nvPr/>
          </p:nvSpPr>
          <p:spPr>
            <a:xfrm>
              <a:off x="3348245" y="1230291"/>
              <a:ext cx="150900" cy="156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" name="Google Shape;130;g2cd350c53e5_0_115"/>
            <p:cNvSpPr txBox="1"/>
            <p:nvPr/>
          </p:nvSpPr>
          <p:spPr>
            <a:xfrm>
              <a:off x="3457592" y="1158454"/>
              <a:ext cx="52656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Hard</a:t>
              </a:r>
              <a:r>
                <a:rPr lang="en-GB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to </a:t>
              </a:r>
              <a:r>
                <a:rPr lang="en-GB">
                  <a:solidFill>
                    <a:srgbClr val="0000CC"/>
                  </a:solidFill>
                  <a:latin typeface="Open Sans"/>
                  <a:ea typeface="Open Sans"/>
                  <a:cs typeface="Open Sans"/>
                  <a:sym typeface="Open Sans"/>
                </a:rPr>
                <a:t>find</a:t>
              </a:r>
              <a:r>
                <a:rPr lang="en-GB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, but </a:t>
              </a:r>
              <a:r>
                <a:rPr lang="en-GB">
                  <a:solidFill>
                    <a:srgbClr val="0000CC"/>
                  </a:solidFill>
                  <a:latin typeface="Open Sans"/>
                  <a:ea typeface="Open Sans"/>
                  <a:cs typeface="Open Sans"/>
                  <a:sym typeface="Open Sans"/>
                </a:rPr>
                <a:t>easy</a:t>
              </a:r>
              <a:r>
                <a:rPr lang="en-GB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to </a:t>
              </a:r>
              <a:r>
                <a:rPr lang="en-GB">
                  <a:solidFill>
                    <a:srgbClr val="0000CC"/>
                  </a:solidFill>
                  <a:latin typeface="Open Sans"/>
                  <a:ea typeface="Open Sans"/>
                  <a:cs typeface="Open Sans"/>
                  <a:sym typeface="Open Sans"/>
                </a:rPr>
                <a:t>recognize</a:t>
              </a:r>
              <a:r>
                <a:rPr lang="en-GB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!</a:t>
              </a:r>
              <a:endParaRPr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2cd350c53e5_0_139"/>
          <p:cNvGrpSpPr/>
          <p:nvPr/>
        </p:nvGrpSpPr>
        <p:grpSpPr>
          <a:xfrm>
            <a:off x="575613" y="2220689"/>
            <a:ext cx="8281098" cy="646301"/>
            <a:chOff x="3290836" y="1158621"/>
            <a:chExt cx="6212843" cy="672600"/>
          </a:xfrm>
        </p:grpSpPr>
        <p:sp>
          <p:nvSpPr>
            <p:cNvPr id="137" name="Google Shape;137;g2cd350c53e5_0_139"/>
            <p:cNvSpPr/>
            <p:nvPr/>
          </p:nvSpPr>
          <p:spPr>
            <a:xfrm>
              <a:off x="3290836" y="1214655"/>
              <a:ext cx="192000" cy="199800"/>
            </a:xfrm>
            <a:prstGeom prst="ellipse">
              <a:avLst/>
            </a:prstGeom>
            <a:gradFill>
              <a:gsLst>
                <a:gs pos="0">
                  <a:srgbClr val="002060">
                    <a:alpha val="50980"/>
                  </a:srgbClr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Google Shape;138;g2cd350c53e5_0_139"/>
            <p:cNvSpPr txBox="1"/>
            <p:nvPr/>
          </p:nvSpPr>
          <p:spPr>
            <a:xfrm>
              <a:off x="3468879" y="1158621"/>
              <a:ext cx="60348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What if we are </a:t>
              </a:r>
              <a:r>
                <a:rPr lang="en-GB" sz="1800">
                  <a:solidFill>
                    <a:srgbClr val="0000CC"/>
                  </a:solidFill>
                  <a:latin typeface="Open Sans"/>
                  <a:ea typeface="Open Sans"/>
                  <a:cs typeface="Open Sans"/>
                  <a:sym typeface="Open Sans"/>
                </a:rPr>
                <a:t>given an assignment </a:t>
              </a:r>
              <a:r>
                <a:rPr lang="en-GB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and just need to verify whether it satisfies the given Boolean formula?</a:t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" name="Google Shape;139;g2cd350c53e5_0_139"/>
          <p:cNvGrpSpPr/>
          <p:nvPr/>
        </p:nvGrpSpPr>
        <p:grpSpPr>
          <a:xfrm>
            <a:off x="1259690" y="1545615"/>
            <a:ext cx="6768396" cy="569622"/>
            <a:chOff x="3348245" y="1158453"/>
            <a:chExt cx="5077947" cy="592800"/>
          </a:xfrm>
        </p:grpSpPr>
        <p:sp>
          <p:nvSpPr>
            <p:cNvPr id="140" name="Google Shape;140;g2cd350c53e5_0_139"/>
            <p:cNvSpPr/>
            <p:nvPr/>
          </p:nvSpPr>
          <p:spPr>
            <a:xfrm>
              <a:off x="3348245" y="1230291"/>
              <a:ext cx="150900" cy="156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141;g2cd350c53e5_0_139"/>
            <p:cNvSpPr txBox="1"/>
            <p:nvPr/>
          </p:nvSpPr>
          <p:spPr>
            <a:xfrm>
              <a:off x="3457592" y="1158453"/>
              <a:ext cx="49686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There is </a:t>
              </a:r>
              <a:r>
                <a:rPr lang="en-GB" sz="15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</a:t>
              </a: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1500">
                  <a:solidFill>
                    <a:srgbClr val="0000CC"/>
                  </a:solidFill>
                  <a:latin typeface="Open Sans"/>
                  <a:ea typeface="Open Sans"/>
                  <a:cs typeface="Open Sans"/>
                  <a:sym typeface="Open Sans"/>
                </a:rPr>
                <a:t>efficient algorithm (to date) </a:t>
              </a: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to solve this decision problem. </a:t>
              </a:r>
              <a:r>
                <a:rPr lang="en-GB" sz="15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May not be in P (but nobody knows)</a:t>
              </a:r>
              <a:endParaRPr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2" name="Google Shape;142;g2cd350c53e5_0_139"/>
          <p:cNvGrpSpPr/>
          <p:nvPr/>
        </p:nvGrpSpPr>
        <p:grpSpPr>
          <a:xfrm>
            <a:off x="575613" y="897538"/>
            <a:ext cx="8281098" cy="369274"/>
            <a:chOff x="3290836" y="1158618"/>
            <a:chExt cx="6212843" cy="384300"/>
          </a:xfrm>
        </p:grpSpPr>
        <p:sp>
          <p:nvSpPr>
            <p:cNvPr id="143" name="Google Shape;143;g2cd350c53e5_0_139"/>
            <p:cNvSpPr/>
            <p:nvPr/>
          </p:nvSpPr>
          <p:spPr>
            <a:xfrm>
              <a:off x="3290836" y="1214655"/>
              <a:ext cx="192000" cy="199800"/>
            </a:xfrm>
            <a:prstGeom prst="ellipse">
              <a:avLst/>
            </a:prstGeom>
            <a:gradFill>
              <a:gsLst>
                <a:gs pos="0">
                  <a:srgbClr val="002060">
                    <a:alpha val="50980"/>
                  </a:srgbClr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" name="Google Shape;144;g2cd350c53e5_0_139"/>
            <p:cNvSpPr txBox="1"/>
            <p:nvPr/>
          </p:nvSpPr>
          <p:spPr>
            <a:xfrm>
              <a:off x="3468879" y="1158618"/>
              <a:ext cx="6034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Example: Is the following Boolean formula satisfiable?</a:t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5" name="Google Shape;145;g2cd350c53e5_0_139"/>
          <p:cNvGrpSpPr/>
          <p:nvPr/>
        </p:nvGrpSpPr>
        <p:grpSpPr>
          <a:xfrm>
            <a:off x="1264304" y="3184304"/>
            <a:ext cx="7164267" cy="323151"/>
            <a:chOff x="3348245" y="1158454"/>
            <a:chExt cx="5374947" cy="336300"/>
          </a:xfrm>
        </p:grpSpPr>
        <p:sp>
          <p:nvSpPr>
            <p:cNvPr id="146" name="Google Shape;146;g2cd350c53e5_0_139"/>
            <p:cNvSpPr/>
            <p:nvPr/>
          </p:nvSpPr>
          <p:spPr>
            <a:xfrm>
              <a:off x="3348245" y="1230291"/>
              <a:ext cx="150900" cy="156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g2cd350c53e5_0_139"/>
            <p:cNvSpPr txBox="1"/>
            <p:nvPr/>
          </p:nvSpPr>
          <p:spPr>
            <a:xfrm>
              <a:off x="3457592" y="1158454"/>
              <a:ext cx="52656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We </a:t>
              </a:r>
              <a:r>
                <a:rPr lang="en-GB" sz="1500">
                  <a:solidFill>
                    <a:srgbClr val="0000CC"/>
                  </a:solidFill>
                  <a:latin typeface="Open Sans"/>
                  <a:ea typeface="Open Sans"/>
                  <a:cs typeface="Open Sans"/>
                  <a:sym typeface="Open Sans"/>
                </a:rPr>
                <a:t>can check </a:t>
              </a: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in polynomial time whether S satisfies I.</a:t>
              </a:r>
              <a:endParaRPr i="1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" name="Google Shape;148;g2cd350c53e5_0_139"/>
          <p:cNvGrpSpPr/>
          <p:nvPr/>
        </p:nvGrpSpPr>
        <p:grpSpPr>
          <a:xfrm>
            <a:off x="1259690" y="1248582"/>
            <a:ext cx="6768396" cy="338717"/>
            <a:chOff x="3348245" y="1158453"/>
            <a:chExt cx="5077947" cy="352500"/>
          </a:xfrm>
        </p:grpSpPr>
        <p:sp>
          <p:nvSpPr>
            <p:cNvPr id="149" name="Google Shape;149;g2cd350c53e5_0_139"/>
            <p:cNvSpPr/>
            <p:nvPr/>
          </p:nvSpPr>
          <p:spPr>
            <a:xfrm>
              <a:off x="3348245" y="1230291"/>
              <a:ext cx="150900" cy="156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g2cd350c53e5_0_139"/>
            <p:cNvSpPr txBox="1"/>
            <p:nvPr/>
          </p:nvSpPr>
          <p:spPr>
            <a:xfrm>
              <a:off x="3457592" y="1158453"/>
              <a:ext cx="4968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(X v Y v Z) ^ (X’ v Y’ v Z)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1" name="Google Shape;151;g2cd350c53e5_0_139"/>
          <p:cNvGrpSpPr/>
          <p:nvPr/>
        </p:nvGrpSpPr>
        <p:grpSpPr>
          <a:xfrm>
            <a:off x="1259690" y="2868762"/>
            <a:ext cx="6768396" cy="338717"/>
            <a:chOff x="3348245" y="1158453"/>
            <a:chExt cx="5077947" cy="352500"/>
          </a:xfrm>
        </p:grpSpPr>
        <p:sp>
          <p:nvSpPr>
            <p:cNvPr id="152" name="Google Shape;152;g2cd350c53e5_0_139"/>
            <p:cNvSpPr/>
            <p:nvPr/>
          </p:nvSpPr>
          <p:spPr>
            <a:xfrm>
              <a:off x="3348245" y="1230291"/>
              <a:ext cx="150900" cy="156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g2cd350c53e5_0_139"/>
            <p:cNvSpPr txBox="1"/>
            <p:nvPr/>
          </p:nvSpPr>
          <p:spPr>
            <a:xfrm>
              <a:off x="3457592" y="1158453"/>
              <a:ext cx="49686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I: (X v Y v Z) ^ (X’ v Y’ v Z); S: X = 1, Y = 0, Z = 1</a:t>
              </a:r>
              <a:endPara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4" name="Google Shape;154;g2cd350c53e5_0_139"/>
          <p:cNvGrpSpPr/>
          <p:nvPr/>
        </p:nvGrpSpPr>
        <p:grpSpPr>
          <a:xfrm>
            <a:off x="1270323" y="3494405"/>
            <a:ext cx="7164267" cy="323151"/>
            <a:chOff x="3348245" y="1158454"/>
            <a:chExt cx="5374947" cy="336300"/>
          </a:xfrm>
        </p:grpSpPr>
        <p:sp>
          <p:nvSpPr>
            <p:cNvPr id="155" name="Google Shape;155;g2cd350c53e5_0_139"/>
            <p:cNvSpPr/>
            <p:nvPr/>
          </p:nvSpPr>
          <p:spPr>
            <a:xfrm>
              <a:off x="3348245" y="1230291"/>
              <a:ext cx="150900" cy="156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g2cd350c53e5_0_139"/>
            <p:cNvSpPr txBox="1"/>
            <p:nvPr/>
          </p:nvSpPr>
          <p:spPr>
            <a:xfrm>
              <a:off x="3457592" y="1158454"/>
              <a:ext cx="52656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The satisfiability problem is in NP!</a:t>
              </a:r>
              <a:endParaRPr i="1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