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0" roundtripDataSignature="AMtx7mhdtruGWAI4MAAEA7L8Ci+YJBDI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A39653-E150-41FF-A471-2B46BA81CBDB}">
  <a:tblStyle styleId="{1EA39653-E150-41FF-A471-2B46BA81CBD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3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2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rilliant.org/wiki/karatsuba-algorithm/" TargetMode="External"/><Relationship Id="rId4" Type="http://schemas.openxmlformats.org/officeDocument/2006/relationships/hyperlink" Target="https://www.geeksforgeeks.org/karatsuba-algorithm-for-fast-multiplication-using-divide-and-conquer-algorith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3GD-3UZGsV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GB" sz="4755"/>
              <a:t>Algorithms</a:t>
            </a:r>
            <a:endParaRPr sz="3622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Mushtari Sadia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21" name="Google Shape;121;p10"/>
          <p:cNvSpPr txBox="1"/>
          <p:nvPr/>
        </p:nvSpPr>
        <p:spPr>
          <a:xfrm>
            <a:off x="357500" y="1332875"/>
            <a:ext cx="8624100" cy="28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="1" baseline="3000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n/2 bits of X]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="1" baseline="3000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="1" baseline="30000" i="0" lang="en-GB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baseline="3000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="1" baseline="30000" i="0" lang="en-GB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="1" baseline="3000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="1" baseline="30000" i="0" lang="en-GB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357500" y="1332875"/>
            <a:ext cx="8624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="1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n/2 bits of X]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="1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="1" baseline="30000" i="0" lang="en-GB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="1" baseline="30000" i="0" lang="en-GB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="1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="1" baseline="30000" i="0" lang="en-GB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367200" y="2900875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2754975" y="2900875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3608225" y="2900875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4572000" y="2900875"/>
            <a:ext cx="6915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1034600" y="3387925"/>
            <a:ext cx="6165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have divided the entire problem to 4 subproblems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38" name="Google Shape;138;p12"/>
          <p:cNvSpPr txBox="1"/>
          <p:nvPr/>
        </p:nvSpPr>
        <p:spPr>
          <a:xfrm>
            <a:off x="357500" y="1332875"/>
            <a:ext cx="8624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="1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n/2 bits of X]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="1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="1" baseline="30000" i="0" lang="en-GB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="1" baseline="30000" i="0" lang="en-GB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="1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="1" baseline="30000" i="0" lang="en-GB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476300" y="3577975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2"/>
          <p:cNvSpPr txBox="1"/>
          <p:nvPr>
            <p:ph idx="4294967295" type="body"/>
          </p:nvPr>
        </p:nvSpPr>
        <p:spPr>
          <a:xfrm>
            <a:off x="476300" y="3577975"/>
            <a:ext cx="1590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x	34</a:t>
            </a:r>
            <a:endParaRPr/>
          </a:p>
        </p:txBody>
      </p:sp>
      <p:cxnSp>
        <p:nvCxnSpPr>
          <p:cNvPr id="141" name="Google Shape;141;p12"/>
          <p:cNvCxnSpPr/>
          <p:nvPr/>
        </p:nvCxnSpPr>
        <p:spPr>
          <a:xfrm flipH="1" rot="10800000">
            <a:off x="476300" y="4517575"/>
            <a:ext cx="11031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2"/>
          <p:cNvSpPr txBox="1"/>
          <p:nvPr/>
        </p:nvSpPr>
        <p:spPr>
          <a:xfrm>
            <a:off x="1782950" y="3756150"/>
            <a:ext cx="11031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12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34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3255950" y="3633000"/>
            <a:ext cx="24828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 = 1, Xr = 2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 = 3, Yr = 4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n=2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4" name="Google Shape;144;p12"/>
          <p:cNvCxnSpPr>
            <a:stCxn id="142" idx="3"/>
            <a:endCxn id="143" idx="1"/>
          </p:cNvCxnSpPr>
          <p:nvPr/>
        </p:nvCxnSpPr>
        <p:spPr>
          <a:xfrm>
            <a:off x="2886050" y="4094700"/>
            <a:ext cx="36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12"/>
          <p:cNvSpPr txBox="1"/>
          <p:nvPr/>
        </p:nvSpPr>
        <p:spPr>
          <a:xfrm>
            <a:off x="6108650" y="3633000"/>
            <a:ext cx="24828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10</a:t>
            </a:r>
            <a:r>
              <a:rPr b="0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(1*3) + 10(1*4 + 2*3) + 2*4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6" name="Google Shape;146;p12"/>
          <p:cNvCxnSpPr>
            <a:endCxn id="145" idx="1"/>
          </p:cNvCxnSpPr>
          <p:nvPr/>
        </p:nvCxnSpPr>
        <p:spPr>
          <a:xfrm>
            <a:off x="5738750" y="4094700"/>
            <a:ext cx="36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12"/>
          <p:cNvSpPr txBox="1"/>
          <p:nvPr/>
        </p:nvSpPr>
        <p:spPr>
          <a:xfrm>
            <a:off x="2985500" y="4743300"/>
            <a:ext cx="58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Still same 4 multiplications required, not an optimization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357500" y="1332875"/>
            <a:ext cx="8624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="0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n/2 bits of X]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="0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="0" baseline="30000" i="0" lang="en-GB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="0" baseline="30000" i="0" lang="en-GB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="0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="0" baseline="30000" i="0" lang="en-GB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2754975" y="2900875"/>
            <a:ext cx="16002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1034600" y="3387925"/>
            <a:ext cx="6165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Change this term to something better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311700" y="1310050"/>
            <a:ext cx="8624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XlYr + XrYl = (Xl + Xr)(Yl + Yr) - XlYl - XrYr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311700" y="1310050"/>
            <a:ext cx="8624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Xl*Yr + Xr*Yl = (Xl + Xr)*(Yl + Yr) - XlYl - XrYr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5172248" y="2168200"/>
            <a:ext cx="6624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42663" y="2168200"/>
            <a:ext cx="7062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5"/>
          <p:cNvCxnSpPr>
            <a:endCxn id="168" idx="2"/>
          </p:cNvCxnSpPr>
          <p:nvPr/>
        </p:nvCxnSpPr>
        <p:spPr>
          <a:xfrm rot="10800000">
            <a:off x="5503448" y="2441500"/>
            <a:ext cx="3093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15"/>
          <p:cNvCxnSpPr>
            <a:endCxn id="169" idx="2"/>
          </p:cNvCxnSpPr>
          <p:nvPr/>
        </p:nvCxnSpPr>
        <p:spPr>
          <a:xfrm flipH="1" rot="10800000">
            <a:off x="6333363" y="2441500"/>
            <a:ext cx="624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15"/>
          <p:cNvSpPr txBox="1"/>
          <p:nvPr/>
        </p:nvSpPr>
        <p:spPr>
          <a:xfrm>
            <a:off x="4193925" y="3097900"/>
            <a:ext cx="30057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already calculate these two,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extra multiplication needed for them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311700" y="1310050"/>
            <a:ext cx="8624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Xl*Yr + Xr*Yl = (Xl + Xr)*(Yl + Yr) - XlYl - XrYr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863999" y="2168200"/>
            <a:ext cx="1353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1807721" y="2168200"/>
            <a:ext cx="1353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6"/>
          <p:cNvCxnSpPr>
            <a:endCxn id="179" idx="2"/>
          </p:cNvCxnSpPr>
          <p:nvPr/>
        </p:nvCxnSpPr>
        <p:spPr>
          <a:xfrm rot="10800000">
            <a:off x="931649" y="2441500"/>
            <a:ext cx="3093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16"/>
          <p:cNvCxnSpPr>
            <a:endCxn id="180" idx="2"/>
          </p:cNvCxnSpPr>
          <p:nvPr/>
        </p:nvCxnSpPr>
        <p:spPr>
          <a:xfrm flipH="1" rot="10800000">
            <a:off x="1812971" y="2441500"/>
            <a:ext cx="624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16"/>
          <p:cNvSpPr txBox="1"/>
          <p:nvPr/>
        </p:nvSpPr>
        <p:spPr>
          <a:xfrm>
            <a:off x="372525" y="3097900"/>
            <a:ext cx="30057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 of these two multiplications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16"/>
          <p:cNvSpPr/>
          <p:nvPr/>
        </p:nvSpPr>
        <p:spPr>
          <a:xfrm flipH="1">
            <a:off x="3648275" y="2168200"/>
            <a:ext cx="1353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4276300" y="2898550"/>
            <a:ext cx="30057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one new multiplication needed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16"/>
          <p:cNvCxnSpPr>
            <a:stCxn id="185" idx="0"/>
            <a:endCxn id="184" idx="2"/>
          </p:cNvCxnSpPr>
          <p:nvPr/>
        </p:nvCxnSpPr>
        <p:spPr>
          <a:xfrm rot="10800000">
            <a:off x="3716050" y="2441350"/>
            <a:ext cx="20631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501150" y="1280750"/>
            <a:ext cx="82062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 the final value of XY becomes  </a:t>
            </a:r>
            <a:endParaRPr b="0" i="0" sz="1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GB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XlYl + 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i="0" lang="en-GB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[(Xl + Xr)(Yl + Yr) - XlYl - XrYr] + XrYr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501150" y="1280750"/>
            <a:ext cx="82062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 the final value of XY becomes  </a:t>
            </a:r>
            <a:endParaRPr b="1" i="0" sz="1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GB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XlYl +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baseline="3000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-GB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[(Xl + Xr)(Yl + Yr) - XlYl - XrYr] + XrYr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1689575" y="1753100"/>
            <a:ext cx="4821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092025" y="1753100"/>
            <a:ext cx="19959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7110500" y="1753100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1945075" y="2632275"/>
            <a:ext cx="5876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multiplications required instead of 4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18"/>
          <p:cNvSpPr txBox="1"/>
          <p:nvPr>
            <p:ph idx="4294967295" type="body"/>
          </p:nvPr>
        </p:nvSpPr>
        <p:spPr>
          <a:xfrm>
            <a:off x="476300" y="3577975"/>
            <a:ext cx="1590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x	34</a:t>
            </a:r>
            <a:endParaRPr/>
          </a:p>
        </p:txBody>
      </p:sp>
      <p:cxnSp>
        <p:nvCxnSpPr>
          <p:cNvPr id="204" name="Google Shape;204;p18"/>
          <p:cNvCxnSpPr/>
          <p:nvPr/>
        </p:nvCxnSpPr>
        <p:spPr>
          <a:xfrm flipH="1" rot="10800000">
            <a:off x="476300" y="4517575"/>
            <a:ext cx="11031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8"/>
          <p:cNvSpPr txBox="1"/>
          <p:nvPr/>
        </p:nvSpPr>
        <p:spPr>
          <a:xfrm>
            <a:off x="2228900" y="3638350"/>
            <a:ext cx="56709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1*3*10</a:t>
            </a:r>
            <a:r>
              <a:rPr b="1" baseline="3000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+ 10*( (1+2)(3+4) - 1*3 - 2*4 ) + 2*4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	300 + 10*10 + 8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	408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Code</a:t>
            </a:r>
            <a:endParaRPr/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8839200" cy="249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 txBox="1"/>
          <p:nvPr/>
        </p:nvSpPr>
        <p:spPr>
          <a:xfrm>
            <a:off x="2459050" y="2571750"/>
            <a:ext cx="2499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b=10 for 10-based numbers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ctrTitle"/>
          </p:nvPr>
        </p:nvSpPr>
        <p:spPr>
          <a:xfrm>
            <a:off x="2885850" y="1989025"/>
            <a:ext cx="33723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142"/>
              <a:buNone/>
            </a:pPr>
            <a:r>
              <a:rPr lang="en-GB" sz="4755"/>
              <a:t>Divide and Conquer</a:t>
            </a:r>
            <a:endParaRPr sz="362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7643525" y="315925"/>
            <a:ext cx="118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Code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0" y="0"/>
            <a:ext cx="82584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 math import ceil, floor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karatsuba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(x,y):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#base case</a:t>
            </a:r>
            <a:endParaRPr b="1" i="1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if x &lt; 10 and y &lt; 10: </a:t>
            </a:r>
            <a:r>
              <a:rPr b="1" i="1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in other words, if x and y are single digits</a:t>
            </a:r>
            <a:endParaRPr b="1" i="1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x*y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 =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(str(x)),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(str(y)))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m = ceil(n/2)   </a:t>
            </a:r>
            <a:r>
              <a:rPr b="1" i="1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#Cast n into a float because n might lie outside the representable range of integers.</a:t>
            </a:r>
            <a:endParaRPr b="1" i="1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x_H  = floor(x / 10**m)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x_L = x % (10**m)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y_H = floor(y / 10**m)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y_L = y % (10**m)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#recursive steps</a:t>
            </a:r>
            <a:endParaRPr b="1" i="1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a = karatsuba(x_H,y_H)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d = karatsuba(x_L,y_L)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e = karatsuba(x_H + x_L, y_H + y_L) - a - d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int(a*(10**(m*2)) + e*(10**m) + d)</a:t>
            </a:r>
            <a:endParaRPr b="1" i="0" sz="1050" u="none" cap="none" strike="noStrike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4006200" y="2653725"/>
            <a:ext cx="464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 Complexity = </a:t>
            </a:r>
            <a:r>
              <a:rPr b="0" i="0" lang="en-GB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</a:t>
            </a:r>
            <a:r>
              <a:rPr b="0" baseline="30000" i="0" lang="en-GB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log3</a:t>
            </a:r>
            <a:r>
              <a:rPr b="0" i="0" lang="en-GB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= </a:t>
            </a:r>
            <a:r>
              <a:rPr b="0" i="0" lang="en-GB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O(n</a:t>
            </a:r>
            <a:r>
              <a:rPr b="0" baseline="30000" i="0" lang="en-GB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1.59</a:t>
            </a:r>
            <a:r>
              <a:rPr b="0" i="0" lang="en-GB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b="0" i="0" lang="en-GB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Reduced from O(n</a:t>
            </a:r>
            <a:r>
              <a:rPr b="0" baseline="30000" i="0" lang="en-GB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-GB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Karatsuba Algorithm</a:t>
            </a:r>
            <a:endParaRPr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Karatsuba Algorithm | Brilliant Math &amp; Science Wiki</a:t>
            </a:r>
            <a:endParaRPr sz="22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Karatsuba algorithm for fast multiplication using Divide and Conquer algorithm - GeeksforGeeks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ctrTitle"/>
          </p:nvPr>
        </p:nvSpPr>
        <p:spPr>
          <a:xfrm>
            <a:off x="3044700" y="1444248"/>
            <a:ext cx="3054600" cy="19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Maximum Sum Subarray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Brute Force Approach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max_subarray_sum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maxSum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4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currentSum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currentSum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currentSum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maxSum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maxSum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currentSum</a:t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maxSum</a:t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80" name="Google Shape;80;p4"/>
          <p:cNvSpPr txBox="1"/>
          <p:nvPr/>
        </p:nvSpPr>
        <p:spPr>
          <a:xfrm>
            <a:off x="4954625" y="1843675"/>
            <a:ext cx="364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 complexity: O(n</a:t>
            </a:r>
            <a:r>
              <a:rPr b="1" baseline="30000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5702975" y="315925"/>
            <a:ext cx="31293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21325"/>
            <a:ext cx="8520600" cy="4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max_subarray_sum</a:t>
            </a: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(arr, low, high):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if low == high: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arr[low]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mid = (low + high) // 2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left_sum = max_subarray_sum(arr, low, mid)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right_sum = max_subarray_sum(arr, mid + 1, high)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left_cross_sum = float('-inf')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current_sum = 0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for i in </a:t>
            </a: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(mid, low - 1, -1):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current_sum += arr[i]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current_sum &gt; left_cross_sum: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left_cross_sum = current_sum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right_cross_sum = float('-inf')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current_sum = 0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for i in </a:t>
            </a: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(mid + 1, high + 1):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current_sum += arr[i]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current_sum &gt; right_cross_sum: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right_cross_sum = current_sum</a:t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1056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GB" sz="1056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(left_sum, right_sum, left_cross_sum + right_cross_sum)</a:t>
            </a:r>
            <a:endParaRPr b="1" sz="1425"/>
          </a:p>
        </p:txBody>
      </p:sp>
      <p:sp>
        <p:nvSpPr>
          <p:cNvPr id="87" name="Google Shape;87;p5"/>
          <p:cNvSpPr txBox="1"/>
          <p:nvPr/>
        </p:nvSpPr>
        <p:spPr>
          <a:xfrm>
            <a:off x="4966500" y="3067200"/>
            <a:ext cx="375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 complexity: O(nlogn)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46625" y="3673000"/>
            <a:ext cx="323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Simulation: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https://youtu.be/3GD-3UZGsVI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Practice</a:t>
            </a:r>
            <a:endParaRPr/>
          </a:p>
        </p:txBody>
      </p:sp>
      <p:graphicFrame>
        <p:nvGraphicFramePr>
          <p:cNvPr id="94" name="Google Shape;94;p6"/>
          <p:cNvGraphicFramePr/>
          <p:nvPr/>
        </p:nvGraphicFramePr>
        <p:xfrm>
          <a:off x="952538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{1EA39653-E150-41FF-A471-2B46BA81CBDB}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-2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-3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-1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-5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Karatsuba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Assume, the * operator can multiply only one digit numbers.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You have to write a function to multiply multiple digit numbers.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idx="4294967295" type="body"/>
          </p:nvPr>
        </p:nvSpPr>
        <p:spPr>
          <a:xfrm>
            <a:off x="1357025" y="1533750"/>
            <a:ext cx="1590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x	34</a:t>
            </a:r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5049650" y="1533750"/>
            <a:ext cx="3183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2*4=8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1*4=4</a:t>
            </a:r>
            <a:endParaRPr b="0" i="0" sz="2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2*3=6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1*3=3</a:t>
            </a:r>
            <a:endParaRPr b="0" i="0" sz="2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1357025" y="2473350"/>
            <a:ext cx="168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48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36</a:t>
            </a:r>
            <a:r>
              <a:rPr b="0" i="0" lang="en-GB" sz="1800" u="none" cap="none" strike="noStrik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1800" u="none" cap="none" strike="noStrik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" name="Google Shape;113;p9"/>
          <p:cNvCxnSpPr/>
          <p:nvPr/>
        </p:nvCxnSpPr>
        <p:spPr>
          <a:xfrm flipH="1" rot="10800000">
            <a:off x="1357025" y="2473350"/>
            <a:ext cx="11031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9"/>
          <p:cNvSpPr txBox="1"/>
          <p:nvPr/>
        </p:nvSpPr>
        <p:spPr>
          <a:xfrm>
            <a:off x="4443800" y="3435425"/>
            <a:ext cx="35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 multiplications required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Naive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