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Economica"/>
      <p:regular r:id="rId23"/>
      <p:bold r:id="rId24"/>
      <p:italic r:id="rId25"/>
      <p:boldItalic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31" roundtripDataSignature="AMtx7mjTQmVWF/Zh2n/8OwCVFzIytovG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Economica-bold.fntdata"/><Relationship Id="rId23" Type="http://schemas.openxmlformats.org/officeDocument/2006/relationships/font" Target="fonts/Economic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conomica-boldItalic.fntdata"/><Relationship Id="rId25" Type="http://schemas.openxmlformats.org/officeDocument/2006/relationships/font" Target="fonts/Economica-italic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badd72dd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badd72dd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19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19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19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8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28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8" name="Google Shape;18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1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2" name="Google Shape;22;p21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3" name="Google Shape;23;p21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4" name="Google Shape;2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22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24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5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6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43;p2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26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26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2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7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rive.google.com/file/d/1bAARHKba4mtbA9NeATRu9qVjDvgg3LUx/view?usp=shar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GB" sz="4755"/>
              <a:t>Algorithms</a:t>
            </a:r>
            <a:endParaRPr sz="3622"/>
          </a:p>
        </p:txBody>
      </p:sp>
      <p:sp>
        <p:nvSpPr>
          <p:cNvPr id="63" name="Google Shape;63;p1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GB"/>
              <a:t>Mushtari Sadia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/>
              <a:t>Master Theorem</a:t>
            </a:r>
            <a:endParaRPr/>
          </a:p>
        </p:txBody>
      </p:sp>
      <p:pic>
        <p:nvPicPr>
          <p:cNvPr id="116" name="Google Shape;11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392225"/>
            <a:ext cx="8839199" cy="2565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/>
              <a:t>Master Theorem</a:t>
            </a:r>
            <a:endParaRPr/>
          </a:p>
        </p:txBody>
      </p:sp>
      <p:pic>
        <p:nvPicPr>
          <p:cNvPr id="122" name="Google Shape;12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600" y="1299625"/>
            <a:ext cx="8755000" cy="75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2208277"/>
            <a:ext cx="8839200" cy="1692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/>
              <a:t>Master Theorem -  Case 1 Example</a:t>
            </a:r>
            <a:endParaRPr/>
          </a:p>
        </p:txBody>
      </p:sp>
      <p:pic>
        <p:nvPicPr>
          <p:cNvPr id="129" name="Google Shape;12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8700" y="1381925"/>
            <a:ext cx="3514725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2347000"/>
            <a:ext cx="8839199" cy="1043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/>
              <a:t>Master Theorem -  Case 2 Example</a:t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77375"/>
            <a:ext cx="8839201" cy="1573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/>
              <a:t>Master Theorem - Case 3 Example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639100"/>
            <a:ext cx="8839199" cy="2158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/>
              <a:t>Master Theorem</a:t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299625"/>
            <a:ext cx="8839200" cy="1852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41150" y="2861950"/>
            <a:ext cx="8477251" cy="70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5"/>
          <p:cNvSpPr/>
          <p:nvPr/>
        </p:nvSpPr>
        <p:spPr>
          <a:xfrm>
            <a:off x="2870075" y="3312425"/>
            <a:ext cx="5359500" cy="2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/>
              <a:t>Master Theorem</a:t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258475"/>
            <a:ext cx="8839203" cy="3444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/>
              <a:t>Resources</a:t>
            </a:r>
            <a:endParaRPr/>
          </a:p>
        </p:txBody>
      </p:sp>
      <p:sp>
        <p:nvSpPr>
          <p:cNvPr id="162" name="Google Shape;162;p17"/>
          <p:cNvSpPr txBox="1"/>
          <p:nvPr/>
        </p:nvSpPr>
        <p:spPr>
          <a:xfrm>
            <a:off x="493775" y="1378450"/>
            <a:ext cx="793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</a:pPr>
            <a:r>
              <a:rPr b="0" i="0" lang="en-GB" sz="14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CLRS</a:t>
            </a:r>
            <a:r>
              <a:rPr b="0" i="0" lang="en-GB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book: Read chapter 4.5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"/>
          <p:cNvSpPr txBox="1"/>
          <p:nvPr>
            <p:ph type="ctrTitle"/>
          </p:nvPr>
        </p:nvSpPr>
        <p:spPr>
          <a:xfrm>
            <a:off x="2885850" y="1989025"/>
            <a:ext cx="33723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8142"/>
              <a:buNone/>
            </a:pPr>
            <a:r>
              <a:rPr lang="en-GB" sz="4755"/>
              <a:t>Solving Recurrences</a:t>
            </a:r>
            <a:endParaRPr sz="3622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/>
              <a:t>Solving Recurrences- Methods</a:t>
            </a:r>
            <a:endParaRPr/>
          </a:p>
        </p:txBody>
      </p:sp>
      <p:sp>
        <p:nvSpPr>
          <p:cNvPr id="74" name="Google Shape;74;p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Iteration Method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Recursion Tree Method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Master Theorem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/>
              <a:t>Merge Sort: Running Time</a:t>
            </a:r>
            <a:endParaRPr/>
          </a:p>
        </p:txBody>
      </p:sp>
      <p:pic>
        <p:nvPicPr>
          <p:cNvPr id="80" name="Google Shape;8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9300" y="1147225"/>
            <a:ext cx="5761556" cy="36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/>
              <a:t>Merge Sort: Running Time</a:t>
            </a:r>
            <a:endParaRPr/>
          </a:p>
        </p:txBody>
      </p:sp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196750"/>
            <a:ext cx="4988931" cy="3691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badd72dd19_0_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2badd72dd19_0_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/>
              <a:t>Iteration Method</a:t>
            </a:r>
            <a:endParaRPr/>
          </a:p>
        </p:txBody>
      </p:sp>
      <p:sp>
        <p:nvSpPr>
          <p:cNvPr id="98" name="Google Shape;98;p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Try: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T(n) = 4T(n/2) + bn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T(n) = 3T(n/2) + bn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/>
              <a:t>Recursion Tree Method</a:t>
            </a:r>
            <a:endParaRPr/>
          </a:p>
        </p:txBody>
      </p:sp>
      <p:pic>
        <p:nvPicPr>
          <p:cNvPr id="104" name="Google Shape;10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025" y="1042450"/>
            <a:ext cx="6202343" cy="36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/>
              <a:t>Master Theorem</a:t>
            </a:r>
            <a:endParaRPr/>
          </a:p>
        </p:txBody>
      </p:sp>
      <p:pic>
        <p:nvPicPr>
          <p:cNvPr id="110" name="Google Shape;11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275" y="1104175"/>
            <a:ext cx="7951913" cy="3691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