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embeddedFontLst>
    <p:embeddedFont>
      <p:font typeface="Corbel" panose="020B0503020204020204"/>
      <p:regular r:id="rId37"/>
    </p:embeddedFont>
    <p:embeddedFont>
      <p:font typeface="Calibri" panose="020F0502020204030204"/>
      <p:regular r:id="rId38"/>
      <p:bold r:id="rId39"/>
      <p:italic r:id="rId40"/>
      <p:boldItalic r:id="rId41"/>
    </p:embeddedFont>
    <p:embeddedFont>
      <p:font typeface="Garamond" panose="02020404030301010803"/>
      <p:regular r:id="rId42"/>
    </p:embeddedFont>
    <p:embeddedFont>
      <p:font typeface="Tahoma" panose="020B0604030504040204"/>
      <p:regular r:id="rId43"/>
    </p:embeddedFont>
    <p:embeddedFont>
      <p:font typeface="Verdana" panose="020B0604030504040204"/>
      <p:regular r:id="rId44"/>
    </p:embeddedFont>
    <p:embeddedFont>
      <p:font typeface="Comic Sans MS" panose="030F0702030302020204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B409C0-627A-4E81-9ACF-EB639646A507}" styleName="Table_0">
    <a:wholeTbl>
      <a:tcTxStyle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28033C-140E-4D4B-8362-83FE0DA97A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321BD9-EAF9-4811-9D04-EB57462DBCD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2" name="Google Shape;152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76" name="Google Shape;876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84" name="Google Shape;88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92" name="Google Shape;892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02" name="Google Shape;902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674c0d7ef2_0_174:notes"/>
          <p:cNvSpPr txBox="1"/>
          <p:nvPr>
            <p:ph type="body" idx="1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09" name="Google Shape;909;g2674c0d7ef2_0_17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674c0d7ef2_0_460:notes"/>
          <p:cNvSpPr txBox="1"/>
          <p:nvPr>
            <p:ph type="body" idx="1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20" name="Google Shape;920;g2674c0d7ef2_0_46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674c0d7ef2_0_476:notes"/>
          <p:cNvSpPr txBox="1"/>
          <p:nvPr/>
        </p:nvSpPr>
        <p:spPr>
          <a:xfrm>
            <a:off x="3883998" y="8684971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8" name="Google Shape;938;g2674c0d7ef2_0_47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9" name="Google Shape;939;g2674c0d7ef2_0_476:notes"/>
          <p:cNvSpPr txBox="1"/>
          <p:nvPr>
            <p:ph type="body" idx="1"/>
          </p:nvPr>
        </p:nvSpPr>
        <p:spPr>
          <a:xfrm>
            <a:off x="914833" y="4344692"/>
            <a:ext cx="50283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DNS and the Browser:</a:t>
            </a:r>
            <a:endParaRPr lang="en-US">
              <a:solidFill>
                <a:srgbClr val="FFFF00"/>
              </a:solidFill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First, a domain name or URL is entered in the address field of the browser.  The browser passes the name to the resolver.</a:t>
            </a:r>
            <a:endParaRPr lang="en-US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6786a775ea_0_10:notes"/>
          <p:cNvSpPr txBox="1"/>
          <p:nvPr>
            <p:ph type="body" idx="1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58" name="Google Shape;958;g26786a775ea_0_1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78" name="Google Shape;978;p1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74c0d7ef2_0_568:notes"/>
          <p:cNvSpPr txBox="1"/>
          <p:nvPr>
            <p:ph type="body" idx="1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9" name="Google Shape;989;g2674c0d7ef2_0_56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0" name="Google Shape;160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99" name="Google Shape;999;p1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07" name="Google Shape;1007;p1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32" name="Google Shape;1032;p2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7" name="Google Shape;1047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" name="Google Shape;1048;p2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58" name="Google Shape;1058;p2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8" name="Google Shape;1228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29" name="Google Shape;1229;p2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1fc7892358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9" name="Google Shape;1399;g11fc7892358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00" name="Google Shape;1400;g11fc7892358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8" name="Google Shape;1408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09" name="Google Shape;1409;p2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6" name="Google Shape;1416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17" name="Google Shape;1417;p2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0" name="Google Shape;1430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1" name="Google Shape;1431;p2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9" name="Google Shape;169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1fc7892358_0_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8" name="Google Shape;1438;g11fc7892358_0_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9" name="Google Shape;1439;g11fc7892358_0_2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5" name="Google Shape;395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27" name="Google Shape;627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67" name="Google Shape;767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35" name="Google Shape;835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51" name="Google Shape;851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0" name="Google Shape;860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 panose="020B050302020402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 panose="020B0503020204020204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8"/>
          <p:cNvSpPr txBox="1"/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 panose="020B0503020204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/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 panose="020B0503020204020204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 panose="020B0503020204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 panose="020B0503020204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 panose="020B0503020204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 panose="020B0503020204020204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 and Content over Text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type="body" idx="1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type="body" idx="2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/>
        </p:txBody>
      </p:sp>
      <p:sp>
        <p:nvSpPr>
          <p:cNvPr id="73" name="Google Shape;73;p35"/>
          <p:cNvSpPr txBox="1"/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/>
        </p:txBody>
      </p:sp>
      <p:sp>
        <p:nvSpPr>
          <p:cNvPr id="75" name="Google Shape;75;p35"/>
          <p:cNvSpPr txBox="1"/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 panose="020B0503020204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759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5750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slide" Target="slide1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 panose="020B0503020204020204"/>
              <a:buNone/>
            </a:pPr>
            <a:r>
              <a:rPr lang="en-US"/>
              <a:t>Application Layer (Electronic Mail &amp;DNS)</a:t>
            </a:r>
            <a:endParaRPr lang="en-US"/>
          </a:p>
        </p:txBody>
      </p:sp>
      <p:sp>
        <p:nvSpPr>
          <p:cNvPr id="155" name="Google Shape;155;p1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</a:t>
            </a:r>
            <a:endParaRPr lang="en-US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 Computer Networks</a:t>
            </a:r>
            <a:endParaRPr lang="en-US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 lang="en-US"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All material copyright 1996-2020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J.F Kurose and K.W. Ross, All Rights Reserved</a:t>
            </a:r>
            <a:endParaRPr sz="16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Mail access protocols</a:t>
            </a:r>
            <a:endParaRPr lang="en-US"/>
          </a:p>
        </p:txBody>
      </p:sp>
      <p:sp>
        <p:nvSpPr>
          <p:cNvPr id="879" name="Google Shape;879;p10"/>
          <p:cNvSpPr txBox="1"/>
          <p:nvPr>
            <p:ph type="body" idx="1"/>
          </p:nvPr>
        </p:nvSpPr>
        <p:spPr>
          <a:xfrm>
            <a:off x="2105026" y="3462056"/>
            <a:ext cx="8562974" cy="339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Mail access protocol: retrieval from server</a:t>
            </a:r>
            <a:endParaRPr lang="en-US" sz="2400"/>
          </a:p>
          <a:p>
            <a:pPr marL="742950" lvl="1" indent="-28575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 lang="en-US" sz="2200"/>
          </a:p>
          <a:p>
            <a:pPr marL="742950" lvl="1" indent="-28575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 lang="en-US" sz="2200"/>
          </a:p>
          <a:p>
            <a:pPr marL="742950" lvl="1" indent="-28575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HTTPs:</a:t>
            </a:r>
            <a:r>
              <a:rPr lang="en-US" sz="2200"/>
              <a:t> Web based(Gmail, Hotmail, Yahoo! Mail, etc.)</a:t>
            </a:r>
            <a:endParaRPr lang="en-US" sz="2200"/>
          </a:p>
          <a:p>
            <a:pPr marL="742950" lvl="1" indent="-113665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SzPts val="3190"/>
              <a:buNone/>
            </a:pPr>
            <a:endParaRPr sz="2200"/>
          </a:p>
        </p:txBody>
      </p:sp>
      <p:pic>
        <p:nvPicPr>
          <p:cNvPr id="880" name="Google Shape;880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0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" name="Google Shape;886;p11"/>
          <p:cNvGraphicFramePr/>
          <p:nvPr/>
        </p:nvGraphicFramePr>
        <p:xfrm>
          <a:off x="1419223" y="929216"/>
          <a:ext cx="9940950" cy="4938925"/>
        </p:xfrm>
        <a:graphic>
          <a:graphicData uri="http://schemas.openxmlformats.org/drawingml/2006/table">
            <a:tbl>
              <a:tblPr firstRow="1" bandRow="1">
                <a:noFill/>
                <a:tableStyleId>{05B409C0-627A-4E81-9ACF-EB639646A507}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Features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POP3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IMAP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Name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Post Office Protocol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Internet Message Access Protocol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76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Mail downloaded at the local workstation and deleted from the server. **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 panose="020B0503020204020204"/>
                        <a:buNone/>
                      </a:pPr>
                      <a:r>
                        <a:rPr lang="en-US" sz="1600" u="none" strike="noStrike" cap="none"/>
                        <a:t>Keeps all mails in one place: at the server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76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Mail can only be accessed using a single device at a time when using POP3.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Messages can be accessed via IMAP on a variety of devices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99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sng" strike="noStrike" cap="none">
                          <a:solidFill>
                            <a:srgbClr val="7D28CD"/>
                          </a:solidFill>
                          <a:hlinkClick r:id="rId1" action="ppaction://hlinksldjump"/>
                        </a:rPr>
                        <a:t>Update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POP3 does not allow users to create, delete, or modify mailboxes on the mail server.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IMAP allows the user to create, delete, or update mailboxes on the mail server, as well as create a folder hierarchy of mailboxes.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53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Once the message has been downloaded, we can only read it.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Before we finish the download, we can read the message in part.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53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Virus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Mail kept in workstation, vulnerable to any virus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Mails kept in server, less susceptible to virus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  <a:tr h="47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sz="1800" b="1" u="none" strike="noStrike" cap="none">
                        <a:solidFill>
                          <a:srgbClr val="7D28CD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110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u="none" strike="noStrike" cap="none"/>
                        <a:t>143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887" name="Google Shape;887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**POP3 “download-and-keep”: copies of messages on different clients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8" name="Google Shape;888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POP3 vs IMAP</a:t>
            </a:r>
            <a:endParaRPr lang="en-US"/>
          </a:p>
        </p:txBody>
      </p:sp>
      <p:sp>
        <p:nvSpPr>
          <p:cNvPr id="889" name="Google Shape;889;p11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95" name="Google Shape;89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02423" y="988495"/>
            <a:ext cx="8905875" cy="5623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5">
            <a:hlinkClick r:id="rId2" action="ppaction://hlinksldjump"/>
          </p:cNvPr>
          <p:cNvSpPr/>
          <p:nvPr/>
        </p:nvSpPr>
        <p:spPr>
          <a:xfrm>
            <a:off x="11043138" y="6339254"/>
            <a:ext cx="316524" cy="27256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237D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7" name="Google Shape;897;p15"/>
          <p:cNvSpPr/>
          <p:nvPr/>
        </p:nvSpPr>
        <p:spPr>
          <a:xfrm>
            <a:off x="4461927" y="6473315"/>
            <a:ext cx="52196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 : https://www.youtube.com/watch?app=desktop&amp;v=SBaARws0hy4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8" name="Google Shape;898;p15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POP3 vs IMAP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3"/>
          <p:cNvSpPr txBox="1"/>
          <p:nvPr>
            <p:ph type="title"/>
          </p:nvPr>
        </p:nvSpPr>
        <p:spPr>
          <a:xfrm>
            <a:off x="1316549" y="442762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Application Layer :Objectives </a:t>
            </a:r>
            <a:endParaRPr lang="en-US"/>
          </a:p>
        </p:txBody>
      </p:sp>
      <p:sp>
        <p:nvSpPr>
          <p:cNvPr id="905" name="Google Shape;905;p13"/>
          <p:cNvSpPr txBox="1"/>
          <p:nvPr>
            <p:ph type="body" idx="1"/>
          </p:nvPr>
        </p:nvSpPr>
        <p:spPr>
          <a:xfrm>
            <a:off x="2068974" y="1784935"/>
            <a:ext cx="844181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4000"/>
              <a:t>Principles of network applications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4000"/>
              <a:t>Web and HTTP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4000"/>
              <a:t>Electronic mail</a:t>
            </a:r>
            <a:endParaRPr sz="3200"/>
          </a:p>
          <a:p>
            <a:pPr marL="738505" lvl="1" indent="-28765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4000"/>
              <a:t>SMTP, POP3, IMAP</a:t>
            </a:r>
            <a:endParaRPr sz="2800"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Char char="•"/>
            </a:pPr>
            <a:r>
              <a:rPr lang="en-US" sz="4400" b="1">
                <a:solidFill>
                  <a:srgbClr val="7030A0"/>
                </a:solidFill>
              </a:rPr>
              <a:t>DNS</a:t>
            </a:r>
            <a:endParaRPr lang="en-US" sz="4400" b="1">
              <a:solidFill>
                <a:srgbClr val="7030A0"/>
              </a:solidFill>
            </a:endParaRPr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None/>
            </a:pPr>
            <a:endParaRPr sz="4000"/>
          </a:p>
        </p:txBody>
      </p:sp>
      <p:sp>
        <p:nvSpPr>
          <p:cNvPr id="906" name="Google Shape;906;p13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674c0d7ef2_0_174"/>
          <p:cNvSpPr txBox="1"/>
          <p:nvPr>
            <p:ph type="title" idx="4294967295"/>
          </p:nvPr>
        </p:nvSpPr>
        <p:spPr>
          <a:xfrm>
            <a:off x="609600" y="277812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 panose="02020404030301010803"/>
              <a:buNone/>
            </a:pPr>
            <a:r>
              <a:rPr lang="en-US" sz="4400" b="0" i="0" u="none" strike="noStrike" cap="none">
                <a:solidFill>
                  <a:srgbClr val="000099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Domain Name System (DNS)</a:t>
            </a:r>
            <a:endParaRPr lang="en-US" sz="4400" b="0" i="0" u="none" strike="noStrike" cap="none">
              <a:solidFill>
                <a:srgbClr val="000099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912" name="Google Shape;912;g2674c0d7ef2_0_174"/>
          <p:cNvSpPr txBox="1"/>
          <p:nvPr/>
        </p:nvSpPr>
        <p:spPr>
          <a:xfrm>
            <a:off x="1332625" y="1417500"/>
            <a:ext cx="9870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400"/>
              <a:buFont typeface="Tahoma" panose="020B060403050404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 is the phone book of the Internet.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13" name="Google Shape;913;g2674c0d7ef2_0_174" descr="services0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2900" y="2247900"/>
            <a:ext cx="71342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g2674c0d7ef2_0_174" descr="services0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60800" y="3244400"/>
            <a:ext cx="7134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2674c0d7ef2_0_174"/>
          <p:cNvSpPr txBox="1"/>
          <p:nvPr/>
        </p:nvSpPr>
        <p:spPr>
          <a:xfrm>
            <a:off x="3860800" y="2743200"/>
            <a:ext cx="2336700" cy="381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6" name="Google Shape;916;g2674c0d7ef2_0_174"/>
          <p:cNvSpPr txBox="1"/>
          <p:nvPr/>
        </p:nvSpPr>
        <p:spPr>
          <a:xfrm>
            <a:off x="6142200" y="3810000"/>
            <a:ext cx="2336700" cy="381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7" name="Google Shape;917;g2674c0d7ef2_0_174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 panose="020B060403050404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g2674c0d7ef2_0_4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1200" y="2286000"/>
            <a:ext cx="7772400" cy="3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2674c0d7ef2_0_460"/>
          <p:cNvSpPr txBox="1"/>
          <p:nvPr/>
        </p:nvSpPr>
        <p:spPr>
          <a:xfrm>
            <a:off x="1414300" y="600907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IP address : </a:t>
            </a:r>
            <a:r>
              <a:rPr lang="en-US" sz="1800" b="1" i="0" u="none" strike="noStrike" cap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200.20.20.1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4" name="Google Shape;924;g2674c0d7ef2_0_460"/>
          <p:cNvSpPr txBox="1"/>
          <p:nvPr/>
        </p:nvSpPr>
        <p:spPr>
          <a:xfrm>
            <a:off x="6756400" y="585492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IP address : </a:t>
            </a:r>
            <a:r>
              <a:rPr lang="en-US" sz="1800" b="1" i="0" u="none" strike="noStrike" cap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192.168.1.1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925" name="Google Shape;925;g2674c0d7ef2_0_460"/>
          <p:cNvGraphicFramePr/>
          <p:nvPr/>
        </p:nvGraphicFramePr>
        <p:xfrm>
          <a:off x="2743200" y="1600200"/>
          <a:ext cx="7829425" cy="3000000"/>
        </p:xfrm>
        <a:graphic>
          <a:graphicData uri="http://schemas.openxmlformats.org/drawingml/2006/table">
            <a:tbl>
              <a:tblPr>
                <a:noFill/>
                <a:tableStyleId>{5228033C-140E-4D4B-8362-83FE0DA97AAC}</a:tableStyleId>
              </a:tblPr>
              <a:tblGrid>
                <a:gridCol w="882625"/>
                <a:gridCol w="768325"/>
                <a:gridCol w="882625"/>
                <a:gridCol w="770475"/>
                <a:gridCol w="759875"/>
                <a:gridCol w="747175"/>
                <a:gridCol w="1805500"/>
                <a:gridCol w="1212825"/>
              </a:tblGrid>
              <a:tr h="73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50" marB="4575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 panose="020B060403050404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Data: Request for web page</a:t>
                      </a:r>
                      <a:endParaRPr sz="14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 panose="020B060403050404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Trailer</a:t>
                      </a:r>
                      <a:endParaRPr sz="14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26" name="Google Shape;926;g2674c0d7ef2_0_460"/>
          <p:cNvSpPr txBox="1"/>
          <p:nvPr/>
        </p:nvSpPr>
        <p:spPr>
          <a:xfrm>
            <a:off x="4876800" y="2895600"/>
            <a:ext cx="43689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 panose="020B0604030504040204"/>
              <a:buNone/>
            </a:pPr>
            <a:r>
              <a:rPr lang="en-US" sz="1600" b="1" i="0" u="none" strike="noStrike" cap="none">
                <a:solidFill>
                  <a:schemeClr val="hlink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Web Browser application Port Number: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1025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7" name="Google Shape;927;g2674c0d7ef2_0_460"/>
          <p:cNvSpPr txBox="1"/>
          <p:nvPr/>
        </p:nvSpPr>
        <p:spPr>
          <a:xfrm>
            <a:off x="711200" y="4419600"/>
            <a:ext cx="29463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 panose="020B0604030504040204"/>
              <a:buNone/>
            </a:pPr>
            <a:r>
              <a:rPr lang="en-US" sz="1600" b="1" i="0" u="none" strike="noStrike" cap="none">
                <a:solidFill>
                  <a:schemeClr val="hlink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Web Server application Port Number: </a:t>
            </a:r>
            <a:r>
              <a:rPr lang="en-US" sz="1600" b="1" i="0" u="none" strike="noStrike" cap="none">
                <a:solidFill>
                  <a:srgbClr val="FFFF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8" name="Google Shape;928;g2674c0d7ef2_0_460"/>
          <p:cNvSpPr txBox="1"/>
          <p:nvPr/>
        </p:nvSpPr>
        <p:spPr>
          <a:xfrm>
            <a:off x="6705600" y="1828800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 panose="020B0604030504040204"/>
              <a:buNone/>
            </a:pPr>
            <a:r>
              <a:rPr lang="en-US" sz="1400" b="1" i="0" u="none" strike="noStrike" cap="none">
                <a:solidFill>
                  <a:schemeClr val="folHlink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1025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9" name="Google Shape;929;g2674c0d7ef2_0_460"/>
          <p:cNvSpPr txBox="1"/>
          <p:nvPr/>
        </p:nvSpPr>
        <p:spPr>
          <a:xfrm>
            <a:off x="6096000" y="1828800"/>
            <a:ext cx="71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 panose="020B0604030504040204"/>
              <a:buNone/>
            </a:pPr>
            <a:r>
              <a:rPr lang="en-US" sz="1400" b="1" i="0" u="none" strike="noStrike" cap="none">
                <a:solidFill>
                  <a:schemeClr val="folHlink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0" name="Google Shape;930;g2674c0d7ef2_0_460"/>
          <p:cNvSpPr txBox="1"/>
          <p:nvPr/>
        </p:nvSpPr>
        <p:spPr>
          <a:xfrm rot="-2097568">
            <a:off x="5042754" y="1813851"/>
            <a:ext cx="1254457" cy="25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000"/>
              <a:buFont typeface="Verdana" panose="020B0604030504040204"/>
              <a:buNone/>
            </a:pPr>
            <a:r>
              <a:rPr lang="en-US" sz="1000" b="1" i="0" u="none" strike="noStrike" cap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192.168.1.1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1" name="Google Shape;931;g2674c0d7ef2_0_460"/>
          <p:cNvSpPr txBox="1"/>
          <p:nvPr/>
        </p:nvSpPr>
        <p:spPr>
          <a:xfrm>
            <a:off x="4470400" y="1828800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000"/>
              <a:buFont typeface="Verdana" panose="020B0604030504040204"/>
              <a:buNone/>
            </a:pPr>
            <a:r>
              <a:rPr lang="en-US" sz="2000" b="1" i="0" u="none" strike="noStrike" cap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2" name="Google Shape;932;g2674c0d7ef2_0_460"/>
          <p:cNvSpPr txBox="1"/>
          <p:nvPr/>
        </p:nvSpPr>
        <p:spPr>
          <a:xfrm>
            <a:off x="5080000" y="4038600"/>
            <a:ext cx="568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www.cisco.com : </a:t>
            </a:r>
            <a:r>
              <a:rPr lang="en-US" sz="1800" b="1" i="0" u="none" strike="noStrike" cap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? IP address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3" name="Google Shape;933;g2674c0d7ef2_0_46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 panose="02020404030301010803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Domain Name System (DNS)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34" name="Google Shape;934;g2674c0d7ef2_0_46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 panose="020B060403050404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935" name="Google Shape;935;g2674c0d7ef2_0_460"/>
          <p:cNvGraphicFramePr/>
          <p:nvPr/>
        </p:nvGraphicFramePr>
        <p:xfrm>
          <a:off x="2782625" y="1158263"/>
          <a:ext cx="4811100" cy="3000000"/>
        </p:xfrm>
        <a:graphic>
          <a:graphicData uri="http://schemas.openxmlformats.org/drawingml/2006/table">
            <a:tbl>
              <a:tblPr>
                <a:noFill/>
                <a:tableStyleId>{40321BD9-EAF9-4811-9D04-EB57462DBCDD}</a:tableStyleId>
              </a:tblPr>
              <a:tblGrid>
                <a:gridCol w="801850"/>
                <a:gridCol w="801850"/>
                <a:gridCol w="801850"/>
                <a:gridCol w="801850"/>
                <a:gridCol w="801850"/>
                <a:gridCol w="801850"/>
              </a:tblGrid>
              <a:tr h="40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Dest MAC Address</a:t>
                      </a:r>
                      <a:endParaRPr sz="13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/>
                        <a:t>Source MAC Address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Destination IP Address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Source IP Address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Destination Port No </a:t>
                      </a:r>
                      <a:endParaRPr sz="13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/>
                        <a:buNone/>
                      </a:pPr>
                      <a:r>
                        <a:rPr lang="en-US" sz="800" b="1" u="none" strike="noStrike" cap="none"/>
                        <a:t>Source Port No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g2674c0d7ef2_0_4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26000" y="2590800"/>
            <a:ext cx="4914900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2674c0d7ef2_0_47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420000">
            <a:off x="2285649" y="3039512"/>
            <a:ext cx="2581275" cy="145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2674c0d7ef2_0_476"/>
          <p:cNvSpPr txBox="1"/>
          <p:nvPr/>
        </p:nvSpPr>
        <p:spPr>
          <a:xfrm>
            <a:off x="203200" y="4343400"/>
            <a:ext cx="117855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44" name="Google Shape;944;g2674c0d7ef2_0_476"/>
          <p:cNvSpPr txBox="1"/>
          <p:nvPr/>
        </p:nvSpPr>
        <p:spPr>
          <a:xfrm>
            <a:off x="1131175" y="5328312"/>
            <a:ext cx="4978500" cy="1154400"/>
          </a:xfrm>
          <a:prstGeom prst="rect">
            <a:avLst/>
          </a:prstGeom>
          <a:noFill/>
          <a:ln w="57150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 Address Book: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www.cisco.com = 198.133.219.25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www.yahoo.com = 200.133.2.56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5" name="Google Shape;945;g2674c0d7ef2_0_476"/>
          <p:cNvSpPr/>
          <p:nvPr/>
        </p:nvSpPr>
        <p:spPr>
          <a:xfrm>
            <a:off x="1016000" y="5715000"/>
            <a:ext cx="4876800" cy="3810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946" name="Google Shape;946;g2674c0d7ef2_0_476" descr="services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84800" y="1143000"/>
            <a:ext cx="4572001" cy="1497012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g2674c0d7ef2_0_476"/>
          <p:cNvSpPr txBox="1"/>
          <p:nvPr/>
        </p:nvSpPr>
        <p:spPr>
          <a:xfrm>
            <a:off x="8940800" y="2590800"/>
            <a:ext cx="1422300" cy="609600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 Request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IP address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8" name="Google Shape;948;g2674c0d7ef2_0_476"/>
          <p:cNvSpPr txBox="1"/>
          <p:nvPr/>
        </p:nvSpPr>
        <p:spPr>
          <a:xfrm>
            <a:off x="1219200" y="3124200"/>
            <a:ext cx="1930500" cy="609600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 Reply: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www.cisco.com =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198.133.219.25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9" name="Google Shape;949;g2674c0d7ef2_0_476"/>
          <p:cNvSpPr txBox="1"/>
          <p:nvPr/>
        </p:nvSpPr>
        <p:spPr>
          <a:xfrm>
            <a:off x="9042400" y="3200400"/>
            <a:ext cx="1828800" cy="762000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Packet ready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be send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www.cisco.com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0" name="Google Shape;950;g2674c0d7ef2_0_476"/>
          <p:cNvSpPr txBox="1"/>
          <p:nvPr/>
        </p:nvSpPr>
        <p:spPr>
          <a:xfrm>
            <a:off x="8026450" y="1847700"/>
            <a:ext cx="386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 ? IP address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1" name="Google Shape;951;g2674c0d7ef2_0_47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440000">
            <a:off x="1758610" y="1352550"/>
            <a:ext cx="83343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g2674c0d7ef2_0_476"/>
          <p:cNvCxnSpPr/>
          <p:nvPr/>
        </p:nvCxnSpPr>
        <p:spPr>
          <a:xfrm>
            <a:off x="2565850" y="2005275"/>
            <a:ext cx="2743200" cy="9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3" name="Google Shape;953;g2674c0d7ef2_0_476"/>
          <p:cNvSpPr txBox="1"/>
          <p:nvPr/>
        </p:nvSpPr>
        <p:spPr>
          <a:xfrm rot="1108032">
            <a:off x="874524" y="2194728"/>
            <a:ext cx="3033510" cy="53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 panose="020B060403050404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Web Server : www.cisco.com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4" name="Google Shape;954;g2674c0d7ef2_0_476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 panose="020B060403050404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5" name="Google Shape;955;g2674c0d7ef2_0_476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 panose="02020404030301010803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Domain Name System (DNS)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6786a775ea_0_10"/>
          <p:cNvSpPr txBox="1"/>
          <p:nvPr>
            <p:ph type="body" idx="1"/>
          </p:nvPr>
        </p:nvSpPr>
        <p:spPr>
          <a:xfrm>
            <a:off x="1476700" y="988550"/>
            <a:ext cx="9746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 panose="020B0604030504040204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DNS is an </a:t>
            </a:r>
            <a:r>
              <a:rPr lang="en-US" sz="2400" b="1" i="0" u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automated client/server</a:t>
            </a:r>
            <a:r>
              <a:rPr lang="en-US" sz="24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service.</a:t>
            </a:r>
            <a:endParaRPr lang="en-US" sz="24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 panose="020B0604030504040204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Internet programs requiring domain name look up send a resolution request to the </a:t>
            </a:r>
            <a:r>
              <a:rPr lang="en-US" sz="2400" b="1" i="0" u="none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DNS resolver</a:t>
            </a:r>
            <a:r>
              <a:rPr lang="en-US" sz="24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(Client side of DNS) in the local operating system</a:t>
            </a:r>
            <a:endParaRPr lang="en-US" sz="24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resolver in turn handles the communications required. </a:t>
            </a:r>
            <a:endParaRPr lang="en-US" sz="24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2057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16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2057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61" name="Google Shape;961;g26786a775ea_0_10"/>
          <p:cNvSpPr/>
          <p:nvPr/>
        </p:nvSpPr>
        <p:spPr>
          <a:xfrm>
            <a:off x="2743200" y="3581400"/>
            <a:ext cx="7010442" cy="31242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62" name="Google Shape;962;g26786a775ea_0_10"/>
          <p:cNvSpPr txBox="1"/>
          <p:nvPr/>
        </p:nvSpPr>
        <p:spPr>
          <a:xfrm>
            <a:off x="3860800" y="3886200"/>
            <a:ext cx="1930500" cy="3810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 panose="020B0604030504040204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Web Browser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3" name="Google Shape;963;g26786a775ea_0_10"/>
          <p:cNvSpPr txBox="1"/>
          <p:nvPr/>
        </p:nvSpPr>
        <p:spPr>
          <a:xfrm>
            <a:off x="3657600" y="3581400"/>
            <a:ext cx="5181600" cy="1981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64" name="Google Shape;964;g26786a775ea_0_10"/>
          <p:cNvSpPr txBox="1"/>
          <p:nvPr/>
        </p:nvSpPr>
        <p:spPr>
          <a:xfrm>
            <a:off x="3860800" y="5181600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Verdana" panose="020B0604030504040204"/>
              <a:buNone/>
            </a:pPr>
            <a:r>
              <a:rPr lang="en-US" sz="1800" b="1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Operating System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5" name="Google Shape;965;g26786a775ea_0_10"/>
          <p:cNvSpPr txBox="1"/>
          <p:nvPr/>
        </p:nvSpPr>
        <p:spPr>
          <a:xfrm>
            <a:off x="3860800" y="4495800"/>
            <a:ext cx="1930500" cy="381000"/>
          </a:xfrm>
          <a:prstGeom prst="rect">
            <a:avLst/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 panose="020B0604030504040204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Mail Client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6" name="Google Shape;966;g26786a775ea_0_10"/>
          <p:cNvSpPr txBox="1"/>
          <p:nvPr/>
        </p:nvSpPr>
        <p:spPr>
          <a:xfrm>
            <a:off x="7010400" y="4114800"/>
            <a:ext cx="1625700" cy="7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 panose="020B060403050404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DNS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 panose="020B060403050404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Resolver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7" name="Google Shape;967;g26786a775ea_0_10"/>
          <p:cNvSpPr/>
          <p:nvPr/>
        </p:nvSpPr>
        <p:spPr>
          <a:xfrm>
            <a:off x="5791200" y="4038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576" h="192" extrusionOk="0">
                <a:moveTo>
                  <a:pt x="0" y="0"/>
                </a:moveTo>
                <a:cubicBezTo>
                  <a:pt x="276" y="64"/>
                  <a:pt x="552" y="128"/>
                  <a:pt x="576" y="1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68" name="Google Shape;968;g26786a775ea_0_10"/>
          <p:cNvSpPr/>
          <p:nvPr/>
        </p:nvSpPr>
        <p:spPr>
          <a:xfrm>
            <a:off x="5791200" y="4572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576" h="96" extrusionOk="0">
                <a:moveTo>
                  <a:pt x="0" y="96"/>
                </a:moveTo>
                <a:cubicBezTo>
                  <a:pt x="0" y="96"/>
                  <a:pt x="288" y="48"/>
                  <a:pt x="576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cxnSp>
        <p:nvCxnSpPr>
          <p:cNvPr id="969" name="Google Shape;969;g26786a775ea_0_10"/>
          <p:cNvCxnSpPr/>
          <p:nvPr/>
        </p:nvCxnSpPr>
        <p:spPr>
          <a:xfrm>
            <a:off x="6908800" y="4495800"/>
            <a:ext cx="1017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0" name="Google Shape;970;g26786a775ea_0_10"/>
          <p:cNvCxnSpPr/>
          <p:nvPr/>
        </p:nvCxnSpPr>
        <p:spPr>
          <a:xfrm flipH="1">
            <a:off x="6908700" y="4572000"/>
            <a:ext cx="1017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1" name="Google Shape;971;g26786a775ea_0_10"/>
          <p:cNvCxnSpPr/>
          <p:nvPr/>
        </p:nvCxnSpPr>
        <p:spPr>
          <a:xfrm>
            <a:off x="6908800" y="4191000"/>
            <a:ext cx="1017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2" name="Google Shape;972;g26786a775ea_0_10"/>
          <p:cNvCxnSpPr/>
          <p:nvPr/>
        </p:nvCxnSpPr>
        <p:spPr>
          <a:xfrm rot="10800000" flipH="1">
            <a:off x="6807200" y="4343400"/>
            <a:ext cx="2031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3" name="Google Shape;973;g26786a775ea_0_1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 panose="020B060403050404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4" name="Google Shape;974;g26786a775ea_0_1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 panose="02020404030301010803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Domain Name System (DNS)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81" name="Google Shape;981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humongous distributed database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0" indent="-234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~ billion records, each simple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2" name="Google Shape;982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handles many </a:t>
            </a:r>
            <a:r>
              <a:rPr lang="en-US" sz="2800" b="0" i="1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trillions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of queries/day: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0" indent="-21780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more reads than writes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0" indent="-21780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performance matters: 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almost every Internet transaction interacts with DNS - msecs count!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endParaRPr sz="24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983" name="Google Shape;983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organizationally, physically decentralized: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millions of different organizations responsible for their records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endParaRPr sz="24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984" name="Google Shape;984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“bulletproof”: reliability, security</a:t>
            </a:r>
            <a:endParaRPr sz="24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985" name="Google Shape;985;p17" descr="SEC Says That It's Not Easy Determining Whether Teva Whistleblowers Are  Deserving Of A Bounty - FCPA Professo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7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674c0d7ef2_0_568"/>
          <p:cNvSpPr txBox="1"/>
          <p:nvPr>
            <p:ph type="body" idx="1"/>
          </p:nvPr>
        </p:nvSpPr>
        <p:spPr>
          <a:xfrm>
            <a:off x="1315225" y="1475100"/>
            <a:ext cx="9423600" cy="52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 sz="3600" b="0" i="0" u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Centralized DNS?</a:t>
            </a:r>
            <a:r>
              <a:rPr lang="en-US" sz="3200" b="0" i="0" u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lang="en-US" sz="3200" b="0" i="0" u="none">
              <a:solidFill>
                <a:srgbClr val="FF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10"/>
              <a:buNone/>
            </a:pPr>
            <a:endParaRPr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1600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None/>
            </a:pPr>
            <a:endParaRPr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Single point of failure</a:t>
            </a:r>
            <a:endParaRPr lang="en-US" sz="3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Traffic volume</a:t>
            </a:r>
            <a:endParaRPr lang="en-US" sz="3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Distance centralized database</a:t>
            </a:r>
            <a:endParaRPr lang="en-US" sz="3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Maintenance</a:t>
            </a:r>
            <a:endParaRPr lang="en-US" sz="3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Doesn</a:t>
            </a:r>
            <a:r>
              <a:rPr lang="en-US" sz="32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’</a:t>
            </a:r>
            <a:r>
              <a:rPr lang="en-US" sz="3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 </a:t>
            </a:r>
            <a:r>
              <a:rPr lang="en-US" sz="3200" b="0" i="1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scale!</a:t>
            </a:r>
            <a:endParaRPr lang="en-US" sz="3200" b="0" i="1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lang="en-US" sz="3200" b="0" i="1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Solution: </a:t>
            </a:r>
            <a:r>
              <a:rPr lang="en-US" sz="3200" b="0" i="1" u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Distributed Database</a:t>
            </a:r>
            <a:endParaRPr lang="en-US" sz="3200" b="0" i="1" u="none">
              <a:solidFill>
                <a:srgbClr val="990099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92" name="Google Shape;992;g2674c0d7ef2_0_568"/>
          <p:cNvSpPr txBox="1"/>
          <p:nvPr/>
        </p:nvSpPr>
        <p:spPr>
          <a:xfrm>
            <a:off x="6140250" y="1475100"/>
            <a:ext cx="193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Verdana" panose="020B0604030504040204"/>
              <a:buNone/>
            </a:pPr>
            <a:r>
              <a:rPr lang="en-US" sz="3200" b="1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3" name="Google Shape;993;g2674c0d7ef2_0_568"/>
          <p:cNvSpPr txBox="1"/>
          <p:nvPr/>
        </p:nvSpPr>
        <p:spPr>
          <a:xfrm>
            <a:off x="1454800" y="2121775"/>
            <a:ext cx="41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Verdana" panose="020B0604030504040204"/>
              <a:buNone/>
            </a:pPr>
            <a:r>
              <a:rPr lang="en-US" sz="3200" b="1" i="0" u="none" strike="noStrike" cap="none">
                <a:solidFill>
                  <a:srgbClr val="0066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REASONS 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4" name="Google Shape;994;g2674c0d7ef2_0_568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 panose="020B060403050404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5" name="Google Shape;995;g2674c0d7ef2_0_568"/>
          <p:cNvSpPr txBox="1"/>
          <p:nvPr>
            <p:ph type="title"/>
          </p:nvPr>
        </p:nvSpPr>
        <p:spPr>
          <a:xfrm>
            <a:off x="697091" y="306258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DNS Name Servers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body" idx="1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3600"/>
              <a:t>Principles of network applications</a:t>
            </a:r>
            <a:endParaRPr sz="36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3600"/>
              <a:t>Web and HTTP</a:t>
            </a:r>
            <a:endParaRPr sz="36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3600" b="1">
                <a:solidFill>
                  <a:srgbClr val="7D28CD"/>
                </a:solidFill>
              </a:rPr>
              <a:t>Electronic mail</a:t>
            </a:r>
            <a:endParaRPr sz="3600"/>
          </a:p>
          <a:p>
            <a:pPr marL="793750" lvl="1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3600" b="1">
                <a:solidFill>
                  <a:srgbClr val="7D28CD"/>
                </a:solidFill>
              </a:rPr>
              <a:t>SMTP, POP3, IMAP</a:t>
            </a:r>
            <a:endParaRPr sz="32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Char char="•"/>
            </a:pPr>
            <a:r>
              <a:rPr lang="en-US" sz="3600"/>
              <a:t>DNS</a:t>
            </a:r>
            <a:endParaRPr sz="3600"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None/>
            </a:pPr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None/>
            </a:pPr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 panose="020B0604020202020204"/>
              <a:buNone/>
            </a:pPr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5" name="Google Shape;165;p2"/>
          <p:cNvSpPr txBox="1"/>
          <p:nvPr/>
        </p:nvSpPr>
        <p:spPr>
          <a:xfrm>
            <a:off x="1306924" y="42653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Application Layer :Objectives 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 panose="020B0503020204020204"/>
              <a:buNone/>
            </a:pPr>
            <a:r>
              <a:rPr lang="en-US" sz="3600" b="1"/>
              <a:t>DNS: a distributed, hierarchical database</a:t>
            </a:r>
            <a:endParaRPr lang="en-US" sz="3600" b="1"/>
          </a:p>
        </p:txBody>
      </p:sp>
      <p:sp>
        <p:nvSpPr>
          <p:cNvPr id="1002" name="Google Shape;1002;p18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03" name="Google Shape;1003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77450" y="1202825"/>
            <a:ext cx="8521924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DNS: root name servers</a:t>
            </a:r>
            <a:endParaRPr lang="en-US"/>
          </a:p>
        </p:txBody>
      </p:sp>
      <p:sp>
        <p:nvSpPr>
          <p:cNvPr id="1010" name="Google Shape;1010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011" name="Google Shape;1011;p19" descr="world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a. Verisign, Los Angeles CA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(5 other sites)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b. USC-ISI Marina del Rey, CA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l. ICANN Los Angeles, CA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(41 other sites)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3" name="Google Shape;1013;p19"/>
          <p:cNvSpPr/>
          <p:nvPr/>
        </p:nvSpPr>
        <p:spPr>
          <a:xfrm>
            <a:off x="3281363" y="5113338"/>
            <a:ext cx="531812" cy="341312"/>
          </a:xfrm>
          <a:custGeom>
            <a:avLst/>
            <a:gdLst/>
            <a:ahLst/>
            <a:cxnLst/>
            <a:rect l="l" t="t" r="r" b="b"/>
            <a:pathLst>
              <a:path w="582" h="426" extrusionOk="0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14" name="Google Shape;1014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e. NASA Mt View, CA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f. Internet Software C.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Palo Alto, CA (and 48 other   sites)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5" name="Google Shape;1015;p19"/>
          <p:cNvSpPr/>
          <p:nvPr/>
        </p:nvSpPr>
        <p:spPr>
          <a:xfrm rot="10800000" flipH="1">
            <a:off x="2947988" y="4868863"/>
            <a:ext cx="817562" cy="184150"/>
          </a:xfrm>
          <a:custGeom>
            <a:avLst/>
            <a:gdLst/>
            <a:ahLst/>
            <a:cxnLst/>
            <a:rect l="l" t="t" r="r" b="b"/>
            <a:pathLst>
              <a:path w="582" h="426" extrusionOk="0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16" name="Google Shape;1016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i. Netnod, Stockholm (37 other sites)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7" name="Google Shape;1017;p19"/>
          <p:cNvSpPr/>
          <p:nvPr/>
        </p:nvSpPr>
        <p:spPr>
          <a:xfrm>
            <a:off x="5456239" y="4068763"/>
            <a:ext cx="446087" cy="654050"/>
          </a:xfrm>
          <a:custGeom>
            <a:avLst/>
            <a:gdLst/>
            <a:ahLst/>
            <a:cxnLst/>
            <a:rect l="l" t="t" r="r" b="b"/>
            <a:pathLst>
              <a:path w="666" h="1005" extrusionOk="0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18" name="Google Shape;1018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k. RIPE London (17 other sites)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9" name="Google Shape;1019;p19"/>
          <p:cNvSpPr/>
          <p:nvPr/>
        </p:nvSpPr>
        <p:spPr>
          <a:xfrm>
            <a:off x="5275263" y="3862388"/>
            <a:ext cx="615950" cy="946150"/>
          </a:xfrm>
          <a:custGeom>
            <a:avLst/>
            <a:gdLst/>
            <a:ahLst/>
            <a:cxnLst/>
            <a:rect l="l" t="t" r="r" b="b"/>
            <a:pathLst>
              <a:path w="922" h="1448" extrusionOk="0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20" name="Google Shape;1020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m. WIDE Tokyo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(5 other sites)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1" name="Google Shape;1021;p19"/>
          <p:cNvSpPr/>
          <p:nvPr/>
        </p:nvSpPr>
        <p:spPr>
          <a:xfrm>
            <a:off x="7099300" y="4598988"/>
            <a:ext cx="400050" cy="431800"/>
          </a:xfrm>
          <a:custGeom>
            <a:avLst/>
            <a:gdLst/>
            <a:ahLst/>
            <a:cxnLst/>
            <a:rect l="l" t="t" r="r" b="b"/>
            <a:pathLst>
              <a:path w="252" h="462" extrusionOk="0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022" name="Google Shape;1022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c. Cogent, Herndon, VA (5 other sites)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d. U Maryland College Park, MD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h. ARL Aberdeen, MD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j. Verisign, Dulles VA (69 other sites 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23" name="Google Shape;1023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4" name="Google Shape;1024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g. US DoD Columbus, OH (5 other sites)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25" name="Google Shape;1025;p19"/>
          <p:cNvCxnSpPr>
            <a:stCxn id="1024" idx="0"/>
          </p:cNvCxnSpPr>
          <p:nvPr/>
        </p:nvCxnSpPr>
        <p:spPr>
          <a:xfrm rot="10800000" flipH="1">
            <a:off x="3810002" y="4944926"/>
            <a:ext cx="480900" cy="94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6" name="Google Shape;1026;p19"/>
          <p:cNvSpPr txBox="1"/>
          <p:nvPr>
            <p:ph type="body" idx="1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403225" marR="0" lvl="0" indent="-288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fficial, contact-of-last-resort by name servers that can not resolve name</a:t>
            </a:r>
            <a:endParaRPr lang="en-US"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03225" marR="0" lvl="0" indent="-288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 i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2800" b="0" i="1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ncredibly important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Internet function</a:t>
            </a:r>
            <a:endParaRPr lang="en-US"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Internet couldn’t function without it!</a:t>
            </a:r>
            <a:endParaRPr lang="en-US"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03225" marR="0" lvl="0" indent="-288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ICANN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(Internet Corporation for Assigned Names and Numbers)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manages root DNS domain</a:t>
            </a:r>
            <a:endParaRPr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7" name="Google Shape;1027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 logical root name “servers” worldwide each “server” replicated many times (~200 servers in US)</a:t>
            </a:r>
            <a:endParaRPr sz="1800" b="0" i="0" u="none" strike="noStrike" cap="none">
              <a:solidFill>
                <a:srgbClr val="0000A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8" name="Google Shape;1028;p19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 panose="020B0503020204020204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1035" name="Google Shape;1035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lang="en-US" sz="32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Top-Level Domain (TLD) servers:</a:t>
            </a:r>
            <a:endParaRPr sz="14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1" indent="-2876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responsible for .com, .org, .net, .edu, .aero, .jobs, .museums, and all top-level country domains, e.g.: .cn, .uk, .fr, .ca, .jp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60375" marR="0" lvl="1" indent="-2876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Network Solutions: authoritative registry for .com, .net TLD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1" indent="-2876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Educause: .edu TLD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793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6" name="Google Shape;1036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lang="en-US" sz="32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Second Level Domain/Authoritative DNS servers: </a:t>
            </a:r>
            <a:endParaRPr sz="14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1" indent="-2876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organization’s own DNS server(s), providing authoritative hostname to IP mappings for organization’s named hosts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1" indent="-2876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be maintained by organization or service provider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793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37" name="Google Shape;1037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65332" y="2939031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Google Shape;1038;p20"/>
          <p:cNvGrpSpPr/>
          <p:nvPr/>
        </p:nvGrpSpPr>
        <p:grpSpPr>
          <a:xfrm>
            <a:off x="4419600" y="1744133"/>
            <a:ext cx="6959600" cy="2112111"/>
            <a:chOff x="4419600" y="1744133"/>
            <a:chExt cx="6959600" cy="2112111"/>
          </a:xfrm>
        </p:grpSpPr>
        <p:sp>
          <p:nvSpPr>
            <p:cNvPr id="1039" name="Google Shape;1039;p20"/>
            <p:cNvSpPr/>
            <p:nvPr/>
          </p:nvSpPr>
          <p:spPr>
            <a:xfrm>
              <a:off x="6366933" y="3619178"/>
              <a:ext cx="5012267" cy="237066"/>
            </a:xfrm>
            <a:prstGeom prst="rect">
              <a:avLst/>
            </a:prstGeom>
            <a:solidFill>
              <a:srgbClr val="FBBFC7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40" name="Google Shape;1040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1" name="Google Shape;1041;p20"/>
          <p:cNvGrpSpPr/>
          <p:nvPr/>
        </p:nvGrpSpPr>
        <p:grpSpPr>
          <a:xfrm>
            <a:off x="5249333" y="4075073"/>
            <a:ext cx="6265334" cy="733994"/>
            <a:chOff x="5249333" y="4075073"/>
            <a:chExt cx="6265334" cy="733994"/>
          </a:xfrm>
        </p:grpSpPr>
        <p:sp>
          <p:nvSpPr>
            <p:cNvPr id="1042" name="Google Shape;1042;p20"/>
            <p:cNvSpPr/>
            <p:nvPr/>
          </p:nvSpPr>
          <p:spPr>
            <a:xfrm>
              <a:off x="6248400" y="4075073"/>
              <a:ext cx="5266267" cy="372534"/>
            </a:xfrm>
            <a:prstGeom prst="rect">
              <a:avLst/>
            </a:prstGeom>
            <a:solidFill>
              <a:srgbClr val="F3D7B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43" name="Google Shape;1043;p20"/>
            <p:cNvCxnSpPr/>
            <p:nvPr/>
          </p:nvCxnSpPr>
          <p:spPr>
            <a:xfrm rot="10800000" flipH="1">
              <a:off x="5249333" y="4267199"/>
              <a:ext cx="999068" cy="541868"/>
            </a:xfrm>
            <a:prstGeom prst="straightConnector1">
              <a:avLst/>
            </a:prstGeom>
            <a:noFill/>
            <a:ln w="952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4" name="Google Shape;1044;p20"/>
          <p:cNvSpPr txBox="1"/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Local DNS name server</a:t>
            </a:r>
            <a:endParaRPr lang="en-US" b="1"/>
          </a:p>
        </p:txBody>
      </p:sp>
      <p:sp>
        <p:nvSpPr>
          <p:cNvPr id="1051" name="Google Shape;1051;p21"/>
          <p:cNvSpPr txBox="1"/>
          <p:nvPr>
            <p:ph type="body" idx="1"/>
          </p:nvPr>
        </p:nvSpPr>
        <p:spPr>
          <a:xfrm>
            <a:off x="1211749" y="1193800"/>
            <a:ext cx="6507898" cy="5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Each ISP (residential ISP, company, university) has one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Also called “default name server”</a:t>
            </a:r>
            <a:endParaRPr sz="18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When host makes DNS query, query is sent to its local DNS server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Has local cache of recent name-to-address translation pairs (but may be out of date!)</a:t>
            </a:r>
            <a:endParaRPr sz="18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Acts as proxy, forwards query into hierarchy</a:t>
            </a:r>
            <a:endParaRPr sz="1800"/>
          </a:p>
          <a:p>
            <a:pPr marL="742950" lvl="1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1800"/>
          </a:p>
          <a:p>
            <a:pPr marL="238125" lvl="0" indent="-231775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 panose="020B0604020202020204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Each ISP has local DNS name server; to find yours: </a:t>
            </a:r>
            <a:endParaRPr sz="2000"/>
          </a:p>
          <a:p>
            <a:pPr marL="68580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 panose="020B0604020202020204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MacOS: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 sz="1800"/>
          </a:p>
          <a:p>
            <a:pPr marL="742950" lvl="1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</a:pPr>
          </a:p>
          <a:p>
            <a:pPr marL="742950" lvl="1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</a:p>
        </p:txBody>
      </p:sp>
      <p:sp>
        <p:nvSpPr>
          <p:cNvPr id="1052" name="Google Shape;1052;p21"/>
          <p:cNvSpPr txBox="1"/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53" name="Google Shape;1053;p21" descr="ipconfig - Wikiped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48500" y="3796567"/>
            <a:ext cx="5143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21"/>
          <p:cNvSpPr/>
          <p:nvPr/>
        </p:nvSpPr>
        <p:spPr>
          <a:xfrm>
            <a:off x="7455877" y="5961184"/>
            <a:ext cx="3402623" cy="492369"/>
          </a:xfrm>
          <a:prstGeom prst="ellipse">
            <a:avLst/>
          </a:prstGeom>
          <a:noFill/>
          <a:ln w="254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 panose="020B0503020204020204"/>
              <a:buNone/>
            </a:pPr>
            <a:r>
              <a:rPr lang="en-US" sz="4400"/>
              <a:t>DNS name resolution: </a:t>
            </a:r>
            <a:r>
              <a:rPr lang="en-US" sz="4400" b="1">
                <a:solidFill>
                  <a:srgbClr val="7D28CD"/>
                </a:solidFill>
              </a:rPr>
              <a:t>iterated query</a:t>
            </a:r>
            <a:endParaRPr sz="4400" b="1">
              <a:solidFill>
                <a:srgbClr val="7D28CD"/>
              </a:solidFill>
            </a:endParaRPr>
          </a:p>
        </p:txBody>
      </p:sp>
      <p:sp>
        <p:nvSpPr>
          <p:cNvPr id="1061" name="Google Shape;1061;p22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host at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engineering.nyu.edu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wants IP address for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gaia.cs.umass.edu</a:t>
            </a:r>
            <a:endParaRPr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2" name="Google Shape;1062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Iterated query: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contacted server replies with name of server to contact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“I don’t know this name, but ask this server”</a:t>
            </a:r>
            <a:endParaRPr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3" name="Google Shape;1063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requesting host at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 panose="020B0604020202020204"/>
              <a:buNone/>
            </a:pPr>
            <a:r>
              <a:rPr lang="en-US" sz="1400" b="0" i="1" u="none" strike="noStrike" cap="none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engineering.nyu.edu</a:t>
            </a:r>
            <a:endParaRPr sz="1400" b="0" i="1" u="none" strike="noStrike" cap="none">
              <a:solidFill>
                <a:srgbClr val="00009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4" name="Google Shape;1064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gaia.cs.umass.edu</a:t>
            </a:r>
            <a:endParaRPr sz="16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5" name="Google Shape;1065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root DNS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66" name="Google Shape;1066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22"/>
          <p:cNvCxnSpPr/>
          <p:nvPr/>
        </p:nvCxnSpPr>
        <p:spPr>
          <a:xfrm rot="10800000" flipH="1">
            <a:off x="7968785" y="2005693"/>
            <a:ext cx="914400" cy="97155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8" name="Google Shape;1068;p22"/>
          <p:cNvCxnSpPr/>
          <p:nvPr/>
        </p:nvCxnSpPr>
        <p:spPr>
          <a:xfrm rot="10800000" flipH="1">
            <a:off x="8254535" y="3167743"/>
            <a:ext cx="1485900" cy="952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9" name="Google Shape;1069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0" name="Google Shape;1070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1" name="Google Shape;1071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2" name="Google Shape;1072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73" name="Google Shape;1073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4" name="Google Shape;1074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local DNS server</a:t>
              </a: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 panose="020B0604020202020204"/>
                <a:buNone/>
              </a:pPr>
              <a:r>
                <a:rPr lang="en-US" sz="1400" b="0" i="1" u="none" strike="noStrike" cap="none">
                  <a:solidFill>
                    <a:srgbClr val="00009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dns.nyu.edu</a:t>
              </a:r>
              <a:endParaRPr sz="1400" b="0" i="1" u="none" strike="noStrike" cap="none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75" name="Google Shape;1075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6" name="Google Shape;1076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7" name="Google Shape;1077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8" name="Google Shape;1078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9" name="Google Shape;1079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0" name="Google Shape;1080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authoritative DNS server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dns.cs.umass.edu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84" name="Google Shape;1084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w="254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5" name="Google Shape;1085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w="254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6" name="Google Shape;1086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TLD DNS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87" name="Google Shape;1087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088" name="Google Shape;1088;p22" descr="desktop_computer_stylized_medium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2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90" name="Google Shape;1090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091" name="Google Shape;1091;p22" descr="desktop_computer_stylized_medium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2" name="Google Shape;1092;p2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93" name="Google Shape;1093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94" name="Google Shape;1094;p2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099" name="Google Shape;1099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0" name="Google Shape;1100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02" name="Google Shape;1102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03" name="Google Shape;1103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04" name="Google Shape;1104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06" name="Google Shape;1106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08" name="Google Shape;1108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09" name="Google Shape;1109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11" name="Google Shape;1111;p2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12" name="Google Shape;1112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13" name="Google Shape;1113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15" name="Google Shape;1115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26" name="Google Shape;1126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127" name="Google Shape;1127;p2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32" name="Google Shape;1132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33" name="Google Shape;1133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35" name="Google Shape;1135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36" name="Google Shape;1136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37" name="Google Shape;1137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39" name="Google Shape;1139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41" name="Google Shape;1141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2" name="Google Shape;1142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45" name="Google Shape;1145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46" name="Google Shape;1146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48" name="Google Shape;1148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59" name="Google Shape;1159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60" name="Google Shape;1160;p2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65" name="Google Shape;1165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66" name="Google Shape;1166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68" name="Google Shape;1168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69" name="Google Shape;1169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70" name="Google Shape;1170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72" name="Google Shape;1172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74" name="Google Shape;1174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75" name="Google Shape;1175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77" name="Google Shape;1177;p2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78" name="Google Shape;1178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79" name="Google Shape;1179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181" name="Google Shape;1181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92" name="Google Shape;1192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93" name="Google Shape;1193;p2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198" name="Google Shape;1198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99" name="Google Shape;1199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01" name="Google Shape;1201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02" name="Google Shape;1202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03" name="Google Shape;1203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05" name="Google Shape;1205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07" name="Google Shape;1207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10" name="Google Shape;1210;p2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11" name="Google Shape;1211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14" name="Google Shape;1214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25" name="Google Shape;1225;p22"/>
          <p:cNvSpPr txBox="1"/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 panose="020B0503020204020204"/>
              <a:buNone/>
            </a:pPr>
            <a:r>
              <a:rPr lang="en-US" sz="4400"/>
              <a:t>DNS name resolution: </a:t>
            </a:r>
            <a:r>
              <a:rPr lang="en-US" sz="4400" b="1">
                <a:solidFill>
                  <a:srgbClr val="7D28CD"/>
                </a:solidFill>
              </a:rPr>
              <a:t>recursive query</a:t>
            </a:r>
            <a:endParaRPr sz="4400" b="1">
              <a:solidFill>
                <a:srgbClr val="7D28CD"/>
              </a:solidFill>
            </a:endParaRPr>
          </a:p>
        </p:txBody>
      </p:sp>
      <p:sp>
        <p:nvSpPr>
          <p:cNvPr id="1232" name="Google Shape;1232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requesting host at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 panose="020B0604020202020204"/>
              <a:buNone/>
            </a:pPr>
            <a:r>
              <a:rPr lang="en-US" sz="1400" b="0" i="1" u="none" strike="noStrike" cap="none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engineering.nyu.edu</a:t>
            </a:r>
            <a:endParaRPr sz="1400" b="0" i="1" u="none" strike="noStrike" cap="none">
              <a:solidFill>
                <a:srgbClr val="00009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3" name="Google Shape;1233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gaia.cs.umass.edu</a:t>
            </a:r>
            <a:endParaRPr sz="16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4" name="Google Shape;1234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root DNS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235" name="Google Shape;1235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6" name="Google Shape;1236;p23"/>
          <p:cNvCxnSpPr/>
          <p:nvPr/>
        </p:nvCxnSpPr>
        <p:spPr>
          <a:xfrm rot="10800000" flipH="1">
            <a:off x="7584477" y="2005693"/>
            <a:ext cx="914400" cy="97155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7" name="Google Shape;1237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8" name="Google Shape;1238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9" name="Google Shape;1239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0" name="Google Shape;1240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41" name="Google Shape;1241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242" name="Google Shape;1242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3" name="Google Shape;1243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local DNS server</a:t>
              </a: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 panose="020B0604020202020204"/>
                <a:buNone/>
              </a:pPr>
              <a:r>
                <a:rPr lang="en-US" sz="1400" b="0" i="1" u="none" strike="noStrike" cap="none">
                  <a:solidFill>
                    <a:srgbClr val="00009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dns.nyu.edu</a:t>
              </a:r>
              <a:endParaRPr sz="1400" b="0" i="1" u="none" strike="noStrike" cap="none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44" name="Google Shape;1244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5" name="Google Shape;1245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6" name="Google Shape;1246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7" name="Google Shape;1247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8" name="Google Shape;1248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authoritative DNS server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dns.cs.umass.edu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sz="2400" b="0" i="0" u="none" strike="noStrike" cap="none">
              <a:solidFill>
                <a:srgbClr val="CC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253" name="Google Shape;1253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w="254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w="254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5" name="Google Shape;1255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TLD DNS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56" name="Google Shape;1256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257" name="Google Shape;1257;p23" descr="desktop_computer_stylized_medium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8" name="Google Shape;1258;p2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59" name="Google Shape;1259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260" name="Google Shape;1260;p23" descr="desktop_computer_stylized_medium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1" name="Google Shape;1261;p2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62" name="Google Shape;1262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63" name="Google Shape;1263;p2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68" name="Google Shape;1268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69" name="Google Shape;1269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71" name="Google Shape;1271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72" name="Google Shape;1272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75" name="Google Shape;1275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77" name="Google Shape;1277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78" name="Google Shape;1278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80" name="Google Shape;1280;p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281" name="Google Shape;1281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2" name="Google Shape;1282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284" name="Google Shape;1284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95" name="Google Shape;1295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296" name="Google Shape;1296;p2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01" name="Google Shape;1301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2" name="Google Shape;1302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3" name="Google Shape;1303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04" name="Google Shape;1304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05" name="Google Shape;1305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06" name="Google Shape;1306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08" name="Google Shape;1308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10" name="Google Shape;1310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1" name="Google Shape;1311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13" name="Google Shape;1313;p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14" name="Google Shape;1314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15" name="Google Shape;1315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17" name="Google Shape;1317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28" name="Google Shape;1328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329" name="Google Shape;1329;p2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34" name="Google Shape;1334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35" name="Google Shape;1335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37" name="Google Shape;1337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38" name="Google Shape;1338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39" name="Google Shape;1339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41" name="Google Shape;1341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43" name="Google Shape;1343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46" name="Google Shape;1346;p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47" name="Google Shape;1347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48" name="Google Shape;1348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50" name="Google Shape;1350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61" name="Google Shape;1361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62" name="Google Shape;1362;p2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68" name="Google Shape;1368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70" name="Google Shape;1370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71" name="Google Shape;1371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74" name="Google Shape;1374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76" name="Google Shape;1376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79" name="Google Shape;1379;p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1380" name="Google Shape;1380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81" name="Google Shape;1381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383" name="Google Shape;1383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94" name="Google Shape;1394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Recursive query: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3225" marR="0" lvl="0" indent="-288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puts burden of name resolution on contacted name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3225" marR="0" lvl="0" indent="-288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heavy load at upper levels of hierarchy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5" name="Google Shape;1395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host at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engineering.nyu.edu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wants IP address for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gaia.cs.umass.edu</a:t>
            </a:r>
            <a:endParaRPr sz="2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6" name="Google Shape;1396;p23"/>
          <p:cNvSpPr txBox="1"/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 b="1"/>
              <a:t>DNS Queries - Summary</a:t>
            </a:r>
            <a:endParaRPr b="1"/>
          </a:p>
        </p:txBody>
      </p:sp>
      <p:pic>
        <p:nvPicPr>
          <p:cNvPr id="1403" name="Google Shape;1403;g11fc7892358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98250" y="671775"/>
            <a:ext cx="7683300" cy="6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g11fc7892358_0_0"/>
          <p:cNvSpPr txBox="1"/>
          <p:nvPr/>
        </p:nvSpPr>
        <p:spPr>
          <a:xfrm>
            <a:off x="5334300" y="648870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 :https://foxutech.com/what-is-dns-and-how-it-works/how-dns-works/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5" name="Google Shape;1405;g11fc7892358_0_0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DNS: caching, updating records</a:t>
            </a:r>
            <a:endParaRPr lang="en-US" b="1"/>
          </a:p>
        </p:txBody>
      </p:sp>
      <p:sp>
        <p:nvSpPr>
          <p:cNvPr id="1412" name="Google Shape;1412;p24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13" name="Google Shape;1413;p24"/>
          <p:cNvSpPr txBox="1"/>
          <p:nvPr>
            <p:ph type="body" idx="1"/>
          </p:nvPr>
        </p:nvSpPr>
        <p:spPr>
          <a:xfrm>
            <a:off x="1332518" y="1540163"/>
            <a:ext cx="10406900" cy="443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lang="en-US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Caching</a:t>
            </a:r>
            <a:r>
              <a:rPr lang="en-US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When a name server learns an IP address for a domain, it saves (caches) this information for faster access next time.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148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endParaRPr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lang="en-US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TTL (Time to Live)</a:t>
            </a:r>
            <a:r>
              <a:rPr lang="en-US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Cached information has a lifespan (TTL) and removed from the cache after this time, requiring a fresh lookup.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148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endParaRPr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lang="en-US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 Caching</a:t>
            </a:r>
            <a:r>
              <a:rPr lang="en-US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 name servers often cache TLD (Top-Level Domain) records to reduce the load on root servers.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148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endParaRPr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lang="en-US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Out-of-Date Cache</a:t>
            </a:r>
            <a:r>
              <a:rPr lang="en-US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Cached entries might be outdated if a domain’s IP address changes. The change only becomes known across the internet once all caches with the old IP expire.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148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None/>
            </a:pPr>
            <a:endParaRPr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160"/>
              <a:buChar char="•"/>
            </a:pPr>
            <a:r>
              <a:rPr lang="en-US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Updating Standard</a:t>
            </a:r>
            <a:r>
              <a:rPr lang="en-US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There’s an IETF standard (RFC 2136) for updating DNS records to address this issue, allowing quicker updates across servers. 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DNS Records</a:t>
            </a:r>
            <a:endParaRPr b="1"/>
          </a:p>
        </p:txBody>
      </p:sp>
      <p:sp>
        <p:nvSpPr>
          <p:cNvPr id="1420" name="Google Shape;1420;p25"/>
          <p:cNvSpPr txBox="1"/>
          <p:nvPr>
            <p:ph type="body" idx="1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"/>
              <a:buNone/>
            </a:pPr>
            <a:r>
              <a:rPr lang="en-US" b="1" i="1">
                <a:solidFill>
                  <a:srgbClr val="CC0000"/>
                </a:solidFill>
              </a:rPr>
              <a:t>DNS:</a:t>
            </a:r>
            <a:r>
              <a:rPr lang="en-US" sz="2400" b="1"/>
              <a:t> Distributed database storing resource records </a:t>
            </a:r>
            <a:r>
              <a:rPr lang="en-US" b="1">
                <a:solidFill>
                  <a:srgbClr val="CC0000"/>
                </a:solidFill>
              </a:rPr>
              <a:t>(RR)</a:t>
            </a:r>
            <a:endParaRPr lang="en-US" b="1">
              <a:solidFill>
                <a:srgbClr val="CC0000"/>
              </a:solidFill>
            </a:endParaRPr>
          </a:p>
        </p:txBody>
      </p:sp>
      <p:sp>
        <p:nvSpPr>
          <p:cNvPr id="1421" name="Google Shape;1421;p25"/>
          <p:cNvSpPr txBox="1"/>
          <p:nvPr>
            <p:ph type="body" idx="2"/>
          </p:nvPr>
        </p:nvSpPr>
        <p:spPr>
          <a:xfrm>
            <a:off x="1371600" y="4532313"/>
            <a:ext cx="4695092" cy="18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8600" b="1" u="sng">
                <a:solidFill>
                  <a:srgbClr val="5E9934"/>
                </a:solidFill>
              </a:rPr>
              <a:t>type=NS</a:t>
            </a:r>
            <a:endParaRPr b="1">
              <a:solidFill>
                <a:srgbClr val="5E9934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7200" b="1"/>
              <a:t>Name</a:t>
            </a:r>
            <a:r>
              <a:rPr lang="en-US" sz="7200"/>
              <a:t> is domain</a:t>
            </a:r>
            <a:endParaRPr lang="en-US" sz="72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7200" b="1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 lang="en-US" sz="72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7200" b="1">
                <a:solidFill>
                  <a:srgbClr val="5E9934"/>
                </a:solidFill>
              </a:rPr>
              <a:t>(google.com, dns.google.com, NS)</a:t>
            </a:r>
            <a:endParaRPr b="1">
              <a:solidFill>
                <a:srgbClr val="5E9934"/>
              </a:solidFill>
            </a:endParaRPr>
          </a:p>
        </p:txBody>
      </p:sp>
      <p:sp>
        <p:nvSpPr>
          <p:cNvPr id="1422" name="Google Shape;1422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RR format: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(name, value, type, ttl)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3" name="Google Shape;1423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endParaRPr sz="2400" b="0" i="0" u="none" strike="noStrike" cap="none">
              <a:solidFill>
                <a:schemeClr val="accen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4" name="Google Shape;1424;p25"/>
          <p:cNvSpPr/>
          <p:nvPr/>
        </p:nvSpPr>
        <p:spPr>
          <a:xfrm>
            <a:off x="1371600" y="2345349"/>
            <a:ext cx="4284052" cy="161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"/>
              <a:buNone/>
            </a:pPr>
            <a:r>
              <a:rPr lang="en-US" sz="2200" b="1" i="0" u="sng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type=A</a:t>
            </a:r>
            <a:endParaRPr sz="14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Name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is hostname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Value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is IP address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20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(google.com, 172.10.12.32, A)</a:t>
            </a:r>
            <a:endParaRPr sz="16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133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None/>
            </a:pPr>
            <a:endParaRPr sz="2800" b="1" i="0" u="none" strike="noStrike" cap="none">
              <a:solidFill>
                <a:srgbClr val="7D28CD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6164080" y="2328863"/>
            <a:ext cx="5439508" cy="2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 panose="020B0604020202020204"/>
              <a:buNone/>
            </a:pPr>
            <a:r>
              <a:rPr lang="en-US" sz="2200" b="1" i="0" u="sng" strike="noStrike" cap="none">
                <a:solidFill>
                  <a:srgbClr val="1186C3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type=CNAME</a:t>
            </a:r>
            <a:endParaRPr sz="1400" b="1" i="0" u="none" strike="noStrike" cap="none">
              <a:solidFill>
                <a:srgbClr val="1186C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Name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is alias name for some “canonical” (the real) 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Value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is canonical 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rgbClr val="1186C3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(google.com, www.google.com, CNAME)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rgbClr val="1186C3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(mail.google.com, google.com, CNAME)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342900" marR="0" lvl="0" indent="-2133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6309519" y="4553170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 panose="020B0604020202020204"/>
              <a:buNone/>
            </a:pPr>
            <a:r>
              <a:rPr lang="en-US" sz="2200" b="1" i="0" u="sng" strike="noStrike" cap="none">
                <a:solidFill>
                  <a:srgbClr val="C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type=MX</a:t>
            </a:r>
            <a:endParaRPr sz="14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Value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is name of mail server associated with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rgbClr val="C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(google.com, mail.google.com,MX)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lang="en-US" sz="18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(mail.google.com,172.10.12.39, A)</a:t>
            </a:r>
            <a:endParaRPr sz="1800" b="1" i="0" u="none" strike="noStrike" cap="none">
              <a:solidFill>
                <a:srgbClr val="7D28CD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endParaRPr sz="18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342900" marR="0" lvl="0" indent="-2133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427" name="Google Shape;1427;p25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Inserting records into DNS</a:t>
            </a:r>
            <a:endParaRPr lang="en-US" b="1"/>
          </a:p>
        </p:txBody>
      </p:sp>
      <p:sp>
        <p:nvSpPr>
          <p:cNvPr id="1434" name="Google Shape;1434;p26"/>
          <p:cNvSpPr txBox="1"/>
          <p:nvPr>
            <p:ph type="body" idx="1"/>
          </p:nvPr>
        </p:nvSpPr>
        <p:spPr>
          <a:xfrm>
            <a:off x="2025651" y="1011115"/>
            <a:ext cx="10037040" cy="550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</a:t>
            </a:r>
            <a:r>
              <a:rPr lang="en-US" b="1">
                <a:solidFill>
                  <a:srgbClr val="7D28CD"/>
                </a:solidFill>
              </a:rPr>
              <a:t>Network Utopia</a:t>
            </a:r>
            <a:r>
              <a:rPr lang="en-US"/>
              <a:t>”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lang="en-US" b="1" i="1">
                <a:solidFill>
                  <a:srgbClr val="CC0000"/>
                </a:solidFill>
              </a:rPr>
              <a:t>DNS registrar</a:t>
            </a:r>
            <a:r>
              <a:rPr lang="en-US" b="1"/>
              <a:t> </a:t>
            </a:r>
            <a:r>
              <a:rPr lang="en-US"/>
              <a:t>(e.g., Network Solutions)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solidFill>
                  <a:schemeClr val="dk1"/>
                </a:solidFill>
              </a:rPr>
              <a:t>Network Utopia : </a:t>
            </a:r>
            <a:r>
              <a:rPr lang="en-US" sz="2800">
                <a:solidFill>
                  <a:schemeClr val="dk1"/>
                </a:solidFill>
              </a:rPr>
              <a:t>Web Server</a:t>
            </a:r>
            <a:endParaRPr lang="en-US" sz="2800">
              <a:solidFill>
                <a:schemeClr val="dk1"/>
              </a:solidFill>
            </a:endParaRPr>
          </a:p>
          <a:p>
            <a:pPr marL="914400" lvl="2" indent="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None/>
            </a:pPr>
            <a:r>
              <a:rPr lang="en-US" sz="2200" b="1">
                <a:solidFill>
                  <a:srgbClr val="7D28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(networkutopia.com, 212.212.71.4, A)</a:t>
            </a:r>
            <a:endParaRPr lang="en-US" sz="2200" b="1">
              <a:solidFill>
                <a:srgbClr val="7D28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145000"/>
              <a:buChar char="•"/>
            </a:pPr>
            <a:r>
              <a:rPr lang="en-US" b="1">
                <a:solidFill>
                  <a:srgbClr val="0070C0"/>
                </a:solidFill>
              </a:rPr>
              <a:t>CNAME </a:t>
            </a:r>
            <a:r>
              <a:rPr lang="en-US"/>
              <a:t>: </a:t>
            </a:r>
            <a:endParaRPr lang="en-US"/>
          </a:p>
          <a:p>
            <a:pPr marL="457200" lvl="1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145000"/>
              <a:buNone/>
            </a:pPr>
            <a:r>
              <a:rPr lang="en-US" b="1">
                <a:solidFill>
                  <a:srgbClr val="0070C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(networkutopia.com, www.networkutopia.com, CNAME)</a:t>
            </a:r>
            <a:endParaRPr lang="en-US" b="1">
              <a:solidFill>
                <a:srgbClr val="0070C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a RR into .com TLD server:</a:t>
            </a:r>
            <a:endParaRPr lang="en-US"/>
          </a:p>
          <a:p>
            <a:pPr marL="1200150" lvl="2" indent="-28575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Local Primary DNS Server  </a:t>
            </a:r>
            <a:endParaRPr lang="en-US" sz="2200"/>
          </a:p>
          <a:p>
            <a:pPr marL="457200" lvl="1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145000"/>
              <a:buNone/>
            </a:pPr>
            <a:r>
              <a:rPr lang="en-US" sz="2800"/>
              <a:t>    </a:t>
            </a:r>
            <a:r>
              <a:rPr lang="en-US" b="1">
                <a:solidFill>
                  <a:srgbClr val="5E993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(networkutopia.com, dns1.networkutopia.com, NS)</a:t>
            </a:r>
            <a:endParaRPr>
              <a:solidFill>
                <a:srgbClr val="5E9934"/>
              </a:solidFill>
            </a:endParaRPr>
          </a:p>
          <a:p>
            <a:pPr marL="1257300" lvl="2" indent="-342900" algn="l" rtl="0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Font typeface="Arial" panose="020B0604020202020204"/>
              <a:buChar char="•"/>
            </a:pPr>
            <a:r>
              <a:rPr lang="en-US" sz="2200"/>
              <a:t>Email Server  </a:t>
            </a:r>
            <a:endParaRPr sz="2200"/>
          </a:p>
          <a:p>
            <a:pPr marL="742950" lvl="1" indent="-285750" algn="l" rtl="0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(networkutopia.com, mail.networkutopia.com, MX)</a:t>
            </a:r>
            <a:endParaRPr lang="en-US" b="1">
              <a:solidFill>
                <a:srgbClr val="C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lang="en-US" b="1">
                <a:solidFill>
                  <a:srgbClr val="7D28CD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(mail.networkutopia.com, 212.212.73.6, A)</a:t>
            </a:r>
            <a:endParaRPr lang="en-US" b="1">
              <a:solidFill>
                <a:srgbClr val="7D28CD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35" name="Google Shape;1435;p26"/>
          <p:cNvSpPr txBox="1"/>
          <p:nvPr>
            <p:ph type="sldNum" idx="12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55094" y="1114425"/>
            <a:ext cx="5589444" cy="196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3600" b="0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Three major components: 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agents 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mail servers 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simple mail transfer protocol: SMTP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user mailbox</a:t>
              </a: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outgoing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message queue</a:t>
              </a: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311150"/>
            <a:ext cx="3138487" cy="3595688"/>
            <a:chOff x="7241455" y="1234950"/>
            <a:chExt cx="313848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146175" cy="1247776"/>
              <a:chOff x="9233767" y="2182687"/>
              <a:chExt cx="114617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 panose="020B0604020202020204"/>
                    <a:buNone/>
                  </a:pPr>
                  <a:endParaRPr sz="2000" b="0" i="0" u="none" strike="noStrike" cap="none">
                    <a:solidFill>
                      <a:srgbClr val="FF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955675" cy="1049338"/>
                <a:chOff x="4296" y="2627"/>
                <a:chExt cx="602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mail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server</a:t>
                  </a: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1138237" cy="1254126"/>
              <a:chOff x="7241455" y="3576512"/>
              <a:chExt cx="113823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 panose="020B0604020202020204"/>
                    <a:buNone/>
                  </a:pPr>
                  <a:endParaRPr sz="2000" b="0" i="0" u="none" strike="noStrike" cap="none">
                    <a:solidFill>
                      <a:srgbClr val="FF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955675" cy="1049338"/>
                <a:chOff x="4296" y="2627"/>
                <a:chExt cx="602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mail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server</a:t>
                  </a: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1116012" cy="1347788"/>
              <a:chOff x="7263680" y="1234950"/>
              <a:chExt cx="111601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 panose="020B0604020202020204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 panose="020B0604020202020204"/>
                    <a:buNone/>
                  </a:pPr>
                  <a:endParaRPr sz="2000" b="0" i="0" u="none" strike="noStrike" cap="none">
                    <a:solidFill>
                      <a:srgbClr val="FF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955675" cy="1049338"/>
                <a:chOff x="4296" y="2627"/>
                <a:chExt cx="602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mail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 panose="020F0502020204030204"/>
                    <a:buNone/>
                  </a:pPr>
                  <a:r>
                    <a:rPr lang="en-US" sz="1800" b="0" i="0" u="none" strike="noStrike" cap="none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server</a:t>
                  </a: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rot="10800000" flipH="1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 panose="020F0502020204030204"/>
                    <a:buNone/>
                  </a:pPr>
                  <a:r>
                    <a:rPr lang="en-US" sz="2800" b="0" i="0" u="none" strike="noStrike" cap="none">
                      <a:solidFill>
                        <a:srgbClr val="CC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SMTP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 panose="020F0502020204030204"/>
                    <a:buNone/>
                  </a:pPr>
                  <a:r>
                    <a:rPr lang="en-US" sz="2800" b="0" i="0" u="none" strike="noStrike" cap="none">
                      <a:solidFill>
                        <a:srgbClr val="CC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SMTP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 panose="020B0604020202020204"/>
                    <a:buNone/>
                  </a:pPr>
                  <a:endParaRPr sz="2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 panose="020F0502020204030204"/>
                    <a:buNone/>
                  </a:pPr>
                  <a:r>
                    <a:rPr lang="en-US" sz="2800" b="0" i="0" u="none" strike="noStrike" cap="none">
                      <a:solidFill>
                        <a:srgbClr val="CC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SMTP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55" name="Google Shape;355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61" name="Google Shape;361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67" name="Google Shape;367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73" name="Google Shape;373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79" name="Google Shape;379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385" name="Google Shape;385;p3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1" name="Google Shape;391;p3"/>
          <p:cNvSpPr txBox="1"/>
          <p:nvPr/>
        </p:nvSpPr>
        <p:spPr>
          <a:xfrm>
            <a:off x="994507" y="3824121"/>
            <a:ext cx="6100010" cy="26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lang="en-US" sz="36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Agent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Software program that is used for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composing, editing, reading, forwarding mail messages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60375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e.g., Outlook, iPhone mail client, Web browser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END OF EMAIL AND DNS</a:t>
            </a:r>
            <a:endParaRPr lang="en-US"/>
          </a:p>
        </p:txBody>
      </p:sp>
      <p:sp>
        <p:nvSpPr>
          <p:cNvPr id="1442" name="Google Shape;1442;g11fc7892358_0_24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8" name="Google Shape;398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user mailbox</a:t>
              </a: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99" name="Google Shape;399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00" name="Google Shape;400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401" name="Google Shape;401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08" name="Google Shape;408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outgoing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message queue</a:t>
              </a: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17" name="Google Shape;417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8" name="Google Shape;418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20" name="Google Shape;420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21" name="Google Shape;421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2" name="Google Shape;422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24" name="Google Shape;424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26" name="Google Shape;426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7" name="Google Shape;427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28" name="Google Shape;428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29" name="Google Shape;429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30" name="Google Shape;430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1" name="Google Shape;431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33" name="Google Shape;433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FF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44" name="Google Shape;444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5" name="Google Shape;445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50" name="Google Shape;450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1" name="Google Shape;451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53" name="Google Shape;453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54" name="Google Shape;454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5" name="Google Shape;455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57" name="Google Shape;457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59" name="Google Shape;459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62" name="Google Shape;462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63" name="Google Shape;463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4" name="Google Shape;464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66" name="Google Shape;466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FF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77" name="Google Shape;477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83" name="Google Shape;483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4" name="Google Shape;484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86" name="Google Shape;486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87" name="Google Shape;487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8" name="Google Shape;488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9" name="Google Shape;489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90" name="Google Shape;490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92" name="Google Shape;492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3" name="Google Shape;493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4" name="Google Shape;494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95" name="Google Shape;495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96" name="Google Shape;496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7" name="Google Shape;497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8" name="Google Shape;498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99" name="Google Shape;499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FF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 panose="020B0604020202020204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cxnSp>
          <p:nvCxnSpPr>
            <p:cNvPr id="510" name="Google Shape;510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511" name="Google Shape;511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2" name="Google Shape;512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3" name="Google Shape;513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server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515" name="Google Shape;515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2" name="Google Shape;522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27" name="Google Shape;527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8" name="Google Shape;528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9" name="Google Shape;529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server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531" name="Google Shape;531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8" name="Google Shape;538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4" name="Google Shape;544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5" name="Google Shape;545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server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547" name="Google Shape;547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54" name="Google Shape;554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cxnSp>
          <p:nvCxnSpPr>
            <p:cNvPr id="559" name="Google Shape;559;p4"/>
            <p:cNvCxnSpPr/>
            <p:nvPr/>
          </p:nvCxnSpPr>
          <p:spPr>
            <a:xfrm rot="10800000" flipH="1">
              <a:off x="3734" y="2350"/>
              <a:ext cx="708" cy="684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0" name="Google Shape;560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561" name="Google Shape;561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2" name="Google Shape;562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3" name="Google Shape;563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 panose="020F0502020204030204"/>
                  <a:buNone/>
                </a:pPr>
                <a:r>
                  <a:rPr lang="en-US" sz="2800" b="0" i="0" u="none" strike="noStrike" cap="none">
                    <a:solidFill>
                      <a:srgbClr val="CC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SMTP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64" name="Google Shape;564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6" name="Google Shape;566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 panose="020F0502020204030204"/>
                  <a:buNone/>
                </a:pPr>
                <a:r>
                  <a:rPr lang="en-US" sz="2800" b="0" i="0" u="none" strike="noStrike" cap="none">
                    <a:solidFill>
                      <a:srgbClr val="CC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SMTP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9" name="Google Shape;569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 panose="020F0502020204030204"/>
                  <a:buNone/>
                </a:pPr>
                <a:r>
                  <a:rPr lang="en-US" sz="2800" b="0" i="0" u="none" strike="noStrike" cap="none">
                    <a:solidFill>
                      <a:srgbClr val="CC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SMTP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1" name="Google Shape;57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572" name="Google Shape;572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3" name="Google Shape;57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74" name="Google Shape;57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5" name="Google Shape;57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76" name="Google Shape;576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7" name="Google Shape;577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578" name="Google Shape;578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9" name="Google Shape;579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80" name="Google Shape;580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1" name="Google Shape;581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3" name="Google Shape;583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584" name="Google Shape;584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5" name="Google Shape;585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86" name="Google Shape;586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7" name="Google Shape;587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88" name="Google Shape;588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9" name="Google Shape;589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590" name="Google Shape;590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92" name="Google Shape;592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3" name="Google Shape;593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5" name="Google Shape;595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596" name="Google Shape;596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7" name="Google Shape;597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598" name="Google Shape;598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9" name="Google Shape;599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1" name="Google Shape;60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602" name="Google Shape;602;p4" descr="desktop_computer_stylized_medium"/>
                <p:cNvPicPr preferRelativeResize="0"/>
                <p:nvPr/>
              </p:nvPicPr>
              <p:blipFill rotWithShape="1">
                <a:blip r:embed="rId1"/>
                <a:srcRect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3" name="Google Shape;60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368" extrusionOk="0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 panose="020B0604020202020204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604" name="Google Shape;60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5" name="Google Shape;60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 panose="020F0502020204030204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agent</a:t>
                </a: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06" name="Google Shape;606;p4"/>
          <p:cNvSpPr txBox="1"/>
          <p:nvPr/>
        </p:nvSpPr>
        <p:spPr>
          <a:xfrm>
            <a:off x="1102924" y="1339068"/>
            <a:ext cx="5674033" cy="234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mail servers: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400" b="0" i="1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mailbox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contains incoming messages for user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400" b="0" i="1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message queue</a:t>
            </a:r>
            <a:r>
              <a:rPr lang="en-US" sz="24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outgoing (to be sent) mail messages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0175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07" name="Google Shape;607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8" name="Google Shape;608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3" name="Google Shape;613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7" name="Google Shape;617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8" name="Google Shape;618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 panose="020B0503020204020204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21" name="Google Shape;621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Electronic mail: mail servers</a:t>
            </a:r>
            <a:endParaRPr sz="4000" b="1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622" name="Google Shape;622;p4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3" name="Google Shape;623;p4"/>
          <p:cNvSpPr txBox="1"/>
          <p:nvPr/>
        </p:nvSpPr>
        <p:spPr>
          <a:xfrm>
            <a:off x="942761" y="3868754"/>
            <a:ext cx="6100010" cy="166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protocol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between mail servers to send email messages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11480" marR="0" lvl="0" indent="-2298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client: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sending mail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11480" marR="0" lvl="0" indent="-2298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A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“server”: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receiving mail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 panose="020B0503020204020204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30" name="Google Shape;630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Alice uses UA to compose e-mail message “to” bob@someschool.edu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1" name="Google Shape;631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SMTP client sends Alice’s message over the TCP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connection</a:t>
            </a:r>
            <a:endParaRPr sz="24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grpSp>
        <p:nvGrpSpPr>
          <p:cNvPr id="632" name="Google Shape;632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633" name="Google Shape;633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634" name="Google Shape;634;p6" descr="desktop_computer_stylized_medium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5" name="Google Shape;635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36" name="Google Shape;636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7" name="Google Shape;637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agent</a:t>
              </a: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38" name="Google Shape;638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639" name="Google Shape;639;p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44" name="Google Shape;644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645" name="Google Shape;645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47" name="Google Shape;647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48" name="Google Shape;648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649" name="Google Shape;649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51" name="Google Shape;651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53" name="Google Shape;653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654" name="Google Shape;654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56" name="Google Shape;656;p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57" name="Google Shape;657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60" name="Google Shape;660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672" name="Google Shape;672;p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77" name="Google Shape;677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678" name="Google Shape;678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80" name="Google Shape;680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81" name="Google Shape;681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682" name="Google Shape;682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84" name="Google Shape;684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86" name="Google Shape;686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687" name="Google Shape;687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89" name="Google Shape;689;p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90" name="Google Shape;690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691" name="Google Shape;691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93" name="Google Shape;693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 panose="020B0604020202020204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04" name="Google Shape;704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05" name="Google Shape;705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6" name="Google Shape;706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mail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server</a:t>
              </a: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08" name="Google Shape;708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9" name="Google Shape;709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1" name="Google Shape;711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2" name="Google Shape;712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3" name="Google Shape;713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4" name="Google Shape;714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5" name="Google Shape;715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720" name="Google Shape;720;p6" descr="Ali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" descr="Bob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23" name="Google Shape;723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4" name="Google Shape;724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mail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server</a:t>
              </a: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26" name="Google Shape;726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7" name="Google Shape;727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8" name="Google Shape;728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9" name="Google Shape;729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0" name="Google Shape;730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1" name="Google Shape;731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3" name="Google Shape;733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738" name="Google Shape;738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9" name="Google Shape;739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0" name="Google Shape;740;p6"/>
          <p:cNvCxnSpPr/>
          <p:nvPr/>
        </p:nvCxnSpPr>
        <p:spPr>
          <a:xfrm rot="10800000" flipH="1">
            <a:off x="7006317" y="5508225"/>
            <a:ext cx="1027113" cy="427037"/>
          </a:xfrm>
          <a:prstGeom prst="straightConnector1">
            <a:avLst/>
          </a:prstGeom>
          <a:noFill/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1" name="Google Shape;741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2" name="Google Shape;742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3" name="Google Shape;743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4" name="Google Shape;744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5" name="Google Shape;745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6" name="Google Shape;746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333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7" name="Google Shape;747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Alice’s mail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8" name="Google Shape;748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Bob’s mail server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49" name="Google Shape;749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750" name="Google Shape;750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51" name="Google Shape;751;p6" descr="desktop_computer_stylized_medium"/>
              <p:cNvPicPr preferRelativeResize="0"/>
              <p:nvPr/>
            </p:nvPicPr>
            <p:blipFill rotWithShape="1">
              <a:blip r:embed="rId1"/>
              <a:srcRect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2" name="Google Shape;752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 panose="020B0604020202020204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753" name="Google Shape;753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4" name="Google Shape;754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agent</a:t>
              </a:r>
              <a:endPara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55" name="Google Shape;755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Alice’s UA sends message to her mail server using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 message placed in message queue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6" name="Google Shape;756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client side of SMTP at mail server opens TCP connection with Bob’s mail server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7" name="Google Shape;757;p6"/>
          <p:cNvSpPr txBox="1"/>
          <p:nvPr/>
        </p:nvSpPr>
        <p:spPr>
          <a:xfrm>
            <a:off x="6633422" y="2275557"/>
            <a:ext cx="4869534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Bob’s mail server places the message in Bob’s mailbox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endParaRPr sz="24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58" name="Google Shape;758;p6"/>
          <p:cNvSpPr txBox="1"/>
          <p:nvPr/>
        </p:nvSpPr>
        <p:spPr>
          <a:xfrm>
            <a:off x="6630761" y="3460095"/>
            <a:ext cx="493991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Bob invokes his user agent to read message using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POP3 or IMAP.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endParaRPr sz="2200" b="0" i="0" u="none" strike="noStrike" cap="none">
              <a:solidFill>
                <a:srgbClr val="00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**if connection fails, it keeps retrying for few days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0" name="Google Shape;760;p6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1" name="Google Shape;761;p6"/>
          <p:cNvSpPr/>
          <p:nvPr/>
        </p:nvSpPr>
        <p:spPr>
          <a:xfrm>
            <a:off x="3156397" y="5853459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</a:t>
            </a:r>
            <a:endParaRPr sz="16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5075421" y="5340031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</a:t>
            </a:r>
            <a:endParaRPr sz="16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7521555" y="5881873"/>
            <a:ext cx="13917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POP3 or IMAP</a:t>
            </a:r>
            <a:endParaRPr sz="16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uses </a:t>
            </a: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TCP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to reliably transfer email message from client to server, port 25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222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direct transfer: sending server (acting like client) to receiving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95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4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three phases of transfer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handshaking (greeting)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transfer of messages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closure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104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command/response interaction (like HTTP)</a:t>
            </a:r>
            <a:endParaRPr sz="2400" b="0" i="0" u="none" strike="noStrike" cap="none">
              <a:solidFill>
                <a:srgbClr val="ED7D3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rgbClr val="00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commands: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ASCII text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rgbClr val="00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response: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status code and phrase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70" name="Google Shape;770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72" name="Google Shape;772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3" name="Google Shape;773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4" name="Google Shape;774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5" name="Google Shape;775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6" name="Google Shape;776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initiate TCP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connection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7" name="Google Shape;777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8" name="Google Shape;778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RTT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79" name="Google Shape;779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0" name="Google Shape;780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81" name="Google Shape;781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782" name="Google Shape;782;p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87" name="Google Shape;787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788" name="Google Shape;788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90" name="Google Shape;790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91" name="Google Shape;791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792" name="Google Shape;792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94" name="Google Shape;794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96" name="Google Shape;796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797" name="Google Shape;797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799" name="Google Shape;799;p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800" name="Google Shape;800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801" name="Google Shape;801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/>
                  <a:buNone/>
                </a:pPr>
                <a:endParaRPr sz="2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803" name="Google Shape;803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 panose="020B0503020204020204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 panose="020B0604020202020204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14" name="Google Shape;814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815" name="Google Shape;815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16" name="Google Shape;816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17" name="Google Shape;817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18" name="Google Shape;818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220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9" name="Google Shape;819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250 Hello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0" name="Google Shape;820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HELO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 panose="020B0604020202020204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2" name="Google Shape;822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SMTP handshaking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23" name="Google Shape;823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TCP connection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initiated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4" name="Google Shape;824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 panose="020F0502020204030204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“client”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 panose="020F0502020204030204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SMTP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5" name="Google Shape;825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 panose="020F0502020204030204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“server”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 panose="020F0502020204030204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SMTP server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26" name="Google Shape;826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827" name="Google Shape;827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 panose="020B0604020202020204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8" name="Google Shape;828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SMTP transfers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29" name="Google Shape;829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Electronic Mail: SMTP [RFC 2821]</a:t>
            </a:r>
            <a:endParaRPr b="1"/>
          </a:p>
        </p:txBody>
      </p:sp>
      <p:pic>
        <p:nvPicPr>
          <p:cNvPr id="830" name="Google Shape;830;p5" descr="desktop_computer_stylized_medium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 panose="020B0503020204020204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8" name="Google Shape;838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220 hamburger.edu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HELO crepes.fr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 Hello crepes.fr, pleased to meet you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MAIL FROM: &lt;alice@crepes.fr&gt;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alice@crepes.fr... Sender ok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RCPT TO: &lt;bob@hamburger.edu&gt;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bob@hamburger.edu ... Recipient ok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DATA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354 Enter mail, end with "." on a line by itself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Do you like ketchup?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How about pickles?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Message accepted for delivery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QUIT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 panose="020703090202050204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221 hamburger.edu closing connection</a:t>
            </a: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3" name="Google Shape;843;p7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44" name="Google Shape;844;p7"/>
          <p:cNvSpPr txBox="1"/>
          <p:nvPr/>
        </p:nvSpPr>
        <p:spPr>
          <a:xfrm>
            <a:off x="329722" y="1363556"/>
            <a:ext cx="1662545" cy="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handshaking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5" name="Google Shape;845;p7"/>
          <p:cNvSpPr txBox="1"/>
          <p:nvPr/>
        </p:nvSpPr>
        <p:spPr>
          <a:xfrm>
            <a:off x="192938" y="4223987"/>
            <a:ext cx="1662545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Message Data Transfer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6" name="Google Shape;846;p7"/>
          <p:cNvSpPr txBox="1"/>
          <p:nvPr/>
        </p:nvSpPr>
        <p:spPr>
          <a:xfrm>
            <a:off x="374090" y="2500988"/>
            <a:ext cx="166254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header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7" name="Google Shape;847;p7"/>
          <p:cNvSpPr txBox="1"/>
          <p:nvPr/>
        </p:nvSpPr>
        <p:spPr>
          <a:xfrm>
            <a:off x="374090" y="5559650"/>
            <a:ext cx="166254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SMTP Termination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SMTP: final words</a:t>
            </a:r>
            <a:endParaRPr lang="en-US"/>
          </a:p>
        </p:txBody>
      </p:sp>
      <p:sp>
        <p:nvSpPr>
          <p:cNvPr id="854" name="Google Shape;854;p8"/>
          <p:cNvSpPr txBox="1"/>
          <p:nvPr>
            <p:ph type="body" idx="1"/>
          </p:nvPr>
        </p:nvSpPr>
        <p:spPr>
          <a:xfrm>
            <a:off x="1677987" y="1289049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 lang="en-US" sz="2200"/>
          </a:p>
          <a:p>
            <a:pPr marL="285750" lvl="0" indent="-28575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 lang="en-US" sz="2200"/>
          </a:p>
          <a:p>
            <a:pPr marL="285750" lvl="0" indent="-28575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 lang="en-US" sz="2200"/>
          </a:p>
        </p:txBody>
      </p:sp>
      <p:sp>
        <p:nvSpPr>
          <p:cNvPr id="855" name="Google Shape;855;p8"/>
          <p:cNvSpPr txBox="1"/>
          <p:nvPr>
            <p:ph type="body" idx="2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600" b="1" i="1">
                <a:solidFill>
                  <a:srgbClr val="7D28CD"/>
                </a:solidFill>
              </a:rPr>
              <a:t>Comparison with HTTP:</a:t>
            </a:r>
            <a:endParaRPr lang="en-US" sz="2600" b="1" i="1">
              <a:solidFill>
                <a:srgbClr val="7D28CD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 lang="en-US" sz="2400"/>
          </a:p>
        </p:txBody>
      </p:sp>
      <p:sp>
        <p:nvSpPr>
          <p:cNvPr id="856" name="Google Shape;856;p8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b="1"/>
              <a:t>Mail message format</a:t>
            </a:r>
            <a:endParaRPr b="1"/>
          </a:p>
        </p:txBody>
      </p:sp>
      <p:sp>
        <p:nvSpPr>
          <p:cNvPr id="863" name="Google Shape;863;p9"/>
          <p:cNvSpPr txBox="1"/>
          <p:nvPr>
            <p:ph type="body" idx="1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SMTP: protocol for exchanging email messages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RFC 822: standard for text message format:</a:t>
            </a:r>
            <a:endParaRPr lang="en-US" sz="2400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 lang="en-US" sz="2400"/>
          </a:p>
          <a:p>
            <a:pPr marL="742950" lvl="1" indent="-285750" algn="l" rtl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SzPct val="145000"/>
              <a:buFont typeface="Noto Sans"/>
              <a:buNone/>
            </a:pPr>
            <a:endParaRPr i="1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SzPct val="145000"/>
              <a:buFont typeface="Noto Sans"/>
              <a:buNone/>
            </a:pPr>
            <a:endParaRPr i="1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SzPct val="145000"/>
              <a:buFont typeface="Noto Sans"/>
              <a:buNone/>
            </a:pPr>
            <a:endParaRPr i="1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i="1">
                <a:solidFill>
                  <a:srgbClr val="FF0000"/>
                </a:solidFill>
              </a:rPr>
              <a:t>different</a:t>
            </a:r>
            <a:r>
              <a:rPr lang="en-US" i="1">
                <a:solidFill>
                  <a:srgbClr val="66FFCC"/>
                </a:solidFill>
              </a:rPr>
              <a:t> </a:t>
            </a:r>
            <a:r>
              <a:rPr lang="en-US" i="1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 lang="en-US" sz="2400"/>
          </a:p>
          <a:p>
            <a:pPr marL="742950" lvl="1" indent="-285750" algn="l" rtl="0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 lang="en-US" sz="2000"/>
          </a:p>
        </p:txBody>
      </p:sp>
      <p:sp>
        <p:nvSpPr>
          <p:cNvPr id="864" name="Google Shape;864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5" name="Google Shape;865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6" name="Google Shape;866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67" name="Google Shape;867;p9"/>
          <p:cNvCxnSpPr/>
          <p:nvPr/>
        </p:nvCxnSpPr>
        <p:spPr>
          <a:xfrm rot="10800000" flipH="1">
            <a:off x="4686300" y="2159000"/>
            <a:ext cx="1765300" cy="101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8" name="Google Shape;868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blank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69" name="Google Shape;869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70" name="Google Shape;870;p9"/>
          <p:cNvPicPr preferRelativeResize="0"/>
          <p:nvPr/>
        </p:nvPicPr>
        <p:blipFill rotWithShape="1">
          <a:blip r:embed="rId1"/>
          <a:srcRect l="-417" t="-3236" r="38625" b="-803"/>
          <a:stretch>
            <a:fillRect/>
          </a:stretch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9"/>
          <p:cNvCxnSpPr/>
          <p:nvPr/>
        </p:nvCxnSpPr>
        <p:spPr>
          <a:xfrm rot="10800000" flipH="1">
            <a:off x="5214938" y="4051300"/>
            <a:ext cx="1917700" cy="1828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2" name="Google Shape;872;p9"/>
          <p:cNvSpPr txBox="1"/>
          <p:nvPr>
            <p:ph type="sldNum" idx="12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10847</Words>
  <Application>WPS Presentation</Application>
  <PresentationFormat/>
  <Paragraphs>723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SimSun</vt:lpstr>
      <vt:lpstr>Wingdings</vt:lpstr>
      <vt:lpstr>Arial</vt:lpstr>
      <vt:lpstr>Corbel</vt:lpstr>
      <vt:lpstr>Calibri</vt:lpstr>
      <vt:lpstr>Noto Sans</vt:lpstr>
      <vt:lpstr>Siyam Rupali</vt:lpstr>
      <vt:lpstr>Gill Sans</vt:lpstr>
      <vt:lpstr>Courier New</vt:lpstr>
      <vt:lpstr>Times New Roman</vt:lpstr>
      <vt:lpstr>Microsoft YaHei</vt:lpstr>
      <vt:lpstr>Arial Unicode MS</vt:lpstr>
      <vt:lpstr>Garamond</vt:lpstr>
      <vt:lpstr>Tahoma</vt:lpstr>
      <vt:lpstr>Verdana</vt:lpstr>
      <vt:lpstr>Noto Sans Symbols</vt:lpstr>
      <vt:lpstr>Comic Sans MS</vt:lpstr>
      <vt:lpstr>Courier</vt:lpstr>
      <vt:lpstr>Courier New</vt:lpstr>
      <vt:lpstr>Parallax</vt:lpstr>
      <vt:lpstr>Application Layer (Electronic Mail &amp;DNS)</vt:lpstr>
      <vt:lpstr>PowerPoint 演示文稿</vt:lpstr>
      <vt:lpstr>Electronic mail</vt:lpstr>
      <vt:lpstr>PowerPoint 演示文稿</vt:lpstr>
      <vt:lpstr>Scenario: Alice sends e-mail to Bob</vt:lpstr>
      <vt:lpstr>Electronic Mail: SMTP [RFC 2821]</vt:lpstr>
      <vt:lpstr>Sample SMTP interaction</vt:lpstr>
      <vt:lpstr>SMTP: final words</vt:lpstr>
      <vt:lpstr>Mail message format</vt:lpstr>
      <vt:lpstr>Mail access protocols</vt:lpstr>
      <vt:lpstr>POP3 vs IMAP</vt:lpstr>
      <vt:lpstr>POP3 vs IMAP</vt:lpstr>
      <vt:lpstr>Application Layer :Objectives </vt:lpstr>
      <vt:lpstr>Domain Name System (DNS)</vt:lpstr>
      <vt:lpstr>PowerPoint 演示文稿</vt:lpstr>
      <vt:lpstr>PowerPoint 演示文稿</vt:lpstr>
      <vt:lpstr>PowerPoint 演示文稿</vt:lpstr>
      <vt:lpstr>Thinking about the DNS</vt:lpstr>
      <vt:lpstr>DNS Name Servers</vt:lpstr>
      <vt:lpstr>DNS: a distributed, hierarchical database</vt:lpstr>
      <vt:lpstr>DNS: root name servers</vt:lpstr>
      <vt:lpstr>Top-Level Domain, and authoritative servers</vt:lpstr>
      <vt:lpstr>Local DNS name server</vt:lpstr>
      <vt:lpstr>DNS name resolution: iterated query</vt:lpstr>
      <vt:lpstr>DNS name resolution: recursive query</vt:lpstr>
      <vt:lpstr>DNS Queries - Summary</vt:lpstr>
      <vt:lpstr>DNS: caching, updating records</vt:lpstr>
      <vt:lpstr>DNS Records</vt:lpstr>
      <vt:lpstr>Inserting records into DNS</vt:lpstr>
      <vt:lpstr>THE END OF EMAIL AND DNS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(Electronic Mail &amp;DNS)</dc:title>
  <dc:creator>Arif Shakil</dc:creator>
  <cp:lastModifiedBy>Nancy</cp:lastModifiedBy>
  <cp:revision>1</cp:revision>
  <dcterms:created xsi:type="dcterms:W3CDTF">2025-07-14T02:00:57Z</dcterms:created>
  <dcterms:modified xsi:type="dcterms:W3CDTF">2025-07-14T02:01:00Z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DD9AFB12689C4DE9819F1250C3F26E2A_12</vt:lpwstr>
  </property>
  <property fmtid="{D5CDD505-2E9C-101B-9397-08002B2CF9AE}" pid="3" name="KSOProductBuildVer">
    <vt:lpwstr>1033-12.2.0.21931</vt:lpwstr>
  </property>
</Properties>
</file>