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</p:sldIdLst>
  <p:sldSz cx="12192000" cy="6858000"/>
  <p:notesSz cx="6858000" cy="9144000"/>
  <p:embeddedFontLst>
    <p:embeddedFont>
      <p:font typeface="Corbel" panose="020B0503020204020204"/>
      <p:regular r:id="rId53"/>
    </p:embeddedFont>
    <p:embeddedFont>
      <p:font typeface="Calibri" panose="020F0502020204030204"/>
      <p:regular r:id="rId54"/>
      <p:bold r:id="rId55"/>
      <p:italic r:id="rId56"/>
      <p:boldItalic r:id="rId57"/>
    </p:embeddedFont>
    <p:embeddedFont>
      <p:font typeface="Verdana" panose="020B0604030504040204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26D7D6-3A80-415B-BDFA-EC2BCA9459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704413F-C7E6-47BD-B81D-BC025B4EB941}" styleName="Table_1">
    <a:wholeTbl>
      <a:tcTxStyle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4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font" Target="fonts/font9.fntdata"/><Relationship Id="rId60" Type="http://schemas.openxmlformats.org/officeDocument/2006/relationships/font" Target="fonts/font8.fntdata"/><Relationship Id="rId6" Type="http://schemas.openxmlformats.org/officeDocument/2006/relationships/slide" Target="slides/slide3.xml"/><Relationship Id="rId59" Type="http://schemas.openxmlformats.org/officeDocument/2006/relationships/font" Target="fonts/font7.fntdata"/><Relationship Id="rId58" Type="http://schemas.openxmlformats.org/officeDocument/2006/relationships/font" Target="fonts/font6.fntdata"/><Relationship Id="rId57" Type="http://schemas.openxmlformats.org/officeDocument/2006/relationships/font" Target="fonts/font5.fntdata"/><Relationship Id="rId56" Type="http://schemas.openxmlformats.org/officeDocument/2006/relationships/font" Target="fonts/font4.fntdata"/><Relationship Id="rId55" Type="http://schemas.openxmlformats.org/officeDocument/2006/relationships/font" Target="fonts/font3.fntdata"/><Relationship Id="rId54" Type="http://schemas.openxmlformats.org/officeDocument/2006/relationships/font" Target="fonts/font2.fntdata"/><Relationship Id="rId53" Type="http://schemas.openxmlformats.org/officeDocument/2006/relationships/font" Target="fonts/font1.fntdata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4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3" name="Google Shape;143;p45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0" name="Google Shape;230;p6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7" name="Google Shape;237;p6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5" name="Google Shape;245;p6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59" name="Google Shape;259;p6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6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74" name="Google Shape;274;p6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82" name="Google Shape;282;p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4" name="Google Shape;294;p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00" name="Google Shape;300;p6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06" name="Google Shape;306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71:notes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24.#</a:t>
            </a:r>
            <a:endParaRPr 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45" name="Google Shape;345;p7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p7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0" name="Google Shape;150;p4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2:notes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24.#</a:t>
            </a:r>
            <a:endParaRPr 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370" name="Google Shape;370;p7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7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73:notes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24.#</a:t>
            </a:r>
            <a:endParaRPr 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01" name="Google Shape;401;p7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2" name="Google Shape;402;p7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24" name="Google Shape;424;p7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58" name="Google Shape;458;p7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64" name="Google Shape;464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70" name="Google Shape;470;p7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76" name="Google Shape;476;p7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82" name="Google Shape;482;p8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88" name="Google Shape;488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8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538" name="Google Shape;538;p8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6:notes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24.#</a:t>
            </a:r>
            <a:endParaRPr lang="en-US"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6" name="Google Shape;156;p5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5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44" name="Google Shape;544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609" name="Google Shape;609;p8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5" name="Google Shape;615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01" name="Google Shape;701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07" name="Google Shape;707;p9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9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13" name="Google Shape;713;p9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9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43" name="Google Shape;743;p9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9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49" name="Google Shape;749;p9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9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05" name="Google Shape;805;p9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35" name="Google Shape;835;p9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8" name="Google Shape;168;p5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9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41" name="Google Shape;841;p9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9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60" name="Google Shape;860;p9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0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79" name="Google Shape;879;p10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1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6" name="Google Shape;886;p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0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54" name="Google Shape;954;p10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10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60" name="Google Shape;960;p10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10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66" name="Google Shape;966;p10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8" name="Google Shape;178;p5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9" name="Google Shape;189;p6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98" name="Google Shape;198;p5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8" name="Google Shape;208;p6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20" name="Google Shape;220;p6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7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670" h="1753" extrusionOk="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7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652" h="1684" extrusionOk="0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7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697" h="2693" extrusionOk="0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7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2099" h="2624" extrusionOk="0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7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2883" h="2627" extrusionOk="0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7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2258" h="2696" extrusionOk="0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 panose="020B050302020402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 panose="020B0503020204020204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/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37"/>
          <p:cNvSpPr txBox="1"/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8" name="Google Shape;88;p37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 panose="020B0503020204020204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38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 panose="020B0503020204020204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9" name="Google Shape;99;p3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 panose="020B0503020204020204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0" name="Google Shape;100;p39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 panose="020B0503020204020204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 panose="020B0503020204020204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 panose="020B0503020204020204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 panose="020B0503020204020204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 panose="020B0503020204020204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 panose="020B0503020204020204"/>
              <a:buNone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39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 panose="020B0503020204020204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40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 panose="020B0503020204020204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4" name="Google Shape;114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 panose="020B0503020204020204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5" name="Google Shape;115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 panose="020B0503020204020204"/>
              <a:buNone/>
              <a:defRPr sz="3200" b="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1"/>
          <p:cNvSpPr txBox="1"/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sz="24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1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1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1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2"/>
          <p:cNvSpPr txBox="1"/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sz="2800" b="0" cap="none">
                <a:solidFill>
                  <a:schemeClr val="dk1"/>
                </a:solidFill>
              </a:defRPr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4" name="Google Shape;124;p42"/>
          <p:cNvSpPr txBox="1"/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42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2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3"/>
          <p:cNvSpPr txBox="1"/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1" name="Google Shape;131;p43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3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3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44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4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4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marL="2286000" lvl="4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marL="2743200" lvl="5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marL="3657600" lvl="7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marL="4114800" lvl="8" indent="-39433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matchingName="Title, Text, and Content">
  <p:cSld name="TEXT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6"/>
          <p:cNvSpPr txBox="1"/>
          <p:nvPr>
            <p:ph type="body" idx="1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marL="914400" lvl="1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marL="2286000" lvl="4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marL="2743200" lvl="5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marL="3200400" lvl="6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marL="3657600" lvl="7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marL="4114800" lvl="8" indent="-35750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48" name="Google Shape;48;p106"/>
          <p:cNvSpPr txBox="1"/>
          <p:nvPr>
            <p:ph type="body" idx="2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marL="914400" lvl="1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marL="2286000" lvl="4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marL="2743200" lvl="5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marL="3200400" lvl="6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marL="3657600" lvl="7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marL="4114800" lvl="8" indent="-35750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49" name="Google Shape;49;p106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6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11"/>
          <p:cNvSpPr txBox="1"/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9433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marL="914400" lvl="1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marL="1371600" lvl="2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marL="1828800" lvl="3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marL="2286000" lvl="4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marL="2743200" lvl="5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marL="3200400" lvl="6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marL="3657600" lvl="7" indent="-33909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marL="4114800" lvl="8" indent="-33909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11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matchingName="Title and Text over Content">
  <p:cSld name="TEXT_OVER_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7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7"/>
          <p:cNvSpPr txBox="1"/>
          <p:nvPr>
            <p:ph type="body" idx="1"/>
          </p:nvPr>
        </p:nvSpPr>
        <p:spPr>
          <a:xfrm>
            <a:off x="609600" y="1600201"/>
            <a:ext cx="10972800" cy="2189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marL="914400" lvl="1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marL="2286000" lvl="4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marL="2743200" lvl="5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marL="3200400" lvl="6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marL="3657600" lvl="7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marL="4114800" lvl="8" indent="-35750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61" name="Google Shape;61;p107"/>
          <p:cNvSpPr txBox="1"/>
          <p:nvPr>
            <p:ph type="body" idx="2"/>
          </p:nvPr>
        </p:nvSpPr>
        <p:spPr>
          <a:xfrm>
            <a:off x="609600" y="3941763"/>
            <a:ext cx="10972800" cy="2189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4958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marL="914400" lvl="1" indent="-4127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marL="1371600" lvl="2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marL="1828800" lvl="3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marL="2286000" lvl="4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marL="2743200" lvl="5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marL="3200400" lvl="6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marL="3657600" lvl="7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marL="4114800" lvl="8" indent="-35750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62" name="Google Shape;62;p107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7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 panose="020B0503020204020204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127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marL="914400" lvl="1" indent="-39433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marL="1371600" lvl="2" indent="-3759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marL="1828800" lvl="3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marL="2286000" lvl="4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marL="2743200" lvl="5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marL="3200400" lvl="6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marL="3657600" lvl="7" indent="-35750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marL="4114800" lvl="8" indent="-357505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3" name="Google Shape;73;p35"/>
          <p:cNvSpPr txBox="1"/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4" name="Google Shape;74;p35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 panose="020B0503020204020204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/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6"/>
          <p:cNvSpPr txBox="1"/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1" name="Google Shape;81;p36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8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6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707" h="3357" extrusionOk="0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6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704" h="3324" extrusionOk="0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6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774" h="1020" extrusionOk="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6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942" h="987" extrusionOk="0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6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342" h="990" extrusionOk="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6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068" h="1020" extrusionOk="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  <a:defRPr sz="4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1371600" marR="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1828800" marR="0" lvl="3" indent="-3759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 panose="020B0604020202020204"/>
              <a:buChar char="•"/>
              <a:defRPr sz="16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2286000" marR="0" lvl="4" indent="-3575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2743200" marR="0" lvl="5" indent="-3575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3200400" marR="0" lvl="6" indent="-3575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3657600" marR="0" lvl="7" indent="-35750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4114800" marR="0" lvl="8" indent="-357505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 panose="020B0604020202020204"/>
              <a:buChar char="•"/>
              <a:defRPr sz="1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3" Type="http://schemas.openxmlformats.org/officeDocument/2006/relationships/notesSlide" Target="../notesSlides/notesSlide19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png"/><Relationship Id="rId8" Type="http://schemas.openxmlformats.org/officeDocument/2006/relationships/image" Target="../media/image37.png"/><Relationship Id="rId7" Type="http://schemas.openxmlformats.org/officeDocument/2006/relationships/image" Target="../media/image36.png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3" Type="http://schemas.openxmlformats.org/officeDocument/2006/relationships/notesSlide" Target="../notesSlides/notesSlide20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10" Type="http://schemas.openxmlformats.org/officeDocument/2006/relationships/image" Target="../media/image39.png"/><Relationship Id="rId1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png"/><Relationship Id="rId8" Type="http://schemas.openxmlformats.org/officeDocument/2006/relationships/image" Target="../media/image41.png"/><Relationship Id="rId7" Type="http://schemas.openxmlformats.org/officeDocument/2006/relationships/image" Target="../media/image39.png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1" Type="http://schemas.openxmlformats.org/officeDocument/2006/relationships/notesSlide" Target="../notesSlides/notesSlide2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jpeg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jpeg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jpeg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4" Type="http://schemas.openxmlformats.org/officeDocument/2006/relationships/notesSlide" Target="../notesSlides/notesSlide40.xml"/><Relationship Id="rId13" Type="http://schemas.openxmlformats.org/officeDocument/2006/relationships/slideLayout" Target="../slideLayouts/slideLayout6.xml"/><Relationship Id="rId12" Type="http://schemas.openxmlformats.org/officeDocument/2006/relationships/image" Target="../media/image18.png"/><Relationship Id="rId11" Type="http://schemas.openxmlformats.org/officeDocument/2006/relationships/image" Target="../media/image19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.png"/><Relationship Id="rId8" Type="http://schemas.openxmlformats.org/officeDocument/2006/relationships/image" Target="../media/image62.png"/><Relationship Id="rId7" Type="http://schemas.openxmlformats.org/officeDocument/2006/relationships/image" Target="../media/image61.png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18.png"/><Relationship Id="rId13" Type="http://schemas.openxmlformats.org/officeDocument/2006/relationships/notesSlide" Target="../notesSlides/notesSlide41.xml"/><Relationship Id="rId12" Type="http://schemas.openxmlformats.org/officeDocument/2006/relationships/slideLayout" Target="../slideLayouts/slideLayout6.xml"/><Relationship Id="rId11" Type="http://schemas.openxmlformats.org/officeDocument/2006/relationships/image" Target="../media/image65.png"/><Relationship Id="rId10" Type="http://schemas.openxmlformats.org/officeDocument/2006/relationships/image" Target="../media/image64.png"/><Relationship Id="rId1" Type="http://schemas.openxmlformats.org/officeDocument/2006/relationships/image" Target="../media/image1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6.png"/></Relationships>
</file>

<file path=ppt/slides/_rels/slide4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jpeg"/><Relationship Id="rId2" Type="http://schemas.openxmlformats.org/officeDocument/2006/relationships/image" Target="../media/image18.png"/><Relationship Id="rId1" Type="http://schemas.openxmlformats.org/officeDocument/2006/relationships/image" Target="../media/image1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5"/>
          <p:cNvSpPr txBox="1"/>
          <p:nvPr>
            <p:ph type="ctrTitle"/>
          </p:nvPr>
        </p:nvSpPr>
        <p:spPr>
          <a:xfrm>
            <a:off x="3154951" y="941893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 panose="020B0503020204020204"/>
              <a:buNone/>
            </a:pPr>
            <a:r>
              <a:rPr lang="en-US"/>
              <a:t>Transport Layer (TCP)</a:t>
            </a:r>
            <a:endParaRPr lang="en-US"/>
          </a:p>
        </p:txBody>
      </p:sp>
      <p:sp>
        <p:nvSpPr>
          <p:cNvPr id="146" name="Google Shape;146;p45"/>
          <p:cNvSpPr txBox="1"/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5 | CSE421 – Computer Networks</a:t>
            </a:r>
            <a:endParaRPr lang="en-US"/>
          </a:p>
          <a:p>
            <a:pPr marL="0" lvl="0" indent="0" algn="r" rtl="0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 lang="en-US"/>
          </a:p>
        </p:txBody>
      </p:sp>
      <p:pic>
        <p:nvPicPr>
          <p:cNvPr id="147" name="Google Shape;147;p4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3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Control Bits</a:t>
            </a:r>
            <a:endParaRPr lang="en-US"/>
          </a:p>
        </p:txBody>
      </p:sp>
      <p:pic>
        <p:nvPicPr>
          <p:cNvPr id="233" name="Google Shape;233;p6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84311" y="1451986"/>
            <a:ext cx="9395702" cy="216367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3"/>
          <p:cNvSpPr txBox="1"/>
          <p:nvPr>
            <p:ph type="body" idx="1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Control Bits:</a:t>
            </a:r>
            <a:endParaRPr lang="en-US" sz="28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6 different control bits or flags</a:t>
            </a:r>
            <a:endParaRPr lang="en-US" sz="24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One or more of these bits can be set at a time</a:t>
            </a:r>
            <a:endParaRPr lang="en-US" sz="24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These bits help indicate connection establishment and termination, flow control</a:t>
            </a:r>
            <a:endParaRPr lang="en-US" sz="24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4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Window Size</a:t>
            </a:r>
            <a:endParaRPr lang="en-US"/>
          </a:p>
        </p:txBody>
      </p:sp>
      <p:sp>
        <p:nvSpPr>
          <p:cNvPr id="240" name="Google Shape;240;p64"/>
          <p:cNvSpPr txBox="1"/>
          <p:nvPr>
            <p:ph type="body" idx="1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Window Size:</a:t>
            </a:r>
            <a:endParaRPr lang="en-US" sz="28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size of data  in bytes of the sending TCP process </a:t>
            </a:r>
            <a:endParaRPr lang="en-US" sz="24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maximum size of the window is 65,535 bytes </a:t>
            </a:r>
            <a:endParaRPr lang="en-US" sz="24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Normally referred to as the receiving window (rwnd ) </a:t>
            </a:r>
            <a:endParaRPr lang="en-US" sz="24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sender must obey the dictation of the receiver in this case</a:t>
            </a:r>
            <a:endParaRPr lang="en-US" sz="2400"/>
          </a:p>
        </p:txBody>
      </p:sp>
      <p:pic>
        <p:nvPicPr>
          <p:cNvPr id="241" name="Google Shape;241;p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99411" y="1149684"/>
            <a:ext cx="8521537" cy="278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4"/>
          <p:cNvSpPr/>
          <p:nvPr/>
        </p:nvSpPr>
        <p:spPr>
          <a:xfrm>
            <a:off x="7621189" y="2398297"/>
            <a:ext cx="1455969" cy="491958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5"/>
          <p:cNvSpPr txBox="1"/>
          <p:nvPr>
            <p:ph type="title"/>
          </p:nvPr>
        </p:nvSpPr>
        <p:spPr>
          <a:xfrm>
            <a:off x="1484311" y="182673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Checksum</a:t>
            </a:r>
            <a:endParaRPr lang="en-US"/>
          </a:p>
        </p:txBody>
      </p:sp>
      <p:sp>
        <p:nvSpPr>
          <p:cNvPr id="248" name="Google Shape;248;p65"/>
          <p:cNvSpPr txBox="1"/>
          <p:nvPr>
            <p:ph type="body" idx="1"/>
          </p:nvPr>
        </p:nvSpPr>
        <p:spPr>
          <a:xfrm>
            <a:off x="1404162" y="1077546"/>
            <a:ext cx="10412538" cy="2114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10000"/>
              <a:buChar char="•"/>
            </a:pPr>
            <a:r>
              <a:rPr lang="en-US" sz="2800"/>
              <a:t>This 16 bits field is used to </a:t>
            </a:r>
            <a:r>
              <a:rPr lang="en-US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detect errors (</a:t>
            </a:r>
            <a:r>
              <a:rPr lang="en-US" sz="2800" i="1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i.e., </a:t>
            </a:r>
            <a:r>
              <a:rPr lang="en-US" sz="2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flipped bits) in the transmitted segment </a:t>
            </a:r>
            <a:r>
              <a:rPr lang="en-US" sz="2800"/>
              <a:t>(intentionally or unintentionally) while traveling through the network.</a:t>
            </a:r>
            <a:endParaRPr lang="en-US" sz="2800"/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10000"/>
              <a:buChar char="•"/>
            </a:pPr>
            <a:r>
              <a:rPr lang="en-US" sz="2800"/>
              <a:t>Also present in UDP header</a:t>
            </a:r>
            <a:endParaRPr lang="en-US" sz="2800"/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10000"/>
              <a:buChar char="•"/>
            </a:pPr>
            <a:r>
              <a:rPr lang="en-US" sz="2800"/>
              <a:t>Mandatory in TCP but not in UDP</a:t>
            </a:r>
            <a:endParaRPr lang="en-US" sz="2800"/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10000"/>
              <a:buChar char="•"/>
            </a:pPr>
            <a:r>
              <a:rPr lang="en-US" sz="2800"/>
              <a:t>Process is same for both protocols</a:t>
            </a:r>
            <a:endParaRPr lang="en-US" sz="28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10000"/>
              <a:buNone/>
            </a:pPr>
            <a:endParaRPr sz="2800"/>
          </a:p>
        </p:txBody>
      </p:sp>
      <p:pic>
        <p:nvPicPr>
          <p:cNvPr id="249" name="Google Shape;249;p6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792177" y="3288457"/>
            <a:ext cx="6296952" cy="356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5"/>
          <p:cNvSpPr/>
          <p:nvPr/>
        </p:nvSpPr>
        <p:spPr>
          <a:xfrm>
            <a:off x="1200226" y="4337574"/>
            <a:ext cx="3459601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lang="en-US" sz="2800" b="1" i="0" u="none" strike="noStrike" cap="none">
                <a:solidFill>
                  <a:srgbClr val="7D28CD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TCP/UDP Header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lang="en-US" sz="2800" b="1" i="0" u="none" strike="noStrike" cap="none">
                <a:solidFill>
                  <a:srgbClr val="5E9934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TCP/UDP Body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lang="en-US" sz="2800" b="1" i="0" u="none" strike="noStrike" cap="none">
                <a:solidFill>
                  <a:srgbClr val="FF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Pseudo IP Header </a:t>
            </a:r>
            <a:endParaRPr sz="1400" b="1" i="0" u="none" strike="noStrike" cap="none">
              <a:solidFill>
                <a:srgbClr val="FF0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251" name="Google Shape;251;p65"/>
          <p:cNvSpPr/>
          <p:nvPr/>
        </p:nvSpPr>
        <p:spPr>
          <a:xfrm>
            <a:off x="6254101" y="4421080"/>
            <a:ext cx="5562599" cy="1580226"/>
          </a:xfrm>
          <a:prstGeom prst="rect">
            <a:avLst/>
          </a:prstGeom>
          <a:noFill/>
          <a:ln w="76200" cap="flat" cmpd="sng">
            <a:solidFill>
              <a:srgbClr val="7D28C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2" name="Google Shape;252;p65"/>
          <p:cNvSpPr/>
          <p:nvPr/>
        </p:nvSpPr>
        <p:spPr>
          <a:xfrm>
            <a:off x="6280210" y="6001306"/>
            <a:ext cx="5562600" cy="754602"/>
          </a:xfrm>
          <a:prstGeom prst="rect">
            <a:avLst/>
          </a:prstGeom>
          <a:noFill/>
          <a:ln w="76200" cap="flat" cmpd="sng">
            <a:solidFill>
              <a:srgbClr val="5E993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3" name="Google Shape;253;p65"/>
          <p:cNvSpPr/>
          <p:nvPr/>
        </p:nvSpPr>
        <p:spPr>
          <a:xfrm>
            <a:off x="6235822" y="3429000"/>
            <a:ext cx="5651377" cy="909080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254" name="Google Shape;254;p65"/>
          <p:cNvGrpSpPr/>
          <p:nvPr/>
        </p:nvGrpSpPr>
        <p:grpSpPr>
          <a:xfrm>
            <a:off x="6790373" y="1699824"/>
            <a:ext cx="4133850" cy="1081807"/>
            <a:chOff x="1508159" y="1110329"/>
            <a:chExt cx="4133850" cy="1081807"/>
          </a:xfrm>
        </p:grpSpPr>
        <p:pic>
          <p:nvPicPr>
            <p:cNvPr id="255" name="Google Shape;255;p65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1508159" y="1372986"/>
              <a:ext cx="4133850" cy="8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65"/>
            <p:cNvSpPr txBox="1"/>
            <p:nvPr/>
          </p:nvSpPr>
          <p:spPr>
            <a:xfrm>
              <a:off x="3208788" y="1110329"/>
              <a:ext cx="13789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UDP HEADER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6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Urgent Pointer</a:t>
            </a:r>
            <a:endParaRPr lang="en-US"/>
          </a:p>
        </p:txBody>
      </p:sp>
      <p:sp>
        <p:nvSpPr>
          <p:cNvPr id="262" name="Google Shape;262;p66"/>
          <p:cNvSpPr txBox="1"/>
          <p:nvPr/>
        </p:nvSpPr>
        <p:spPr>
          <a:xfrm>
            <a:off x="1086641" y="1490110"/>
            <a:ext cx="10018713" cy="2581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This 16-bit field, which is valid only if the urgent flag is set.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Used when the segment contains urgent data.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It defines a value that must be added to the sequence number to obtain the number of the last urgent byte in the data section of the segment.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pic>
        <p:nvPicPr>
          <p:cNvPr id="263" name="Google Shape;263;p6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255265" y="4358294"/>
            <a:ext cx="6936735" cy="223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6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9634" y="4645577"/>
            <a:ext cx="42545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66"/>
          <p:cNvSpPr/>
          <p:nvPr/>
        </p:nvSpPr>
        <p:spPr>
          <a:xfrm>
            <a:off x="893757" y="4524928"/>
            <a:ext cx="942975" cy="842962"/>
          </a:xfrm>
          <a:prstGeom prst="ellipse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6" name="Google Shape;266;p66"/>
          <p:cNvSpPr/>
          <p:nvPr/>
        </p:nvSpPr>
        <p:spPr>
          <a:xfrm>
            <a:off x="9594049" y="5833789"/>
            <a:ext cx="1382718" cy="716446"/>
          </a:xfrm>
          <a:prstGeom prst="ellipse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7" name="Google Shape;267;p66"/>
          <p:cNvSpPr/>
          <p:nvPr/>
        </p:nvSpPr>
        <p:spPr>
          <a:xfrm>
            <a:off x="6904027" y="4949343"/>
            <a:ext cx="1382718" cy="716446"/>
          </a:xfrm>
          <a:prstGeom prst="ellipse">
            <a:avLst/>
          </a:prstGeom>
          <a:noFill/>
          <a:ln w="412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8" name="Google Shape;268;p66"/>
          <p:cNvSpPr txBox="1"/>
          <p:nvPr/>
        </p:nvSpPr>
        <p:spPr>
          <a:xfrm>
            <a:off x="7530070" y="5294503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5E9934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1500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9" name="Google Shape;269;p66"/>
          <p:cNvSpPr txBox="1"/>
          <p:nvPr/>
        </p:nvSpPr>
        <p:spPr>
          <a:xfrm>
            <a:off x="9672813" y="6180925"/>
            <a:ext cx="122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>
                <a:solidFill>
                  <a:srgbClr val="5E9934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1001+</a:t>
            </a:r>
            <a:r>
              <a:rPr lang="en-US" sz="1800" b="1" i="0" u="none" strike="noStrike" cap="none">
                <a:solidFill>
                  <a:srgbClr val="5E9934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1500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0" name="Google Shape;270;p66"/>
          <p:cNvSpPr txBox="1"/>
          <p:nvPr/>
        </p:nvSpPr>
        <p:spPr>
          <a:xfrm>
            <a:off x="8063291" y="6128345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5E9934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1oo1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71" name="Google Shape;271;p66"/>
          <p:cNvCxnSpPr>
            <a:stCxn id="270" idx="0"/>
          </p:cNvCxnSpPr>
          <p:nvPr/>
        </p:nvCxnSpPr>
        <p:spPr>
          <a:xfrm rot="10800000">
            <a:off x="8408971" y="5930945"/>
            <a:ext cx="0" cy="197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67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Options</a:t>
            </a:r>
            <a:endParaRPr lang="en-US"/>
          </a:p>
        </p:txBody>
      </p:sp>
      <p:sp>
        <p:nvSpPr>
          <p:cNvPr id="277" name="Google Shape;277;p67"/>
          <p:cNvSpPr txBox="1"/>
          <p:nvPr>
            <p:ph type="body" idx="1"/>
          </p:nvPr>
        </p:nvSpPr>
        <p:spPr>
          <a:xfrm>
            <a:off x="1249360" y="4014788"/>
            <a:ext cx="10823578" cy="267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There can be up to 40 bytes of optional information in the TCP header</a:t>
            </a:r>
            <a:endParaRPr lang="en-US" sz="28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Provides a way to deal with limitations of the original header</a:t>
            </a:r>
            <a:endParaRPr lang="en-US" sz="28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For example : </a:t>
            </a:r>
            <a:endParaRPr lang="en-US" sz="2800"/>
          </a:p>
          <a:p>
            <a:pPr marL="1371600" lvl="2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 sz="2600"/>
              <a:t>MSS (Maximum Segment Size) is defined as the largest block of data that a sender using TCP will send to the receiver</a:t>
            </a:r>
            <a:endParaRPr sz="2600"/>
          </a:p>
        </p:txBody>
      </p:sp>
      <p:pic>
        <p:nvPicPr>
          <p:cNvPr id="278" name="Google Shape;278;p6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421103" y="1167909"/>
            <a:ext cx="8521538" cy="2784204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67"/>
          <p:cNvSpPr/>
          <p:nvPr/>
        </p:nvSpPr>
        <p:spPr>
          <a:xfrm>
            <a:off x="2586038" y="3135057"/>
            <a:ext cx="8101012" cy="549196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/>
          <p:nvPr>
            <p:ph type="title" idx="4294967295"/>
          </p:nvPr>
        </p:nvSpPr>
        <p:spPr>
          <a:xfrm>
            <a:off x="1433511" y="3048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/>
              <a:t>Functions of the Transport Layer</a:t>
            </a:r>
            <a:endParaRPr lang="en-US"/>
          </a:p>
        </p:txBody>
      </p:sp>
      <p:sp>
        <p:nvSpPr>
          <p:cNvPr id="285" name="Google Shape;285;p7"/>
          <p:cNvSpPr txBox="1"/>
          <p:nvPr>
            <p:ph type="body" idx="4294967295"/>
          </p:nvPr>
        </p:nvSpPr>
        <p:spPr>
          <a:xfrm>
            <a:off x="1676400" y="914400"/>
            <a:ext cx="883920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9464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6600CC"/>
                </a:solidFill>
              </a:rPr>
              <a:t>Primary responsibilities:</a:t>
            </a:r>
            <a:endParaRPr lang="en-US" sz="3200">
              <a:solidFill>
                <a:srgbClr val="6600CC"/>
              </a:solidFill>
            </a:endParaRPr>
          </a:p>
          <a:p>
            <a:pPr marL="1081405" lvl="1" indent="-5143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 panose="020B0604020202020204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Segmenting </a:t>
            </a:r>
            <a:r>
              <a:rPr lang="en-US" sz="2800"/>
              <a:t>the data and </a:t>
            </a:r>
            <a:r>
              <a:rPr lang="en-US" sz="2800">
                <a:solidFill>
                  <a:srgbClr val="990099"/>
                </a:solidFill>
              </a:rPr>
              <a:t>managing</a:t>
            </a:r>
            <a:r>
              <a:rPr lang="en-US" sz="2800"/>
              <a:t> each piece.</a:t>
            </a:r>
            <a:endParaRPr lang="en-US" sz="2800"/>
          </a:p>
          <a:p>
            <a:pPr marL="1081405" lvl="1" indent="-5143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 panose="020B0604020202020204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Reassembling</a:t>
            </a:r>
            <a:r>
              <a:rPr lang="en-US" sz="2800"/>
              <a:t> the segments into streams of application data.</a:t>
            </a:r>
            <a:endParaRPr lang="en-US" sz="2800"/>
          </a:p>
          <a:p>
            <a:pPr marL="1081405" lvl="1" indent="-5143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 panose="020B0604020202020204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Identifying </a:t>
            </a:r>
            <a:r>
              <a:rPr lang="en-US" sz="2800"/>
              <a:t>the different </a:t>
            </a:r>
            <a:r>
              <a:rPr lang="en-US" sz="2800">
                <a:solidFill>
                  <a:srgbClr val="990099"/>
                </a:solidFill>
              </a:rPr>
              <a:t>applications</a:t>
            </a:r>
            <a:r>
              <a:rPr lang="en-US" sz="2800"/>
              <a:t>.</a:t>
            </a:r>
            <a:endParaRPr lang="en-US" sz="2800"/>
          </a:p>
          <a:p>
            <a:pPr marL="1081405" lvl="1" indent="-5143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 panose="020B0604020202020204"/>
              <a:buAutoNum type="arabicPeriod"/>
            </a:pPr>
            <a:r>
              <a:rPr lang="en-US" sz="2800"/>
              <a:t>Multiplexing</a:t>
            </a:r>
            <a:endParaRPr lang="en-US" sz="2800"/>
          </a:p>
          <a:p>
            <a:pPr marL="1081405" lvl="1" indent="-5143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 panose="020B0604020202020204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Establishing and terminating </a:t>
            </a:r>
            <a:r>
              <a:rPr lang="en-US" sz="2800"/>
              <a:t>a connection.</a:t>
            </a:r>
            <a:endParaRPr lang="en-US" sz="2800"/>
          </a:p>
          <a:p>
            <a:pPr marL="1081405" lvl="1" indent="-5143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 panose="020B0604020202020204"/>
              <a:buAutoNum type="arabicPeriod"/>
            </a:pPr>
            <a:r>
              <a:rPr lang="en-US" sz="2800"/>
              <a:t>Enabling </a:t>
            </a:r>
            <a:r>
              <a:rPr lang="en-US" sz="2800">
                <a:solidFill>
                  <a:srgbClr val="990099"/>
                </a:solidFill>
              </a:rPr>
              <a:t>error control and recovery</a:t>
            </a:r>
            <a:r>
              <a:rPr lang="en-US" sz="2800"/>
              <a:t>.</a:t>
            </a:r>
            <a:endParaRPr lang="en-US" sz="2800"/>
          </a:p>
          <a:p>
            <a:pPr marL="1081405" lvl="1" indent="-51435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 panose="020B0604020202020204"/>
              <a:buAutoNum type="arabicPeriod"/>
            </a:pPr>
            <a:r>
              <a:rPr lang="en-US" sz="2800"/>
              <a:t>Performing </a:t>
            </a:r>
            <a:r>
              <a:rPr lang="en-US" sz="2800">
                <a:solidFill>
                  <a:srgbClr val="990099"/>
                </a:solidFill>
              </a:rPr>
              <a:t>flow control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/>
              <a:t>between end users.</a:t>
            </a:r>
            <a:endParaRPr lang="en-US" sz="2800"/>
          </a:p>
          <a:p>
            <a:pPr marL="1081405" lvl="1" indent="-256540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 panose="020B0604020202020204"/>
              <a:buNone/>
            </a:pPr>
          </a:p>
          <a:p>
            <a:pPr marL="855980" lvl="1" indent="-31115" algn="l" rtl="0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endParaRPr sz="2800"/>
          </a:p>
        </p:txBody>
      </p:sp>
      <p:sp>
        <p:nvSpPr>
          <p:cNvPr id="286" name="Google Shape;286;p7"/>
          <p:cNvSpPr txBox="1"/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87" name="Google Shape;287;p7"/>
          <p:cNvSpPr/>
          <p:nvPr/>
        </p:nvSpPr>
        <p:spPr>
          <a:xfrm>
            <a:off x="1676400" y="1935332"/>
            <a:ext cx="427608" cy="2263806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A260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1754409" y="4335262"/>
            <a:ext cx="427608" cy="1312416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BB781C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9" name="Google Shape;289;p7"/>
          <p:cNvSpPr txBox="1"/>
          <p:nvPr/>
        </p:nvSpPr>
        <p:spPr>
          <a:xfrm>
            <a:off x="624070" y="4721610"/>
            <a:ext cx="12284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5E993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Only TCP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0" name="Google Shape;290;p7"/>
          <p:cNvSpPr txBox="1"/>
          <p:nvPr/>
        </p:nvSpPr>
        <p:spPr>
          <a:xfrm>
            <a:off x="568132" y="3143805"/>
            <a:ext cx="14302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7D28C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UDP &amp;TCP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1" name="Google Shape;291;p7"/>
          <p:cNvSpPr/>
          <p:nvPr/>
        </p:nvSpPr>
        <p:spPr>
          <a:xfrm>
            <a:off x="1500326" y="3984594"/>
            <a:ext cx="8558074" cy="2263806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>
                <a:solidFill>
                  <a:srgbClr val="7D28CD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Function 6 </a:t>
            </a:r>
            <a:br>
              <a:rPr lang="en-US"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</a:br>
            <a:r>
              <a:rPr lang="en-US"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Connection Establishment and Termination for Reliability</a:t>
            </a:r>
            <a:endParaRPr lang="en-US" sz="4000"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297" name="Google Shape;297;p8"/>
          <p:cNvSpPr txBox="1"/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49580" algn="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9"/>
          <p:cNvSpPr txBox="1"/>
          <p:nvPr>
            <p:ph type="title"/>
          </p:nvPr>
        </p:nvSpPr>
        <p:spPr>
          <a:xfrm>
            <a:off x="1484311" y="685800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Connection Establishment</a:t>
            </a:r>
            <a:endParaRPr lang="en-US"/>
          </a:p>
        </p:txBody>
      </p:sp>
      <p:sp>
        <p:nvSpPr>
          <p:cNvPr id="303" name="Google Shape;303;p69"/>
          <p:cNvSpPr txBox="1"/>
          <p:nvPr>
            <p:ph type="body" idx="1"/>
          </p:nvPr>
        </p:nvSpPr>
        <p:spPr>
          <a:xfrm>
            <a:off x="1041400" y="1719265"/>
            <a:ext cx="10736179" cy="44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TCP sets up a connection between end hosts before sending data</a:t>
            </a:r>
            <a:endParaRPr lang="en-US" sz="32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 sz="32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process is known as </a:t>
            </a:r>
            <a:r>
              <a:rPr lang="en-US" sz="3200" b="1">
                <a:solidFill>
                  <a:srgbClr val="6600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”Three-way handshake”</a:t>
            </a:r>
            <a:endParaRPr lang="en-US" sz="3200" b="1">
              <a:solidFill>
                <a:srgbClr val="6600CC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 sz="32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After the connection is established the hosts can send data</a:t>
            </a:r>
            <a:endParaRPr lang="en-US" sz="32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464801" y="1447800"/>
            <a:ext cx="1022351" cy="12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12000" y="1524000"/>
            <a:ext cx="1320800" cy="9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0" name="Google Shape;310;p12"/>
          <p:cNvGraphicFramePr/>
          <p:nvPr/>
        </p:nvGraphicFramePr>
        <p:xfrm>
          <a:off x="508000" y="1752601"/>
          <a:ext cx="6400775" cy="3000000"/>
        </p:xfrm>
        <a:graphic>
          <a:graphicData uri="http://schemas.openxmlformats.org/drawingml/2006/table">
            <a:tbl>
              <a:tblPr>
                <a:noFill/>
                <a:tableStyleId>{1226D7D6-3A80-415B-BDFA-EC2BCA94591A}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CC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Source Port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CC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Destination Port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990099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Sequence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5E9934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Acknowledgement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5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U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CC0000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A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P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R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S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F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CC66FF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Window Size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Others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cxnSp>
        <p:nvCxnSpPr>
          <p:cNvPr id="311" name="Google Shape;311;p12"/>
          <p:cNvCxnSpPr/>
          <p:nvPr/>
        </p:nvCxnSpPr>
        <p:spPr>
          <a:xfrm>
            <a:off x="10972800" y="2667000"/>
            <a:ext cx="0" cy="2895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2" name="Google Shape;312;p12"/>
          <p:cNvCxnSpPr/>
          <p:nvPr/>
        </p:nvCxnSpPr>
        <p:spPr>
          <a:xfrm>
            <a:off x="7721600" y="2438400"/>
            <a:ext cx="0" cy="2971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3" name="Google Shape;313;p12"/>
          <p:cNvSpPr txBox="1"/>
          <p:nvPr/>
        </p:nvSpPr>
        <p:spPr>
          <a:xfrm>
            <a:off x="11480800" y="1593433"/>
            <a:ext cx="711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80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14" name="Google Shape;314;p1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02900" y="1009651"/>
            <a:ext cx="9398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12"/>
          <p:cNvSpPr txBox="1"/>
          <p:nvPr/>
        </p:nvSpPr>
        <p:spPr>
          <a:xfrm>
            <a:off x="7213625" y="1250345"/>
            <a:ext cx="1422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49152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316" name="Google Shape;316;p12"/>
          <p:cNvGraphicFramePr/>
          <p:nvPr/>
        </p:nvGraphicFramePr>
        <p:xfrm>
          <a:off x="508000" y="3875089"/>
          <a:ext cx="6400775" cy="3000000"/>
        </p:xfrm>
        <a:graphic>
          <a:graphicData uri="http://schemas.openxmlformats.org/drawingml/2006/table">
            <a:tbl>
              <a:tblPr>
                <a:noFill/>
                <a:tableStyleId>{1226D7D6-3A80-415B-BDFA-EC2BCA94591A}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endParaRPr sz="1600" b="0" i="0" u="none" strike="noStrike" cap="none">
                        <a:solidFill>
                          <a:srgbClr val="0033CC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endParaRPr sz="1600" b="0" i="0" u="none" strike="noStrike" cap="none">
                        <a:solidFill>
                          <a:srgbClr val="0033CC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800" b="0" i="0" u="none" strike="noStrike" cap="none">
                        <a:solidFill>
                          <a:srgbClr val="990099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800" b="0" i="0" u="none" strike="noStrike" cap="none">
                        <a:solidFill>
                          <a:schemeClr val="dk2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5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800" b="0" i="0" u="none" strike="noStrike" cap="none">
                        <a:solidFill>
                          <a:srgbClr val="CC0000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Others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cxnSp>
        <p:nvCxnSpPr>
          <p:cNvPr id="317" name="Google Shape;317;p12"/>
          <p:cNvCxnSpPr/>
          <p:nvPr/>
        </p:nvCxnSpPr>
        <p:spPr>
          <a:xfrm>
            <a:off x="7721600" y="2743200"/>
            <a:ext cx="3251200" cy="533400"/>
          </a:xfrm>
          <a:prstGeom prst="straightConnector1">
            <a:avLst/>
          </a:prstGeom>
          <a:noFill/>
          <a:ln w="38100" cap="flat" cmpd="sng">
            <a:solidFill>
              <a:srgbClr val="8000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8" name="Google Shape;318;p12"/>
          <p:cNvSpPr/>
          <p:nvPr/>
        </p:nvSpPr>
        <p:spPr>
          <a:xfrm>
            <a:off x="7112000" y="2590800"/>
            <a:ext cx="609600" cy="381000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9" name="Google Shape;319;p12"/>
          <p:cNvSpPr txBox="1"/>
          <p:nvPr/>
        </p:nvSpPr>
        <p:spPr>
          <a:xfrm>
            <a:off x="1727200" y="3962400"/>
            <a:ext cx="13208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320" name="Google Shape;320;p12"/>
          <p:cNvSpPr txBox="1"/>
          <p:nvPr/>
        </p:nvSpPr>
        <p:spPr>
          <a:xfrm>
            <a:off x="1422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49152</a:t>
            </a:r>
            <a:endParaRPr sz="18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4572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80</a:t>
            </a:r>
            <a:endParaRPr sz="18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322" name="Google Shape;322;p12"/>
          <p:cNvSpPr txBox="1"/>
          <p:nvPr/>
        </p:nvSpPr>
        <p:spPr>
          <a:xfrm>
            <a:off x="2285987" y="4176022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990099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100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3" name="Google Shape;323;p12"/>
          <p:cNvSpPr txBox="1"/>
          <p:nvPr/>
        </p:nvSpPr>
        <p:spPr>
          <a:xfrm>
            <a:off x="3108023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5E9934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4" name="Google Shape;324;p12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CC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5" name="Google Shape;325;p12"/>
          <p:cNvSpPr txBox="1"/>
          <p:nvPr/>
        </p:nvSpPr>
        <p:spPr>
          <a:xfrm>
            <a:off x="1930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80</a:t>
            </a:r>
            <a:endParaRPr sz="18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326" name="Google Shape;326;p12"/>
          <p:cNvSpPr txBox="1"/>
          <p:nvPr/>
        </p:nvSpPr>
        <p:spPr>
          <a:xfrm>
            <a:off x="4978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49152</a:t>
            </a:r>
            <a:endParaRPr sz="18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327" name="Google Shape;327;p12"/>
          <p:cNvSpPr txBox="1"/>
          <p:nvPr/>
        </p:nvSpPr>
        <p:spPr>
          <a:xfrm>
            <a:off x="3292777" y="4183064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990099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8" name="Google Shape;328;p12"/>
          <p:cNvSpPr txBox="1"/>
          <p:nvPr/>
        </p:nvSpPr>
        <p:spPr>
          <a:xfrm>
            <a:off x="3352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5E9934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101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29" name="Google Shape;329;p12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CC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0" name="Google Shape;330;p12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CC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31" name="Google Shape;331;p12"/>
          <p:cNvCxnSpPr/>
          <p:nvPr/>
        </p:nvCxnSpPr>
        <p:spPr>
          <a:xfrm flipH="1">
            <a:off x="7823200" y="3657600"/>
            <a:ext cx="3048000" cy="457200"/>
          </a:xfrm>
          <a:prstGeom prst="straightConnector1">
            <a:avLst/>
          </a:prstGeom>
          <a:noFill/>
          <a:ln w="38100" cap="flat" cmpd="sng">
            <a:solidFill>
              <a:srgbClr val="8000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2" name="Google Shape;332;p12"/>
          <p:cNvSpPr txBox="1"/>
          <p:nvPr/>
        </p:nvSpPr>
        <p:spPr>
          <a:xfrm>
            <a:off x="5588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80</a:t>
            </a:r>
            <a:endParaRPr sz="18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333" name="Google Shape;333;p12"/>
          <p:cNvSpPr txBox="1"/>
          <p:nvPr/>
        </p:nvSpPr>
        <p:spPr>
          <a:xfrm>
            <a:off x="13208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49152</a:t>
            </a:r>
            <a:endParaRPr sz="18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334" name="Google Shape;334;p12"/>
          <p:cNvSpPr txBox="1"/>
          <p:nvPr/>
        </p:nvSpPr>
        <p:spPr>
          <a:xfrm>
            <a:off x="3759200" y="4191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990099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101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5" name="Google Shape;335;p12"/>
          <p:cNvSpPr txBox="1"/>
          <p:nvPr/>
        </p:nvSpPr>
        <p:spPr>
          <a:xfrm>
            <a:off x="3860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5E9934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6" name="Google Shape;336;p12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CC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37" name="Google Shape;337;p12"/>
          <p:cNvCxnSpPr/>
          <p:nvPr/>
        </p:nvCxnSpPr>
        <p:spPr>
          <a:xfrm>
            <a:off x="7721600" y="4495800"/>
            <a:ext cx="3251200" cy="533400"/>
          </a:xfrm>
          <a:prstGeom prst="straightConnector1">
            <a:avLst/>
          </a:prstGeom>
          <a:noFill/>
          <a:ln w="38100" cap="flat" cmpd="sng">
            <a:solidFill>
              <a:srgbClr val="8000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8" name="Google Shape;338;p12"/>
          <p:cNvSpPr/>
          <p:nvPr/>
        </p:nvSpPr>
        <p:spPr>
          <a:xfrm>
            <a:off x="10972800" y="3429000"/>
            <a:ext cx="609600" cy="3810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9" name="Google Shape;339;p12"/>
          <p:cNvSpPr/>
          <p:nvPr/>
        </p:nvSpPr>
        <p:spPr>
          <a:xfrm>
            <a:off x="7112000" y="4267200"/>
            <a:ext cx="609600" cy="381000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0" name="Google Shape;340;p12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 Way Handshake : Connection Establishment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1" name="Google Shape;341;p12"/>
          <p:cNvSpPr txBox="1"/>
          <p:nvPr/>
        </p:nvSpPr>
        <p:spPr>
          <a:xfrm>
            <a:off x="4177145" y="4994543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4000 Bytes</a:t>
            </a:r>
            <a:endParaRPr lang="en-US" sz="1800" b="1" i="0" u="none" strike="noStrike" cap="none">
              <a:solidFill>
                <a:srgbClr val="FF99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2" name="Google Shape;342;p12"/>
          <p:cNvSpPr txBox="1"/>
          <p:nvPr/>
        </p:nvSpPr>
        <p:spPr>
          <a:xfrm>
            <a:off x="5407890" y="5034065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8000 Bytes</a:t>
            </a:r>
            <a:endParaRPr lang="en-US" sz="1800" b="1" i="0" u="none" strike="noStrike" cap="none">
              <a:solidFill>
                <a:srgbClr val="FF99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1"/>
          <p:cNvSpPr txBox="1"/>
          <p:nvPr>
            <p:ph type="sldNum" idx="12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24.</a:t>
            </a: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49" name="Google Shape;349;p7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524001" y="2971801"/>
            <a:ext cx="1706033" cy="30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7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978901" y="2641600"/>
            <a:ext cx="16891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7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352801" y="2743201"/>
            <a:ext cx="5524500" cy="100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2" name="Google Shape;352;p71"/>
          <p:cNvGrpSpPr/>
          <p:nvPr/>
        </p:nvGrpSpPr>
        <p:grpSpPr>
          <a:xfrm>
            <a:off x="628651" y="1019175"/>
            <a:ext cx="10833100" cy="5405438"/>
            <a:chOff x="471823" y="1019462"/>
            <a:chExt cx="8124153" cy="5404915"/>
          </a:xfrm>
        </p:grpSpPr>
        <p:pic>
          <p:nvPicPr>
            <p:cNvPr id="353" name="Google Shape;353;p71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943728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p71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24384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p71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6658732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p71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0010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p71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229749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71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802825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9" name="Google Shape;359;p71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6553200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0" name="Google Shape;360;p71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790092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1" name="Google Shape;361;p71"/>
            <p:cNvPicPr preferRelativeResize="0"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471823" y="1019462"/>
              <a:ext cx="8124153" cy="14078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2" name="Google Shape;362;p7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5384800" y="1631950"/>
            <a:ext cx="1305984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71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3416301" y="3752850"/>
            <a:ext cx="54991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71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3357033" y="4800600"/>
            <a:ext cx="552026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7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435101" y="3992564"/>
            <a:ext cx="181610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p71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9002184" y="5013325"/>
            <a:ext cx="1665816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71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 Way Handshake : Connection Establishment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2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822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7"/>
          <p:cNvSpPr txBox="1"/>
          <p:nvPr>
            <p:ph type="title" idx="4294967295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</a:t>
            </a:r>
            <a:endParaRPr lang="en-US" sz="5400"/>
          </a:p>
        </p:txBody>
      </p:sp>
      <p:sp>
        <p:nvSpPr>
          <p:cNvPr id="153" name="Google Shape;153;p47"/>
          <p:cNvSpPr txBox="1"/>
          <p:nvPr>
            <p:ph type="body" idx="4294967295"/>
          </p:nvPr>
        </p:nvSpPr>
        <p:spPr>
          <a:xfrm>
            <a:off x="1720502" y="1774726"/>
            <a:ext cx="9359171" cy="2735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TCP Header </a:t>
            </a:r>
            <a:endParaRPr lang="en-US" sz="36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TCP Services</a:t>
            </a:r>
            <a:endParaRPr lang="en-US" sz="36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p7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7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7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7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7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7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7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7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72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Transfer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82" name="Google Shape;382;p7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052732" y="1890035"/>
            <a:ext cx="5422745" cy="44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7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72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7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72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096503" y="2354612"/>
            <a:ext cx="5422745" cy="127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72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084741" y="3694975"/>
            <a:ext cx="5390736" cy="116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72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084741" y="5064323"/>
            <a:ext cx="5390736" cy="115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72"/>
          <p:cNvCxnSpPr/>
          <p:nvPr/>
        </p:nvCxnSpPr>
        <p:spPr>
          <a:xfrm>
            <a:off x="2106976" y="2914650"/>
            <a:ext cx="18226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90" name="Google Shape;390;p72"/>
          <p:cNvCxnSpPr/>
          <p:nvPr/>
        </p:nvCxnSpPr>
        <p:spPr>
          <a:xfrm>
            <a:off x="2106976" y="4167188"/>
            <a:ext cx="18226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91" name="Google Shape;391;p72"/>
          <p:cNvCxnSpPr/>
          <p:nvPr/>
        </p:nvCxnSpPr>
        <p:spPr>
          <a:xfrm rot="10800000">
            <a:off x="9691026" y="5510212"/>
            <a:ext cx="1524662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392" name="Google Shape;392;p72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564869" y="21898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72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2619926" y="33355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72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9892655" y="4855109"/>
            <a:ext cx="930936" cy="600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5" name="Google Shape;395;p72"/>
          <p:cNvCxnSpPr/>
          <p:nvPr/>
        </p:nvCxnSpPr>
        <p:spPr>
          <a:xfrm>
            <a:off x="9597038" y="3335525"/>
            <a:ext cx="16186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396" name="Google Shape;396;p72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9943455" y="2850525"/>
            <a:ext cx="901700" cy="31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7" name="Google Shape;397;p72"/>
          <p:cNvCxnSpPr/>
          <p:nvPr/>
        </p:nvCxnSpPr>
        <p:spPr>
          <a:xfrm>
            <a:off x="9691025" y="4545200"/>
            <a:ext cx="16186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398" name="Google Shape;398;p72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9980484" y="4118746"/>
            <a:ext cx="90170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7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7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7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7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7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7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7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7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73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Transfer Continued..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13" name="Google Shape;413;p7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7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7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73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128316" y="2149081"/>
            <a:ext cx="5390736" cy="12799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7" name="Google Shape;417;p73"/>
          <p:cNvCxnSpPr/>
          <p:nvPr/>
        </p:nvCxnSpPr>
        <p:spPr>
          <a:xfrm rot="10800000">
            <a:off x="9597038" y="2634353"/>
            <a:ext cx="1524662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418" name="Google Shape;418;p73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857718" y="1911488"/>
            <a:ext cx="1009447" cy="65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73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083208" y="3865882"/>
            <a:ext cx="5435844" cy="116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73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083208" y="5410839"/>
            <a:ext cx="5378693" cy="660331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73"/>
          <p:cNvSpPr/>
          <p:nvPr/>
        </p:nvSpPr>
        <p:spPr>
          <a:xfrm>
            <a:off x="4128316" y="3743325"/>
            <a:ext cx="3501209" cy="1667514"/>
          </a:xfrm>
          <a:prstGeom prst="ellipse">
            <a:avLst/>
          </a:prstGeom>
          <a:noFill/>
          <a:ln w="381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A93023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7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464801" y="1447800"/>
            <a:ext cx="1022351" cy="12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p7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112000" y="1524000"/>
            <a:ext cx="1320800" cy="9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8" name="Google Shape;428;p70"/>
          <p:cNvGraphicFramePr/>
          <p:nvPr/>
        </p:nvGraphicFramePr>
        <p:xfrm>
          <a:off x="508000" y="1752601"/>
          <a:ext cx="6400775" cy="3000000"/>
        </p:xfrm>
        <a:graphic>
          <a:graphicData uri="http://schemas.openxmlformats.org/drawingml/2006/table">
            <a:tbl>
              <a:tblPr>
                <a:noFill/>
                <a:tableStyleId>{1226D7D6-3A80-415B-BDFA-EC2BCA94591A}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CC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Source Port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lang="en-US" sz="1600" b="0" i="0" u="none" strike="noStrike" cap="none">
                          <a:solidFill>
                            <a:srgbClr val="0033CC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Destination Port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990099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Sequence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5E9934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Acknowledgement No.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5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U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CC0000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A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P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R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S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rgbClr val="CC0000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F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CC66FF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Window Size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Others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cxnSp>
        <p:nvCxnSpPr>
          <p:cNvPr id="429" name="Google Shape;429;p70"/>
          <p:cNvCxnSpPr/>
          <p:nvPr/>
        </p:nvCxnSpPr>
        <p:spPr>
          <a:xfrm>
            <a:off x="10972800" y="2667000"/>
            <a:ext cx="0" cy="2895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0" name="Google Shape;430;p70"/>
          <p:cNvCxnSpPr/>
          <p:nvPr/>
        </p:nvCxnSpPr>
        <p:spPr>
          <a:xfrm>
            <a:off x="7721600" y="2438400"/>
            <a:ext cx="0" cy="2971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1" name="Google Shape;431;p70"/>
          <p:cNvSpPr txBox="1"/>
          <p:nvPr/>
        </p:nvSpPr>
        <p:spPr>
          <a:xfrm>
            <a:off x="11277600" y="1600201"/>
            <a:ext cx="711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80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432" name="Google Shape;432;p7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502900" y="1009651"/>
            <a:ext cx="9398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70"/>
          <p:cNvSpPr txBox="1"/>
          <p:nvPr/>
        </p:nvSpPr>
        <p:spPr>
          <a:xfrm>
            <a:off x="7823200" y="1524001"/>
            <a:ext cx="14224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49152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434" name="Google Shape;434;p70"/>
          <p:cNvGraphicFramePr/>
          <p:nvPr/>
        </p:nvGraphicFramePr>
        <p:xfrm>
          <a:off x="508000" y="3875089"/>
          <a:ext cx="6400775" cy="3000000"/>
        </p:xfrm>
        <a:graphic>
          <a:graphicData uri="http://schemas.openxmlformats.org/drawingml/2006/table">
            <a:tbl>
              <a:tblPr>
                <a:noFill/>
                <a:tableStyleId>{1226D7D6-3A80-415B-BDFA-EC2BCA94591A}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endParaRPr sz="1600" b="0" i="0" u="none" strike="noStrike" cap="none">
                        <a:solidFill>
                          <a:srgbClr val="0033CC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endParaRPr sz="1600" b="0" i="0" u="none" strike="noStrike" cap="none">
                        <a:solidFill>
                          <a:srgbClr val="0033CC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800" b="0" i="0" u="none" strike="noStrike" cap="none">
                        <a:solidFill>
                          <a:srgbClr val="990099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65875">
                <a:tc gridSpan="8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800" b="0" i="0" u="none" strike="noStrike" cap="none">
                        <a:solidFill>
                          <a:schemeClr val="dk2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5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endParaRPr sz="2400" b="0" i="0" u="none" strike="noStrike" cap="none">
                        <a:solidFill>
                          <a:schemeClr val="dk1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800" b="0" i="0" u="none" strike="noStrike" cap="none">
                        <a:solidFill>
                          <a:srgbClr val="CC0000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endParaRPr sz="2000" b="0" i="0" u="none" strike="noStrike" cap="none">
                        <a:solidFill>
                          <a:srgbClr val="CC0000"/>
                        </a:solidFill>
                        <a:latin typeface="Verdana" panose="020B0604030504040204"/>
                        <a:ea typeface="Verdana" panose="020B0604030504040204"/>
                        <a:cs typeface="Verdana" panose="020B0604030504040204"/>
                        <a:sym typeface="Verdana" panose="020B0604030504040204"/>
                      </a:endParaRPr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endParaRPr sz="1400" u="none" strike="noStrike" cap="none"/>
                    </a:p>
                  </a:txBody>
                  <a:tcPr marL="121925" marR="121925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lang="en-US" sz="2000" b="0" i="0" u="none" strike="noStrike" cap="none">
                          <a:solidFill>
                            <a:schemeClr val="dk1"/>
                          </a:solidFill>
                          <a:latin typeface="Verdana" panose="020B0604030504040204"/>
                          <a:ea typeface="Verdana" panose="020B0604030504040204"/>
                          <a:cs typeface="Verdana" panose="020B0604030504040204"/>
                          <a:sym typeface="Verdana" panose="020B0604030504040204"/>
                        </a:rPr>
                        <a:t>Others</a:t>
                      </a:r>
                      <a:endParaRPr sz="1400" u="none" strike="noStrike" cap="none"/>
                    </a:p>
                  </a:txBody>
                  <a:tcPr marL="121925" marR="121925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cxnSp>
        <p:nvCxnSpPr>
          <p:cNvPr id="435" name="Google Shape;435;p70"/>
          <p:cNvCxnSpPr/>
          <p:nvPr/>
        </p:nvCxnSpPr>
        <p:spPr>
          <a:xfrm>
            <a:off x="7721600" y="2743200"/>
            <a:ext cx="3251200" cy="533400"/>
          </a:xfrm>
          <a:prstGeom prst="straightConnector1">
            <a:avLst/>
          </a:prstGeom>
          <a:noFill/>
          <a:ln w="38100" cap="flat" cmpd="sng">
            <a:solidFill>
              <a:srgbClr val="8000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36" name="Google Shape;436;p70"/>
          <p:cNvSpPr/>
          <p:nvPr/>
        </p:nvSpPr>
        <p:spPr>
          <a:xfrm>
            <a:off x="7112000" y="2590800"/>
            <a:ext cx="609600" cy="381000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37" name="Google Shape;437;p70"/>
          <p:cNvSpPr txBox="1"/>
          <p:nvPr/>
        </p:nvSpPr>
        <p:spPr>
          <a:xfrm>
            <a:off x="1422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49152</a:t>
            </a:r>
            <a:endParaRPr sz="18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438" name="Google Shape;438;p70"/>
          <p:cNvSpPr txBox="1"/>
          <p:nvPr/>
        </p:nvSpPr>
        <p:spPr>
          <a:xfrm>
            <a:off x="4572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80</a:t>
            </a:r>
            <a:endParaRPr sz="18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439" name="Google Shape;439;p70"/>
          <p:cNvSpPr txBox="1"/>
          <p:nvPr/>
        </p:nvSpPr>
        <p:spPr>
          <a:xfrm>
            <a:off x="2245994" y="4224607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990099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10001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0" name="Google Shape;440;p70"/>
          <p:cNvSpPr txBox="1"/>
          <p:nvPr/>
        </p:nvSpPr>
        <p:spPr>
          <a:xfrm>
            <a:off x="2725225" y="4600951"/>
            <a:ext cx="12192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5E9934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17001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1" name="Google Shape;441;p70"/>
          <p:cNvSpPr txBox="1"/>
          <p:nvPr/>
        </p:nvSpPr>
        <p:spPr>
          <a:xfrm>
            <a:off x="2476129" y="385948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80</a:t>
            </a:r>
            <a:endParaRPr sz="18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442" name="Google Shape;442;p70"/>
          <p:cNvSpPr txBox="1"/>
          <p:nvPr/>
        </p:nvSpPr>
        <p:spPr>
          <a:xfrm>
            <a:off x="5300664" y="3883007"/>
            <a:ext cx="167177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lang="en-US" sz="1800" b="0" i="0" u="none" strike="noStrike" cap="none">
                <a:solidFill>
                  <a:srgbClr val="0033CC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49152</a:t>
            </a:r>
            <a:endParaRPr sz="1800" b="0" i="0" u="none" strike="noStrike" cap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443" name="Google Shape;443;p70"/>
          <p:cNvSpPr txBox="1"/>
          <p:nvPr/>
        </p:nvSpPr>
        <p:spPr>
          <a:xfrm>
            <a:off x="4567526" y="4569095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5E9934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10002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4" name="Google Shape;444;p70"/>
          <p:cNvSpPr txBox="1"/>
          <p:nvPr/>
        </p:nvSpPr>
        <p:spPr>
          <a:xfrm>
            <a:off x="3736975" y="4967000"/>
            <a:ext cx="6096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CC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45" name="Google Shape;445;p70"/>
          <p:cNvCxnSpPr/>
          <p:nvPr/>
        </p:nvCxnSpPr>
        <p:spPr>
          <a:xfrm flipH="1">
            <a:off x="7823200" y="3657600"/>
            <a:ext cx="3048000" cy="457200"/>
          </a:xfrm>
          <a:prstGeom prst="straightConnector1">
            <a:avLst/>
          </a:prstGeom>
          <a:noFill/>
          <a:ln w="38100" cap="flat" cmpd="sng">
            <a:solidFill>
              <a:srgbClr val="8000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6" name="Google Shape;446;p70"/>
          <p:cNvSpPr txBox="1"/>
          <p:nvPr/>
        </p:nvSpPr>
        <p:spPr>
          <a:xfrm>
            <a:off x="3355976" y="4215938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990099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17001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47" name="Google Shape;447;p70"/>
          <p:cNvSpPr txBox="1"/>
          <p:nvPr/>
        </p:nvSpPr>
        <p:spPr>
          <a:xfrm>
            <a:off x="2210874" y="5020293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CC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48" name="Google Shape;448;p70"/>
          <p:cNvCxnSpPr/>
          <p:nvPr/>
        </p:nvCxnSpPr>
        <p:spPr>
          <a:xfrm>
            <a:off x="7721600" y="4495800"/>
            <a:ext cx="3251200" cy="533400"/>
          </a:xfrm>
          <a:prstGeom prst="straightConnector1">
            <a:avLst/>
          </a:prstGeom>
          <a:noFill/>
          <a:ln w="38100" cap="flat" cmpd="sng">
            <a:solidFill>
              <a:srgbClr val="8000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9" name="Google Shape;449;p70"/>
          <p:cNvSpPr/>
          <p:nvPr/>
        </p:nvSpPr>
        <p:spPr>
          <a:xfrm>
            <a:off x="10972800" y="3429000"/>
            <a:ext cx="609600" cy="381000"/>
          </a:xfrm>
          <a:prstGeom prst="rect">
            <a:avLst/>
          </a:prstGeom>
          <a:solidFill>
            <a:srgbClr val="0066CC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0" name="Google Shape;450;p70"/>
          <p:cNvSpPr/>
          <p:nvPr/>
        </p:nvSpPr>
        <p:spPr>
          <a:xfrm>
            <a:off x="7112000" y="4267200"/>
            <a:ext cx="609600" cy="381000"/>
          </a:xfrm>
          <a:prstGeom prst="rect">
            <a:avLst/>
          </a:prstGeom>
          <a:solidFill>
            <a:srgbClr val="333399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1" name="Google Shape;451;p70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 Way Handshake : Connection Termination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2" name="Google Shape;452;p70"/>
          <p:cNvSpPr txBox="1"/>
          <p:nvPr/>
        </p:nvSpPr>
        <p:spPr>
          <a:xfrm>
            <a:off x="4177145" y="4994543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4000 Bytes</a:t>
            </a:r>
            <a:endParaRPr lang="en-US" sz="1800" b="1" i="0" u="none" strike="noStrike" cap="none">
              <a:solidFill>
                <a:srgbClr val="FF99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3" name="Google Shape;453;p70"/>
          <p:cNvSpPr txBox="1"/>
          <p:nvPr/>
        </p:nvSpPr>
        <p:spPr>
          <a:xfrm>
            <a:off x="5407890" y="5034065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FF99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8000 Bytes</a:t>
            </a:r>
            <a:endParaRPr lang="en-US" sz="1800" b="1" i="0" u="none" strike="noStrike" cap="none">
              <a:solidFill>
                <a:srgbClr val="FF99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4" name="Google Shape;454;p70"/>
          <p:cNvSpPr txBox="1"/>
          <p:nvPr/>
        </p:nvSpPr>
        <p:spPr>
          <a:xfrm>
            <a:off x="4728436" y="426339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990099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10002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55" name="Google Shape;455;p70"/>
          <p:cNvSpPr txBox="1"/>
          <p:nvPr/>
        </p:nvSpPr>
        <p:spPr>
          <a:xfrm>
            <a:off x="3306024" y="4600950"/>
            <a:ext cx="12192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lang="en-US" sz="2000" b="0" i="0" u="none" strike="noStrike" cap="none">
                <a:solidFill>
                  <a:srgbClr val="5E9934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17002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76"/>
          <p:cNvSpPr txBox="1"/>
          <p:nvPr>
            <p:ph type="title"/>
          </p:nvPr>
        </p:nvSpPr>
        <p:spPr>
          <a:xfrm>
            <a:off x="1498598" y="400051"/>
            <a:ext cx="10018713" cy="64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Connection Termination :: Half Close </a:t>
            </a:r>
            <a:endParaRPr lang="en-US"/>
          </a:p>
        </p:txBody>
      </p:sp>
      <p:pic>
        <p:nvPicPr>
          <p:cNvPr id="461" name="Google Shape;461;p7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00549" y="1185864"/>
            <a:ext cx="7414812" cy="54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9"/>
          <p:cNvSpPr txBox="1"/>
          <p:nvPr>
            <p:ph type="ctrTitle"/>
          </p:nvPr>
        </p:nvSpPr>
        <p:spPr>
          <a:xfrm>
            <a:off x="2302757" y="1380068"/>
            <a:ext cx="9263599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>
                <a:solidFill>
                  <a:srgbClr val="7D28CD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Function 6 </a:t>
            </a:r>
            <a:br>
              <a:rPr lang="en-US"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</a:br>
            <a:r>
              <a:rPr lang="en-US"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Error Control and Recovery for Reliability</a:t>
            </a:r>
            <a:endParaRPr lang="en-US" sz="4000"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467" name="Google Shape;467;p9"/>
          <p:cNvSpPr txBox="1"/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49580" algn="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78"/>
          <p:cNvSpPr txBox="1"/>
          <p:nvPr>
            <p:ph type="title"/>
          </p:nvPr>
        </p:nvSpPr>
        <p:spPr>
          <a:xfrm>
            <a:off x="1484310" y="260928"/>
            <a:ext cx="10018713" cy="703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Reliability in TCP</a:t>
            </a:r>
            <a:endParaRPr lang="en-US"/>
          </a:p>
        </p:txBody>
      </p:sp>
      <p:sp>
        <p:nvSpPr>
          <p:cNvPr id="473" name="Google Shape;473;p78"/>
          <p:cNvSpPr txBox="1"/>
          <p:nvPr>
            <p:ph type="body" idx="1"/>
          </p:nvPr>
        </p:nvSpPr>
        <p:spPr>
          <a:xfrm>
            <a:off x="1484309" y="1059870"/>
            <a:ext cx="10018713" cy="564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TCP provides </a:t>
            </a:r>
            <a:r>
              <a:rPr lang="en-US" sz="2800" b="1">
                <a:solidFill>
                  <a:srgbClr val="FF0000"/>
                </a:solidFill>
              </a:rPr>
              <a:t>reliability</a:t>
            </a:r>
            <a:r>
              <a:rPr lang="en-US" sz="2800"/>
              <a:t> using </a:t>
            </a:r>
            <a:r>
              <a:rPr lang="en-US" sz="2800" b="1">
                <a:solidFill>
                  <a:srgbClr val="7D28CD"/>
                </a:solidFill>
              </a:rPr>
              <a:t>error control</a:t>
            </a:r>
            <a:endParaRPr>
              <a:solidFill>
                <a:srgbClr val="7D28CD"/>
              </a:solidFill>
            </a:endParaRPr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Error control includes mechanisms for</a:t>
            </a:r>
            <a:endParaRPr lang="en-US" sz="28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detecting and resending corrupted segments</a:t>
            </a:r>
            <a:endParaRPr lang="en-US" sz="24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resending lost segments</a:t>
            </a:r>
            <a:endParaRPr lang="en-US" sz="24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storing out-of order segments until missing segments arrive</a:t>
            </a:r>
            <a:endParaRPr lang="en-US" sz="24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detecting and discarding duplicated segments. </a:t>
            </a:r>
            <a:endParaRPr lang="en-US" sz="2400"/>
          </a:p>
          <a:p>
            <a:pPr marL="520065" lvl="1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Error control in TCP is achieved through </a:t>
            </a:r>
            <a:endParaRPr lang="en-US" sz="28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 b="1">
                <a:solidFill>
                  <a:srgbClr val="7D28CD"/>
                </a:solidFill>
              </a:rPr>
              <a:t>Checksum</a:t>
            </a:r>
            <a:endParaRPr b="1">
              <a:solidFill>
                <a:srgbClr val="7D28CD"/>
              </a:solidFill>
            </a:endParaRPr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 b="1">
                <a:solidFill>
                  <a:srgbClr val="7D28CD"/>
                </a:solidFill>
              </a:rPr>
              <a:t>Acknowledgment</a:t>
            </a:r>
            <a:endParaRPr b="1">
              <a:solidFill>
                <a:srgbClr val="7D28CD"/>
              </a:solidFill>
            </a:endParaRPr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 b="1">
                <a:solidFill>
                  <a:srgbClr val="7D28CD"/>
                </a:solidFill>
              </a:rPr>
              <a:t>Time-out and retransmission</a:t>
            </a:r>
            <a:endParaRPr b="1">
              <a:solidFill>
                <a:srgbClr val="7D28CD"/>
              </a:solidFill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9"/>
          <p:cNvSpPr txBox="1"/>
          <p:nvPr>
            <p:ph type="title"/>
          </p:nvPr>
        </p:nvSpPr>
        <p:spPr>
          <a:xfrm>
            <a:off x="1484310" y="190500"/>
            <a:ext cx="10018713" cy="73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Error Control </a:t>
            </a:r>
            <a:endParaRPr lang="en-US"/>
          </a:p>
        </p:txBody>
      </p:sp>
      <p:sp>
        <p:nvSpPr>
          <p:cNvPr id="479" name="Google Shape;479;p79"/>
          <p:cNvSpPr txBox="1"/>
          <p:nvPr>
            <p:ph type="body" idx="1"/>
          </p:nvPr>
        </p:nvSpPr>
        <p:spPr>
          <a:xfrm>
            <a:off x="1330520" y="926275"/>
            <a:ext cx="10018713" cy="6117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Char char="•"/>
            </a:pPr>
            <a:r>
              <a:rPr lang="en-US" sz="2800" b="1">
                <a:solidFill>
                  <a:srgbClr val="1186C3"/>
                </a:solidFill>
              </a:rPr>
              <a:t>Checksum</a:t>
            </a:r>
            <a:endParaRPr lang="en-US" sz="2800" b="1">
              <a:solidFill>
                <a:srgbClr val="1186C3"/>
              </a:solidFill>
            </a:endParaRPr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Char char="▪"/>
            </a:pPr>
            <a:r>
              <a:rPr lang="en-US" sz="2400"/>
              <a:t>Each segment includes a checksum field, which is used to check for a corrupted segment</a:t>
            </a:r>
            <a:endParaRPr lang="en-US" sz="24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Char char="▪"/>
            </a:pPr>
            <a:r>
              <a:rPr lang="en-US" sz="2400"/>
              <a:t>If a segment is corrupted, as detected by an invalid checksum, the segment is discarded</a:t>
            </a:r>
            <a:endParaRPr lang="en-US" sz="24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None/>
            </a:pPr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Char char="•"/>
            </a:pPr>
            <a:r>
              <a:rPr lang="en-US" sz="2800" b="1">
                <a:solidFill>
                  <a:srgbClr val="1186C3"/>
                </a:solidFill>
              </a:rPr>
              <a:t>Acknowledgment</a:t>
            </a:r>
            <a:endParaRPr lang="en-US" sz="2800" b="1">
              <a:solidFill>
                <a:srgbClr val="1186C3"/>
              </a:solidFill>
            </a:endParaRPr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57"/>
              <a:buChar char="▪"/>
            </a:pPr>
            <a:r>
              <a:rPr lang="en-US" sz="2600"/>
              <a:t>Using Acknowledgement  Number to confirm the receipt of data segments. </a:t>
            </a:r>
            <a:endParaRPr sz="22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57"/>
              <a:buChar char="▪"/>
            </a:pPr>
            <a:r>
              <a:rPr lang="en-US" sz="2600"/>
              <a:t>To confirm control segments that carry no data, but consume a sequence number </a:t>
            </a:r>
            <a:endParaRPr sz="22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57"/>
              <a:buChar char="▪"/>
            </a:pPr>
            <a:r>
              <a:rPr lang="en-US" sz="2600"/>
              <a:t>ACK segments </a:t>
            </a:r>
            <a:r>
              <a:rPr lang="en-US" sz="2600">
                <a:solidFill>
                  <a:srgbClr val="A93023"/>
                </a:solidFill>
              </a:rPr>
              <a:t>do not consume sequence numbers </a:t>
            </a:r>
            <a:r>
              <a:rPr lang="en-US" sz="2600"/>
              <a:t>and </a:t>
            </a:r>
            <a:r>
              <a:rPr lang="en-US" sz="2600">
                <a:solidFill>
                  <a:srgbClr val="A93023"/>
                </a:solidFill>
              </a:rPr>
              <a:t>are not acknowledged.</a:t>
            </a:r>
            <a:endParaRPr sz="26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None/>
            </a:pPr>
            <a:endParaRPr sz="24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None/>
            </a:p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None/>
            </a:p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3"/>
          <p:cNvSpPr txBox="1"/>
          <p:nvPr/>
        </p:nvSpPr>
        <p:spPr>
          <a:xfrm>
            <a:off x="1055575" y="796975"/>
            <a:ext cx="11033400" cy="60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1186C3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Retransmission</a:t>
            </a:r>
            <a:endParaRPr sz="28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When a segment is sent, it is stored in a queue until it is acknowledged.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Retransmission of segment will occur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After </a:t>
            </a:r>
            <a:r>
              <a:rPr lang="en-US" sz="2800" b="1" i="0" u="none" strike="noStrike" cap="none">
                <a:solidFill>
                  <a:srgbClr val="7D28CD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Retransmission Time Out</a:t>
            </a:r>
            <a:endParaRPr sz="1600" b="0" i="0" u="none" strike="noStrike" cap="none">
              <a:solidFill>
                <a:srgbClr val="7D28C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The sending TCP maintains one retransmission time-out (RTO) timer  for each connection.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When the timer matures TCP resends the segment in the front of the queue if the segment is not acknowledged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60"/>
              <a:buFont typeface="Arial" panose="020B0604020202020204"/>
              <a:buChar char="•"/>
            </a:pPr>
            <a:r>
              <a:rPr lang="en-US" sz="2800" b="1" i="0" u="none" strike="noStrike" cap="none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After Three Duplicate ACK Segments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marR="0" lvl="1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To be explained later</a:t>
            </a:r>
            <a:endParaRPr lang="en-US" sz="24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485" name="Google Shape;485;p83"/>
          <p:cNvSpPr txBox="1"/>
          <p:nvPr/>
        </p:nvSpPr>
        <p:spPr>
          <a:xfrm>
            <a:off x="1484310" y="190500"/>
            <a:ext cx="10018713" cy="73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Error Control </a:t>
            </a:r>
            <a:endParaRPr lang="en-US" sz="4000" b="0" i="0" u="none" strike="noStrike" cap="none">
              <a:solidFill>
                <a:srgbClr val="000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0" name="Google Shape;490;p13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</p:cxnSp>
      <p:cxnSp>
        <p:nvCxnSpPr>
          <p:cNvPr id="491" name="Google Shape;491;p13"/>
          <p:cNvCxnSpPr/>
          <p:nvPr/>
        </p:nvCxnSpPr>
        <p:spPr>
          <a:xfrm>
            <a:off x="3974123" y="1028700"/>
            <a:ext cx="17585" cy="519625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92" name="Google Shape;492;p13"/>
          <p:cNvCxnSpPr/>
          <p:nvPr/>
        </p:nvCxnSpPr>
        <p:spPr>
          <a:xfrm>
            <a:off x="8352692" y="1107831"/>
            <a:ext cx="0" cy="5117123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93" name="Google Shape;493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86615" y="392723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13"/>
          <p:cNvSpPr txBox="1"/>
          <p:nvPr/>
        </p:nvSpPr>
        <p:spPr>
          <a:xfrm rot="514562">
            <a:off x="4493952" y="1053025"/>
            <a:ext cx="2000857" cy="400110"/>
          </a:xfrm>
          <a:prstGeom prst="rect">
            <a:avLst/>
          </a:prstGeom>
          <a:solidFill>
            <a:srgbClr val="ECDEF9"/>
          </a:solidFill>
          <a:ln w="19050" cap="flat" cmpd="sng">
            <a:solidFill>
              <a:srgbClr val="7D28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1201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– 4001 [Data 200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496" name="Google Shape;496;p13"/>
          <p:cNvCxnSpPr/>
          <p:nvPr/>
        </p:nvCxnSpPr>
        <p:spPr>
          <a:xfrm>
            <a:off x="3991708" y="1440873"/>
            <a:ext cx="4360983" cy="637309"/>
          </a:xfrm>
          <a:prstGeom prst="straightConnector1">
            <a:avLst/>
          </a:prstGeom>
          <a:noFill/>
          <a:ln w="28575" cap="flat" cmpd="sng">
            <a:solidFill>
              <a:srgbClr val="7D28C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97" name="Google Shape;497;p13"/>
          <p:cNvSpPr txBox="1"/>
          <p:nvPr/>
        </p:nvSpPr>
        <p:spPr>
          <a:xfrm rot="-180869">
            <a:off x="4253560" y="1869260"/>
            <a:ext cx="2220208" cy="400110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4001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– 1401 [Data 1000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98" name="Google Shape;498;p13" descr="Timer Clipart Images | Free Download | PNG Transparen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499" name="Google Shape;499;p13"/>
          <p:cNvGrpSpPr/>
          <p:nvPr/>
        </p:nvGrpSpPr>
        <p:grpSpPr>
          <a:xfrm>
            <a:off x="2187664" y="2322684"/>
            <a:ext cx="888735" cy="300182"/>
            <a:chOff x="2962829" y="2468419"/>
            <a:chExt cx="888735" cy="300182"/>
          </a:xfrm>
        </p:grpSpPr>
        <p:cxnSp>
          <p:nvCxnSpPr>
            <p:cNvPr id="500" name="Google Shape;500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w="28575" cap="flat" cmpd="sng">
              <a:solidFill>
                <a:srgbClr val="A93023"/>
              </a:solidFill>
              <a:prstDash val="dash"/>
              <a:round/>
              <a:headEnd type="none" w="sm" len="sm"/>
              <a:tailEnd type="none" w="sm" len="sm"/>
            </a:ln>
          </p:spPr>
        </p:cxnSp>
        <p:pic>
          <p:nvPicPr>
            <p:cNvPr id="501" name="Google Shape;501;p13" descr="Timer Clock Animation , cartoon microphone transparent background PNG clipart thumbnail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2" name="Google Shape;502;p13"/>
          <p:cNvGrpSpPr/>
          <p:nvPr/>
        </p:nvGrpSpPr>
        <p:grpSpPr>
          <a:xfrm>
            <a:off x="2228674" y="3585810"/>
            <a:ext cx="1596782" cy="300182"/>
            <a:chOff x="2377321" y="3047384"/>
            <a:chExt cx="1596782" cy="300182"/>
          </a:xfrm>
        </p:grpSpPr>
        <p:cxnSp>
          <p:nvCxnSpPr>
            <p:cNvPr id="503" name="Google Shape;503;p13"/>
            <p:cNvCxnSpPr>
              <a:endCxn id="504" idx="3"/>
            </p:cNvCxnSpPr>
            <p:nvPr/>
          </p:nvCxnSpPr>
          <p:spPr>
            <a:xfrm flipH="1">
              <a:off x="2677503" y="3168075"/>
              <a:ext cx="1296600" cy="29400"/>
            </a:xfrm>
            <a:prstGeom prst="straightConnector1">
              <a:avLst/>
            </a:prstGeom>
            <a:noFill/>
            <a:ln w="28575" cap="flat" cmpd="sng">
              <a:solidFill>
                <a:srgbClr val="A93023"/>
              </a:solidFill>
              <a:prstDash val="dash"/>
              <a:round/>
              <a:headEnd type="none" w="sm" len="sm"/>
              <a:tailEnd type="none" w="sm" len="sm"/>
            </a:ln>
          </p:spPr>
        </p:cxnSp>
        <p:pic>
          <p:nvPicPr>
            <p:cNvPr id="504" name="Google Shape;504;p13" descr="Timer Clock Animation , cartoon microphone transparent background PNG clipart thumbnail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377321" y="3047384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5" name="Google Shape;505;p13"/>
          <p:cNvCxnSpPr/>
          <p:nvPr/>
        </p:nvCxnSpPr>
        <p:spPr>
          <a:xfrm>
            <a:off x="3982915" y="3683128"/>
            <a:ext cx="4302068" cy="160872"/>
          </a:xfrm>
          <a:prstGeom prst="straightConnector1">
            <a:avLst/>
          </a:prstGeom>
          <a:noFill/>
          <a:ln w="28575" cap="flat" cmpd="sng">
            <a:solidFill>
              <a:srgbClr val="7D28C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06" name="Google Shape;506;p13"/>
          <p:cNvSpPr txBox="1"/>
          <p:nvPr/>
        </p:nvSpPr>
        <p:spPr>
          <a:xfrm rot="212808">
            <a:off x="4563904" y="3268222"/>
            <a:ext cx="3050242" cy="708156"/>
          </a:xfrm>
          <a:prstGeom prst="rect">
            <a:avLst/>
          </a:prstGeom>
          <a:solidFill>
            <a:srgbClr val="ECDEF9"/>
          </a:solidFill>
          <a:ln w="19050" cap="flat" cmpd="sng">
            <a:solidFill>
              <a:srgbClr val="7D28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1</a:t>
            </a:r>
            <a:r>
              <a:rPr lang="en-US" sz="1000" b="1"/>
              <a:t>4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– 5001</a:t>
            </a:r>
            <a:endParaRPr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/>
              <a:t>[no new data is sent. so sequence number of the next segment does not change]</a:t>
            </a:r>
            <a:endParaRPr sz="1000" b="1"/>
          </a:p>
        </p:txBody>
      </p:sp>
      <p:sp>
        <p:nvSpPr>
          <p:cNvPr id="507" name="Google Shape;507;p13"/>
          <p:cNvSpPr txBox="1"/>
          <p:nvPr/>
        </p:nvSpPr>
        <p:spPr>
          <a:xfrm rot="-599562">
            <a:off x="5253701" y="4027772"/>
            <a:ext cx="2019334" cy="400245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</a:t>
            </a:r>
            <a:r>
              <a:rPr lang="en-US" sz="1000" b="1"/>
              <a:t>5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- 1401   [Data 1000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08" name="Google Shape;508;p13"/>
          <p:cNvSpPr txBox="1"/>
          <p:nvPr/>
        </p:nvSpPr>
        <p:spPr>
          <a:xfrm rot="-672159">
            <a:off x="5427824" y="4537303"/>
            <a:ext cx="2210555" cy="400110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</a:t>
            </a:r>
            <a:r>
              <a:rPr lang="en-US" sz="1000" b="1"/>
              <a:t>6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Ack- 1401    [Data 1000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09" name="Google Shape;509;p13"/>
          <p:cNvCxnSpPr/>
          <p:nvPr/>
        </p:nvCxnSpPr>
        <p:spPr>
          <a:xfrm flipH="1">
            <a:off x="3946327" y="4125414"/>
            <a:ext cx="4360982" cy="763624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10" name="Google Shape;510;p13"/>
          <p:cNvCxnSpPr/>
          <p:nvPr/>
        </p:nvCxnSpPr>
        <p:spPr>
          <a:xfrm flipH="1">
            <a:off x="3957339" y="4703916"/>
            <a:ext cx="4360982" cy="763624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1" name="Google Shape;511;p13"/>
          <p:cNvSpPr/>
          <p:nvPr/>
        </p:nvSpPr>
        <p:spPr>
          <a:xfrm>
            <a:off x="1483499" y="2515495"/>
            <a:ext cx="734698" cy="1240395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2" name="Google Shape;512;p13"/>
          <p:cNvSpPr txBox="1"/>
          <p:nvPr/>
        </p:nvSpPr>
        <p:spPr>
          <a:xfrm>
            <a:off x="965528" y="3201893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Out</a:t>
            </a:r>
            <a:endParaRPr lang="en-US" sz="1200" b="1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13" name="Google Shape;513;p13"/>
          <p:cNvSpPr txBox="1"/>
          <p:nvPr/>
        </p:nvSpPr>
        <p:spPr>
          <a:xfrm>
            <a:off x="1054771" y="2858693"/>
            <a:ext cx="80431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500 ms</a:t>
            </a:r>
            <a:endParaRPr sz="1200" b="1" i="0" u="none" strike="noStrike" cap="none">
              <a:solidFill>
                <a:srgbClr val="31343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14" name="Google Shape;514;p13"/>
          <p:cNvGrpSpPr/>
          <p:nvPr/>
        </p:nvGrpSpPr>
        <p:grpSpPr>
          <a:xfrm>
            <a:off x="3010089" y="4655102"/>
            <a:ext cx="877079" cy="300182"/>
            <a:chOff x="2962829" y="2468419"/>
            <a:chExt cx="888735" cy="300182"/>
          </a:xfrm>
        </p:grpSpPr>
        <p:cxnSp>
          <p:nvCxnSpPr>
            <p:cNvPr id="515" name="Google Shape;515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w="28575" cap="flat" cmpd="sng">
              <a:solidFill>
                <a:srgbClr val="A93023"/>
              </a:solidFill>
              <a:prstDash val="dash"/>
              <a:round/>
              <a:headEnd type="none" w="sm" len="sm"/>
              <a:tailEnd type="none" w="sm" len="sm"/>
            </a:ln>
          </p:spPr>
        </p:cxnSp>
        <p:pic>
          <p:nvPicPr>
            <p:cNvPr id="516" name="Google Shape;516;p13" descr="Timer Clock Animation , cartoon microphone transparent background PNG clipart thumbnail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7" name="Google Shape;517;p13"/>
          <p:cNvSpPr txBox="1"/>
          <p:nvPr/>
        </p:nvSpPr>
        <p:spPr>
          <a:xfrm>
            <a:off x="2916673" y="4431390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5E993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lang="en-US" sz="1200" b="1" i="0" u="none" strike="noStrike" cap="none">
              <a:solidFill>
                <a:srgbClr val="5E993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18" name="Google Shape;518;p13"/>
          <p:cNvGrpSpPr/>
          <p:nvPr/>
        </p:nvGrpSpPr>
        <p:grpSpPr>
          <a:xfrm>
            <a:off x="3073069" y="2354342"/>
            <a:ext cx="901053" cy="300182"/>
            <a:chOff x="3073071" y="3001159"/>
            <a:chExt cx="901053" cy="300182"/>
          </a:xfrm>
        </p:grpSpPr>
        <p:cxnSp>
          <p:nvCxnSpPr>
            <p:cNvPr id="519" name="Google Shape;519;p13"/>
            <p:cNvCxnSpPr/>
            <p:nvPr/>
          </p:nvCxnSpPr>
          <p:spPr>
            <a:xfrm flipH="1">
              <a:off x="3367565" y="3168073"/>
              <a:ext cx="606559" cy="25826"/>
            </a:xfrm>
            <a:prstGeom prst="straightConnector1">
              <a:avLst/>
            </a:prstGeom>
            <a:noFill/>
            <a:ln w="28575" cap="flat" cmpd="sng">
              <a:solidFill>
                <a:srgbClr val="A93023"/>
              </a:solidFill>
              <a:prstDash val="dash"/>
              <a:round/>
              <a:headEnd type="none" w="sm" len="sm"/>
              <a:tailEnd type="none" w="sm" len="sm"/>
            </a:ln>
          </p:spPr>
        </p:cxnSp>
        <p:pic>
          <p:nvPicPr>
            <p:cNvPr id="520" name="Google Shape;520;p13" descr="Timer Clock Animation , cartoon microphone transparent background PNG clipart thumbnail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3073071" y="300115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1" name="Google Shape;521;p13"/>
          <p:cNvSpPr/>
          <p:nvPr/>
        </p:nvSpPr>
        <p:spPr>
          <a:xfrm>
            <a:off x="2677619" y="4855993"/>
            <a:ext cx="321457" cy="611547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2" name="Google Shape;522;p13"/>
          <p:cNvSpPr txBox="1"/>
          <p:nvPr/>
        </p:nvSpPr>
        <p:spPr>
          <a:xfrm>
            <a:off x="1693041" y="5055332"/>
            <a:ext cx="90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313435"/>
                </a:solidFill>
              </a:rPr>
              <a:t>&lt;</a:t>
            </a:r>
            <a:r>
              <a: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500 ms</a:t>
            </a:r>
            <a:endParaRPr sz="1200" b="1" i="0" u="none" strike="noStrike" cap="none">
              <a:solidFill>
                <a:srgbClr val="31343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3" name="Google Shape;523;p13"/>
          <p:cNvSpPr txBox="1"/>
          <p:nvPr/>
        </p:nvSpPr>
        <p:spPr>
          <a:xfrm>
            <a:off x="2999928" y="2102300"/>
            <a:ext cx="64946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7D28C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Stop</a:t>
            </a:r>
            <a:endParaRPr lang="en-US" sz="1200" b="1" i="0" u="none" strike="noStrike" cap="none">
              <a:solidFill>
                <a:srgbClr val="7D28C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24" name="Google Shape;524;p13"/>
          <p:cNvCxnSpPr/>
          <p:nvPr/>
        </p:nvCxnSpPr>
        <p:spPr>
          <a:xfrm>
            <a:off x="4008492" y="5525870"/>
            <a:ext cx="4344199" cy="603776"/>
          </a:xfrm>
          <a:prstGeom prst="straightConnector1">
            <a:avLst/>
          </a:prstGeom>
          <a:noFill/>
          <a:ln w="28575" cap="flat" cmpd="sng">
            <a:solidFill>
              <a:srgbClr val="7D28C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25" name="Google Shape;525;p13"/>
          <p:cNvSpPr txBox="1"/>
          <p:nvPr/>
        </p:nvSpPr>
        <p:spPr>
          <a:xfrm rot="363319">
            <a:off x="5511539" y="5379852"/>
            <a:ext cx="1414030" cy="400110"/>
          </a:xfrm>
          <a:prstGeom prst="rect">
            <a:avLst/>
          </a:prstGeom>
          <a:solidFill>
            <a:srgbClr val="ECDEF9"/>
          </a:solidFill>
          <a:ln w="19050" cap="flat" cmpd="sng">
            <a:solidFill>
              <a:srgbClr val="7D28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1</a:t>
            </a:r>
            <a:r>
              <a:rPr lang="en-US" sz="1000" b="1"/>
              <a:t>4</a:t>
            </a: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- 7001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26" name="Google Shape;526;p13"/>
          <p:cNvSpPr txBox="1"/>
          <p:nvPr/>
        </p:nvSpPr>
        <p:spPr>
          <a:xfrm>
            <a:off x="9203605" y="1730413"/>
            <a:ext cx="2802429" cy="99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Normal Operation</a:t>
            </a:r>
            <a:endParaRPr sz="3600" b="0" i="0" u="none" strike="noStrike" cap="none">
              <a:solidFill>
                <a:srgbClr val="000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grpSp>
        <p:nvGrpSpPr>
          <p:cNvPr id="527" name="Google Shape;527;p13"/>
          <p:cNvGrpSpPr/>
          <p:nvPr/>
        </p:nvGrpSpPr>
        <p:grpSpPr>
          <a:xfrm>
            <a:off x="3031952" y="1207147"/>
            <a:ext cx="888735" cy="300182"/>
            <a:chOff x="2962829" y="2468419"/>
            <a:chExt cx="888735" cy="300182"/>
          </a:xfrm>
        </p:grpSpPr>
        <p:cxnSp>
          <p:nvCxnSpPr>
            <p:cNvPr id="528" name="Google Shape;528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w="28575" cap="flat" cmpd="sng">
              <a:solidFill>
                <a:srgbClr val="A93023"/>
              </a:solidFill>
              <a:prstDash val="dash"/>
              <a:round/>
              <a:headEnd type="none" w="sm" len="sm"/>
              <a:tailEnd type="none" w="sm" len="sm"/>
            </a:ln>
          </p:spPr>
        </p:cxnSp>
        <p:pic>
          <p:nvPicPr>
            <p:cNvPr id="529" name="Google Shape;529;p13" descr="Timer Clock Animation , cartoon microphone transparent background PNG clipart thumbnail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0" name="Google Shape;530;p13"/>
          <p:cNvSpPr txBox="1"/>
          <p:nvPr/>
        </p:nvSpPr>
        <p:spPr>
          <a:xfrm>
            <a:off x="2864165" y="989083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7D28C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lang="en-US" sz="1200" b="1" i="0" u="none" strike="noStrike" cap="none">
              <a:solidFill>
                <a:srgbClr val="7D28C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31" name="Google Shape;531;p13"/>
          <p:cNvSpPr txBox="1"/>
          <p:nvPr/>
        </p:nvSpPr>
        <p:spPr>
          <a:xfrm>
            <a:off x="2087822" y="2053736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5E9934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Start</a:t>
            </a:r>
            <a:endParaRPr lang="en-US" sz="1200" b="1" i="0" u="none" strike="noStrike" cap="none">
              <a:solidFill>
                <a:srgbClr val="5E9934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32" name="Google Shape;532;p13"/>
          <p:cNvCxnSpPr/>
          <p:nvPr/>
        </p:nvCxnSpPr>
        <p:spPr>
          <a:xfrm flipH="1">
            <a:off x="4001919" y="2248100"/>
            <a:ext cx="4316403" cy="289141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533" name="Google Shape;533;p13"/>
          <p:cNvGrpSpPr/>
          <p:nvPr/>
        </p:nvGrpSpPr>
        <p:grpSpPr>
          <a:xfrm>
            <a:off x="2997221" y="5257080"/>
            <a:ext cx="877079" cy="300182"/>
            <a:chOff x="2962829" y="2468419"/>
            <a:chExt cx="888735" cy="300182"/>
          </a:xfrm>
        </p:grpSpPr>
        <p:cxnSp>
          <p:nvCxnSpPr>
            <p:cNvPr id="534" name="Google Shape;534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w="28575" cap="flat" cmpd="sng">
              <a:solidFill>
                <a:srgbClr val="A93023"/>
              </a:solidFill>
              <a:prstDash val="dash"/>
              <a:round/>
              <a:headEnd type="none" w="sm" len="sm"/>
              <a:tailEnd type="none" w="sm" len="sm"/>
            </a:ln>
          </p:spPr>
        </p:cxnSp>
        <p:pic>
          <p:nvPicPr>
            <p:cNvPr id="535" name="Google Shape;535;p13" descr="Timer Clock Animation , cartoon microphone transparent background PNG clipart thumbnail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82"/>
          <p:cNvSpPr txBox="1"/>
          <p:nvPr/>
        </p:nvSpPr>
        <p:spPr>
          <a:xfrm>
            <a:off x="794328" y="1773382"/>
            <a:ext cx="10700986" cy="384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 panose="020B0604020202020204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Segment Lost or Corrupted?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 panose="020B0604020202020204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Retransmission of segment  ??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 panose="020B0604020202020204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How will the sender know ??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 panose="020B0604020202020204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What about the receiver, not aware of a packet sent?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 panose="020B0604020202020204"/>
              <a:buChar char="•"/>
            </a:pPr>
            <a:r>
              <a:rPr lang="en-US" sz="3600" b="1" i="0" u="none" strike="noStrike" cap="none">
                <a:solidFill>
                  <a:srgbClr val="C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RTO - Retransmission</a:t>
            </a:r>
            <a:r>
              <a:rPr lang="en-US" sz="36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after time out.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41" name="Google Shape;541;p82"/>
          <p:cNvSpPr txBox="1"/>
          <p:nvPr/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Other Scenarios</a:t>
            </a:r>
            <a:endParaRPr sz="3600" b="0" i="0" u="none" strike="noStrike" cap="none">
              <a:solidFill>
                <a:srgbClr val="000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6"/>
          <p:cNvSpPr txBox="1"/>
          <p:nvPr>
            <p:ph type="sldNum" idx="12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24.</a:t>
            </a:r>
            <a:fld id="{00000000-1234-1234-1234-123412341234}" type="slidenum">
              <a:rPr lang="en-US" sz="12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0" name="Google Shape;160;p5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516828" y="1274763"/>
            <a:ext cx="8314267" cy="91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66272" y="2755901"/>
            <a:ext cx="11205412" cy="366109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6"/>
          <p:cNvSpPr txBox="1"/>
          <p:nvPr/>
        </p:nvSpPr>
        <p:spPr>
          <a:xfrm>
            <a:off x="1390732" y="78291"/>
            <a:ext cx="10018713" cy="925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TCP Segment Header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6" name="Google Shape;546;p14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</p:cxnSp>
      <p:cxnSp>
        <p:nvCxnSpPr>
          <p:cNvPr id="547" name="Google Shape;547;p14"/>
          <p:cNvCxnSpPr/>
          <p:nvPr/>
        </p:nvCxnSpPr>
        <p:spPr>
          <a:xfrm>
            <a:off x="3974123" y="1028700"/>
            <a:ext cx="17585" cy="519625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8" name="Google Shape;548;p14"/>
          <p:cNvCxnSpPr>
            <a:stCxn id="549" idx="2"/>
          </p:cNvCxnSpPr>
          <p:nvPr/>
        </p:nvCxnSpPr>
        <p:spPr>
          <a:xfrm>
            <a:off x="8352691" y="845068"/>
            <a:ext cx="0" cy="53799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550" name="Google Shape;550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14"/>
          <p:cNvSpPr txBox="1"/>
          <p:nvPr/>
        </p:nvSpPr>
        <p:spPr>
          <a:xfrm rot="-346648">
            <a:off x="4745209" y="774155"/>
            <a:ext cx="2153361" cy="400110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7001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– 1401  [Data 1000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52" name="Google Shape;552;p14"/>
          <p:cNvCxnSpPr/>
          <p:nvPr/>
        </p:nvCxnSpPr>
        <p:spPr>
          <a:xfrm flipH="1">
            <a:off x="3951810" y="933392"/>
            <a:ext cx="4400880" cy="491501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3" name="Google Shape;553;p14" descr="Timer Clipart Images | Free Download | PNG Transparen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54" name="Google Shape;554;p14"/>
          <p:cNvCxnSpPr/>
          <p:nvPr/>
        </p:nvCxnSpPr>
        <p:spPr>
          <a:xfrm>
            <a:off x="3991708" y="3785841"/>
            <a:ext cx="4379389" cy="392936"/>
          </a:xfrm>
          <a:prstGeom prst="straightConnector1">
            <a:avLst/>
          </a:prstGeom>
          <a:noFill/>
          <a:ln w="28575" cap="flat" cmpd="sng">
            <a:solidFill>
              <a:srgbClr val="7D28C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5" name="Google Shape;555;p14"/>
          <p:cNvSpPr txBox="1"/>
          <p:nvPr/>
        </p:nvSpPr>
        <p:spPr>
          <a:xfrm rot="-421458">
            <a:off x="4789324" y="1332109"/>
            <a:ext cx="2019389" cy="400110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8001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- 1401   [Data 1000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56" name="Google Shape;556;p14"/>
          <p:cNvSpPr txBox="1"/>
          <p:nvPr/>
        </p:nvSpPr>
        <p:spPr>
          <a:xfrm rot="-672159">
            <a:off x="5309279" y="4380436"/>
            <a:ext cx="2210555" cy="400110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9001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Ack- 1401    [Data 1000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57" name="Google Shape;557;p14"/>
          <p:cNvCxnSpPr/>
          <p:nvPr/>
        </p:nvCxnSpPr>
        <p:spPr>
          <a:xfrm flipH="1">
            <a:off x="4003102" y="4548617"/>
            <a:ext cx="4360982" cy="763624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58" name="Google Shape;558;p14"/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Out</a:t>
            </a:r>
            <a:endParaRPr lang="en-US" sz="1200" b="1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59" name="Google Shape;559;p14"/>
          <p:cNvGrpSpPr/>
          <p:nvPr/>
        </p:nvGrpSpPr>
        <p:grpSpPr>
          <a:xfrm>
            <a:off x="8387163" y="2348947"/>
            <a:ext cx="3044115" cy="551641"/>
            <a:chOff x="8032803" y="641556"/>
            <a:chExt cx="2160088" cy="327375"/>
          </a:xfrm>
        </p:grpSpPr>
        <p:grpSp>
          <p:nvGrpSpPr>
            <p:cNvPr id="560" name="Google Shape;560;p14"/>
            <p:cNvGrpSpPr/>
            <p:nvPr/>
          </p:nvGrpSpPr>
          <p:grpSpPr>
            <a:xfrm>
              <a:off x="8032803" y="757817"/>
              <a:ext cx="1326814" cy="211114"/>
              <a:chOff x="1981664" y="2292844"/>
              <a:chExt cx="1326814" cy="211114"/>
            </a:xfrm>
          </p:grpSpPr>
          <p:cxnSp>
            <p:nvCxnSpPr>
              <p:cNvPr id="561" name="Google Shape;561;p14"/>
              <p:cNvCxnSpPr>
                <a:stCxn id="562" idx="1"/>
              </p:cNvCxnSpPr>
              <p:nvPr/>
            </p:nvCxnSpPr>
            <p:spPr>
              <a:xfrm rot="10800000">
                <a:off x="1981664" y="2389701"/>
                <a:ext cx="1115700" cy="8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562" name="Google Shape;562;p14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097364" y="2292844"/>
                <a:ext cx="211114" cy="211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63" name="Google Shape;563;p14"/>
            <p:cNvSpPr txBox="1"/>
            <p:nvPr/>
          </p:nvSpPr>
          <p:spPr>
            <a:xfrm>
              <a:off x="9074141" y="641556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Start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64" name="Google Shape;564;p14"/>
          <p:cNvSpPr/>
          <p:nvPr/>
        </p:nvSpPr>
        <p:spPr>
          <a:xfrm rot="10800000">
            <a:off x="10272214" y="2780967"/>
            <a:ext cx="582646" cy="1782305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65" name="Google Shape;565;p14"/>
          <p:cNvSpPr txBox="1"/>
          <p:nvPr/>
        </p:nvSpPr>
        <p:spPr>
          <a:xfrm>
            <a:off x="10488688" y="1522748"/>
            <a:ext cx="90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 500 ms</a:t>
            </a:r>
            <a:endParaRPr sz="1200" b="1" i="0" u="none" strike="noStrike" cap="none">
              <a:solidFill>
                <a:srgbClr val="31343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66" name="Google Shape;566;p14"/>
          <p:cNvGrpSpPr/>
          <p:nvPr/>
        </p:nvGrpSpPr>
        <p:grpSpPr>
          <a:xfrm>
            <a:off x="8430251" y="2156891"/>
            <a:ext cx="1115482" cy="479623"/>
            <a:chOff x="2400176" y="5594004"/>
            <a:chExt cx="1115482" cy="479623"/>
          </a:xfrm>
        </p:grpSpPr>
        <p:grpSp>
          <p:nvGrpSpPr>
            <p:cNvPr id="567" name="Google Shape;567;p14"/>
            <p:cNvGrpSpPr/>
            <p:nvPr/>
          </p:nvGrpSpPr>
          <p:grpSpPr>
            <a:xfrm>
              <a:off x="2400176" y="5594004"/>
              <a:ext cx="907434" cy="300182"/>
              <a:chOff x="2441295" y="3149613"/>
              <a:chExt cx="907434" cy="300182"/>
            </a:xfrm>
          </p:grpSpPr>
          <p:cxnSp>
            <p:nvCxnSpPr>
              <p:cNvPr id="568" name="Google Shape;568;p14"/>
              <p:cNvCxnSpPr/>
              <p:nvPr/>
            </p:nvCxnSpPr>
            <p:spPr>
              <a:xfrm rot="10800000">
                <a:off x="2441295" y="3287707"/>
                <a:ext cx="611055" cy="11997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569" name="Google Shape;569;p14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048547" y="3149613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70" name="Google Shape;570;p14"/>
            <p:cNvSpPr txBox="1"/>
            <p:nvPr/>
          </p:nvSpPr>
          <p:spPr>
            <a:xfrm>
              <a:off x="2866195" y="5796628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Stop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cxnSp>
        <p:nvCxnSpPr>
          <p:cNvPr id="571" name="Google Shape;571;p14"/>
          <p:cNvCxnSpPr/>
          <p:nvPr/>
        </p:nvCxnSpPr>
        <p:spPr>
          <a:xfrm>
            <a:off x="4035423" y="5429468"/>
            <a:ext cx="4357340" cy="496632"/>
          </a:xfrm>
          <a:prstGeom prst="straightConnector1">
            <a:avLst/>
          </a:prstGeom>
          <a:noFill/>
          <a:ln w="28575" cap="flat" cmpd="sng">
            <a:solidFill>
              <a:srgbClr val="7D28C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72" name="Google Shape;572;p14"/>
          <p:cNvSpPr txBox="1"/>
          <p:nvPr/>
        </p:nvSpPr>
        <p:spPr>
          <a:xfrm rot="363319">
            <a:off x="6521559" y="3523669"/>
            <a:ext cx="1414030" cy="400110"/>
          </a:xfrm>
          <a:prstGeom prst="rect">
            <a:avLst/>
          </a:prstGeom>
          <a:solidFill>
            <a:srgbClr val="ECDEF9"/>
          </a:solidFill>
          <a:ln w="19050" cap="flat" cmpd="sng">
            <a:solidFill>
              <a:srgbClr val="7D28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1401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- 9001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73" name="Google Shape;573;p14"/>
          <p:cNvCxnSpPr/>
          <p:nvPr/>
        </p:nvCxnSpPr>
        <p:spPr>
          <a:xfrm flipH="1">
            <a:off x="3991708" y="1486952"/>
            <a:ext cx="4342578" cy="532716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574" name="Google Shape;574;p14"/>
          <p:cNvGrpSpPr/>
          <p:nvPr/>
        </p:nvGrpSpPr>
        <p:grpSpPr>
          <a:xfrm>
            <a:off x="3964927" y="1787976"/>
            <a:ext cx="4422135" cy="521903"/>
            <a:chOff x="3964927" y="1787976"/>
            <a:chExt cx="4422135" cy="521903"/>
          </a:xfrm>
        </p:grpSpPr>
        <p:sp>
          <p:nvSpPr>
            <p:cNvPr id="575" name="Google Shape;575;p14"/>
            <p:cNvSpPr txBox="1"/>
            <p:nvPr/>
          </p:nvSpPr>
          <p:spPr>
            <a:xfrm rot="159549">
              <a:off x="6670555" y="1820562"/>
              <a:ext cx="1414030" cy="400110"/>
            </a:xfrm>
            <a:prstGeom prst="rect">
              <a:avLst/>
            </a:prstGeom>
            <a:solidFill>
              <a:srgbClr val="ECDEF9"/>
            </a:solidFill>
            <a:ln w="19050" cap="flat" cmpd="sng">
              <a:solidFill>
                <a:srgbClr val="7D28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Seq – 1401</a:t>
              </a:r>
              <a:endPara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Ack - 9001</a:t>
              </a:r>
              <a:endPara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576" name="Google Shape;576;p14"/>
            <p:cNvCxnSpPr/>
            <p:nvPr/>
          </p:nvCxnSpPr>
          <p:spPr>
            <a:xfrm>
              <a:off x="3964927" y="2144890"/>
              <a:ext cx="4422135" cy="164989"/>
            </a:xfrm>
            <a:prstGeom prst="straightConnector1">
              <a:avLst/>
            </a:prstGeom>
            <a:noFill/>
            <a:ln w="28575" cap="flat" cmpd="sng">
              <a:solidFill>
                <a:srgbClr val="7D28CD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aphicFrame>
        <p:nvGraphicFramePr>
          <p:cNvPr id="577" name="Google Shape;577;p14"/>
          <p:cNvGraphicFramePr/>
          <p:nvPr/>
        </p:nvGraphicFramePr>
        <p:xfrm>
          <a:off x="2060682" y="127015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578" name="Google Shape;578;p14"/>
          <p:cNvGraphicFramePr/>
          <p:nvPr/>
        </p:nvGraphicFramePr>
        <p:xfrm>
          <a:off x="2081266" y="18389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79" name="Google Shape;579;p14"/>
          <p:cNvSpPr txBox="1"/>
          <p:nvPr/>
        </p:nvSpPr>
        <p:spPr>
          <a:xfrm>
            <a:off x="2594492" y="3301932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Buffer</a:t>
            </a:r>
            <a:endParaRPr lang="en-US" sz="11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0" name="Google Shape;580;p14"/>
          <p:cNvSpPr txBox="1"/>
          <p:nvPr/>
        </p:nvSpPr>
        <p:spPr>
          <a:xfrm rot="-516878">
            <a:off x="4718428" y="2453582"/>
            <a:ext cx="2153361" cy="400110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9001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– 1401  [Data 1000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81" name="Google Shape;581;p14"/>
          <p:cNvCxnSpPr/>
          <p:nvPr/>
        </p:nvCxnSpPr>
        <p:spPr>
          <a:xfrm flipH="1">
            <a:off x="5375315" y="2680496"/>
            <a:ext cx="2932190" cy="280564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2" name="Google Shape;582;p14"/>
          <p:cNvSpPr txBox="1"/>
          <p:nvPr/>
        </p:nvSpPr>
        <p:spPr>
          <a:xfrm rot="-421458">
            <a:off x="4762543" y="3011536"/>
            <a:ext cx="2019389" cy="400110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10001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- 1401   [Data 1000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583" name="Google Shape;583;p14"/>
          <p:cNvCxnSpPr/>
          <p:nvPr/>
        </p:nvCxnSpPr>
        <p:spPr>
          <a:xfrm flipH="1">
            <a:off x="3964927" y="3166379"/>
            <a:ext cx="4342578" cy="532716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84" name="Google Shape;584;p14"/>
          <p:cNvSpPr/>
          <p:nvPr/>
        </p:nvSpPr>
        <p:spPr>
          <a:xfrm>
            <a:off x="7035469" y="2480162"/>
            <a:ext cx="684201" cy="482969"/>
          </a:xfrm>
          <a:prstGeom prst="mathMultiply">
            <a:avLst>
              <a:gd name="adj1" fmla="val 23520"/>
            </a:avLst>
          </a:prstGeom>
          <a:solidFill>
            <a:srgbClr val="A93023"/>
          </a:solidFill>
          <a:ln w="254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585" name="Google Shape;585;p14"/>
          <p:cNvGrpSpPr/>
          <p:nvPr/>
        </p:nvGrpSpPr>
        <p:grpSpPr>
          <a:xfrm>
            <a:off x="8379489" y="4401423"/>
            <a:ext cx="3279304" cy="592581"/>
            <a:chOff x="2401149" y="5573289"/>
            <a:chExt cx="2767397" cy="592581"/>
          </a:xfrm>
        </p:grpSpPr>
        <p:grpSp>
          <p:nvGrpSpPr>
            <p:cNvPr id="586" name="Google Shape;586;p14"/>
            <p:cNvGrpSpPr/>
            <p:nvPr/>
          </p:nvGrpSpPr>
          <p:grpSpPr>
            <a:xfrm>
              <a:off x="2401149" y="5573289"/>
              <a:ext cx="1597266" cy="306966"/>
              <a:chOff x="2442268" y="3128898"/>
              <a:chExt cx="1597266" cy="306966"/>
            </a:xfrm>
          </p:grpSpPr>
          <p:cxnSp>
            <p:nvCxnSpPr>
              <p:cNvPr id="587" name="Google Shape;587;p14"/>
              <p:cNvCxnSpPr>
                <a:stCxn id="588" idx="1"/>
              </p:cNvCxnSpPr>
              <p:nvPr/>
            </p:nvCxnSpPr>
            <p:spPr>
              <a:xfrm rot="10800000">
                <a:off x="2442268" y="3276081"/>
                <a:ext cx="1290300" cy="63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588" name="Google Shape;588;p14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732568" y="3128898"/>
                <a:ext cx="306966" cy="306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89" name="Google Shape;589;p14"/>
            <p:cNvSpPr txBox="1"/>
            <p:nvPr/>
          </p:nvSpPr>
          <p:spPr>
            <a:xfrm>
              <a:off x="3187883" y="5888871"/>
              <a:ext cx="1980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Time out &amp; Restart Timer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90" name="Google Shape;590;p14"/>
          <p:cNvSpPr txBox="1"/>
          <p:nvPr/>
        </p:nvSpPr>
        <p:spPr>
          <a:xfrm rot="363319">
            <a:off x="6185021" y="5263721"/>
            <a:ext cx="1414030" cy="400110"/>
          </a:xfrm>
          <a:prstGeom prst="rect">
            <a:avLst/>
          </a:prstGeom>
          <a:solidFill>
            <a:srgbClr val="ECDEF9"/>
          </a:solidFill>
          <a:ln w="19050" cap="flat" cmpd="sng">
            <a:solidFill>
              <a:srgbClr val="7D28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1401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- 11001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591" name="Google Shape;591;p14"/>
          <p:cNvGraphicFramePr/>
          <p:nvPr/>
        </p:nvGraphicFramePr>
        <p:xfrm>
          <a:off x="2361352" y="353362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92" name="Google Shape;592;p14"/>
          <p:cNvSpPr txBox="1"/>
          <p:nvPr/>
        </p:nvSpPr>
        <p:spPr>
          <a:xfrm>
            <a:off x="2351525" y="1013044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Buffer</a:t>
            </a:r>
            <a:endParaRPr lang="en-US" sz="11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593" name="Google Shape;593;p14"/>
          <p:cNvGraphicFramePr/>
          <p:nvPr/>
        </p:nvGraphicFramePr>
        <p:xfrm>
          <a:off x="2417290" y="515024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2100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594" name="Google Shape;594;p14"/>
          <p:cNvGrpSpPr/>
          <p:nvPr/>
        </p:nvGrpSpPr>
        <p:grpSpPr>
          <a:xfrm>
            <a:off x="8397949" y="5731785"/>
            <a:ext cx="2087323" cy="601239"/>
            <a:chOff x="2400247" y="5542870"/>
            <a:chExt cx="2087323" cy="601239"/>
          </a:xfrm>
        </p:grpSpPr>
        <p:grpSp>
          <p:nvGrpSpPr>
            <p:cNvPr id="595" name="Google Shape;595;p14"/>
            <p:cNvGrpSpPr/>
            <p:nvPr/>
          </p:nvGrpSpPr>
          <p:grpSpPr>
            <a:xfrm>
              <a:off x="2400247" y="5542870"/>
              <a:ext cx="1842482" cy="300182"/>
              <a:chOff x="2441366" y="3098479"/>
              <a:chExt cx="1842482" cy="300182"/>
            </a:xfrm>
          </p:grpSpPr>
          <p:cxnSp>
            <p:nvCxnSpPr>
              <p:cNvPr id="596" name="Google Shape;596;p14"/>
              <p:cNvCxnSpPr>
                <a:stCxn id="597" idx="1"/>
              </p:cNvCxnSpPr>
              <p:nvPr/>
            </p:nvCxnSpPr>
            <p:spPr>
              <a:xfrm flipH="1">
                <a:off x="2441366" y="3248570"/>
                <a:ext cx="1542300" cy="483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597" name="Google Shape;597;p14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598" name="Google Shape;598;p14"/>
            <p:cNvSpPr txBox="1"/>
            <p:nvPr/>
          </p:nvSpPr>
          <p:spPr>
            <a:xfrm>
              <a:off x="3838107" y="5867110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Stop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599" name="Google Shape;599;p14"/>
          <p:cNvSpPr txBox="1"/>
          <p:nvPr/>
        </p:nvSpPr>
        <p:spPr>
          <a:xfrm>
            <a:off x="2721927" y="4921960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Buffer</a:t>
            </a:r>
            <a:endParaRPr lang="en-US" sz="11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00" name="Google Shape;600;p14"/>
          <p:cNvGrpSpPr/>
          <p:nvPr/>
        </p:nvGrpSpPr>
        <p:grpSpPr>
          <a:xfrm>
            <a:off x="8334287" y="589294"/>
            <a:ext cx="2178280" cy="553185"/>
            <a:chOff x="8320567" y="639670"/>
            <a:chExt cx="1545696" cy="328291"/>
          </a:xfrm>
        </p:grpSpPr>
        <p:grpSp>
          <p:nvGrpSpPr>
            <p:cNvPr id="601" name="Google Shape;601;p14"/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602" name="Google Shape;602;p14"/>
              <p:cNvCxnSpPr/>
              <p:nvPr/>
            </p:nvCxnSpPr>
            <p:spPr>
              <a:xfrm rot="10800000">
                <a:off x="2269428" y="2393716"/>
                <a:ext cx="537330" cy="1910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603" name="Google Shape;603;p14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04" name="Google Shape;604;p14"/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Start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05" name="Google Shape;605;p14"/>
          <p:cNvSpPr/>
          <p:nvPr/>
        </p:nvSpPr>
        <p:spPr>
          <a:xfrm rot="10800000">
            <a:off x="9368639" y="1007605"/>
            <a:ext cx="1116633" cy="1364009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06" name="Google Shape;606;p14"/>
          <p:cNvSpPr txBox="1"/>
          <p:nvPr/>
        </p:nvSpPr>
        <p:spPr>
          <a:xfrm>
            <a:off x="1040964" y="6199259"/>
            <a:ext cx="10018713" cy="61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Lost Segment</a:t>
            </a:r>
            <a:endParaRPr sz="3600" b="0" i="0" u="none" strike="noStrike" cap="none">
              <a:solidFill>
                <a:srgbClr val="000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4"/>
          <p:cNvSpPr txBox="1"/>
          <p:nvPr>
            <p:ph type="title"/>
          </p:nvPr>
        </p:nvSpPr>
        <p:spPr>
          <a:xfrm>
            <a:off x="1484311" y="400045"/>
            <a:ext cx="10018713" cy="107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Out of Order Segments</a:t>
            </a:r>
            <a:endParaRPr lang="en-US"/>
          </a:p>
        </p:txBody>
      </p:sp>
      <p:sp>
        <p:nvSpPr>
          <p:cNvPr id="612" name="Google Shape;612;p84"/>
          <p:cNvSpPr/>
          <p:nvPr/>
        </p:nvSpPr>
        <p:spPr>
          <a:xfrm>
            <a:off x="1620836" y="1652977"/>
            <a:ext cx="10018712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 panose="020B0604020202020204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TCP implementations today do not discard out-of-order segments.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 panose="020B0604020202020204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They store them</a:t>
            </a:r>
            <a:r>
              <a:rPr lang="en-US" sz="4400" b="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temporarily 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 panose="020B0604020202020204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Flag them as out-of-order segments until the missing segments arrive.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 panose="020B0604020202020204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Out-of-order segments are never delivered to the process.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 panose="020B0604020202020204"/>
              <a:buChar char="•"/>
            </a:pPr>
            <a:r>
              <a:rPr lang="en-US" sz="3200" b="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TCP guarantees that data are delivered to the process in order.</a:t>
            </a:r>
            <a:endParaRPr sz="2400" b="0" i="0" u="none" strike="noStrike" cap="none">
              <a:solidFill>
                <a:srgbClr val="000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7" name="Google Shape;617;p15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</p:cxnSp>
      <p:cxnSp>
        <p:nvCxnSpPr>
          <p:cNvPr id="618" name="Google Shape;618;p15"/>
          <p:cNvCxnSpPr/>
          <p:nvPr/>
        </p:nvCxnSpPr>
        <p:spPr>
          <a:xfrm flipH="1">
            <a:off x="3954131" y="1028700"/>
            <a:ext cx="19992" cy="58293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9" name="Google Shape;619;p15"/>
          <p:cNvCxnSpPr>
            <a:stCxn id="620" idx="2"/>
          </p:cNvCxnSpPr>
          <p:nvPr/>
        </p:nvCxnSpPr>
        <p:spPr>
          <a:xfrm>
            <a:off x="8352691" y="845068"/>
            <a:ext cx="6000" cy="60129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21" name="Google Shape;621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15"/>
          <p:cNvSpPr txBox="1"/>
          <p:nvPr/>
        </p:nvSpPr>
        <p:spPr>
          <a:xfrm rot="-346648">
            <a:off x="4727810" y="630794"/>
            <a:ext cx="1801204" cy="369332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11001</a:t>
            </a:r>
            <a:endParaRPr lang="en-US" sz="9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– 1401  [Data 1000 bytes] </a:t>
            </a:r>
            <a:endParaRPr lang="en-US" sz="9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23" name="Google Shape;623;p15"/>
          <p:cNvCxnSpPr/>
          <p:nvPr/>
        </p:nvCxnSpPr>
        <p:spPr>
          <a:xfrm flipH="1">
            <a:off x="3951810" y="879932"/>
            <a:ext cx="4400880" cy="491501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24" name="Google Shape;624;p15" descr="Timer Clipart Images | Free Download | PNG Transparen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25" name="Google Shape;625;p15"/>
          <p:cNvCxnSpPr/>
          <p:nvPr/>
        </p:nvCxnSpPr>
        <p:spPr>
          <a:xfrm>
            <a:off x="4006228" y="2723997"/>
            <a:ext cx="4349428" cy="35678"/>
          </a:xfrm>
          <a:prstGeom prst="straightConnector1">
            <a:avLst/>
          </a:prstGeom>
          <a:noFill/>
          <a:ln w="28575" cap="flat" cmpd="sng">
            <a:solidFill>
              <a:srgbClr val="7D28CD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626" name="Google Shape;626;p15"/>
          <p:cNvGrpSpPr/>
          <p:nvPr/>
        </p:nvGrpSpPr>
        <p:grpSpPr>
          <a:xfrm>
            <a:off x="4964220" y="2759274"/>
            <a:ext cx="3368522" cy="815517"/>
            <a:chOff x="4954215" y="3140168"/>
            <a:chExt cx="3368522" cy="815517"/>
          </a:xfrm>
        </p:grpSpPr>
        <p:sp>
          <p:nvSpPr>
            <p:cNvPr id="627" name="Google Shape;627;p15"/>
            <p:cNvSpPr txBox="1"/>
            <p:nvPr/>
          </p:nvSpPr>
          <p:spPr>
            <a:xfrm rot="-672159">
              <a:off x="5153078" y="3311943"/>
              <a:ext cx="1804544" cy="369332"/>
            </a:xfrm>
            <a:prstGeom prst="rect">
              <a:avLst/>
            </a:prstGeom>
            <a:solidFill>
              <a:srgbClr val="CBE6B7"/>
            </a:solidFill>
            <a:ln w="19050" cap="flat" cmpd="sng">
              <a:solidFill>
                <a:srgbClr val="5E9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Seq – 12001</a:t>
              </a:r>
              <a:endPara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Ack- 1401    [Data 1000 bytes] </a:t>
              </a:r>
              <a:endPara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628" name="Google Shape;628;p15"/>
            <p:cNvCxnSpPr/>
            <p:nvPr/>
          </p:nvCxnSpPr>
          <p:spPr>
            <a:xfrm flipH="1">
              <a:off x="4954215" y="3383764"/>
              <a:ext cx="3368522" cy="571921"/>
            </a:xfrm>
            <a:prstGeom prst="straightConnector1">
              <a:avLst/>
            </a:prstGeom>
            <a:noFill/>
            <a:ln w="28575" cap="flat" cmpd="sng">
              <a:solidFill>
                <a:srgbClr val="5E9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29" name="Google Shape;629;p15"/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Out</a:t>
            </a:r>
            <a:endParaRPr lang="en-US" sz="1200" b="1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30" name="Google Shape;630;p15"/>
          <p:cNvSpPr txBox="1"/>
          <p:nvPr/>
        </p:nvSpPr>
        <p:spPr>
          <a:xfrm>
            <a:off x="6346508" y="2200053"/>
            <a:ext cx="971792" cy="369332"/>
          </a:xfrm>
          <a:prstGeom prst="rect">
            <a:avLst/>
          </a:prstGeom>
          <a:solidFill>
            <a:srgbClr val="ECDEF9"/>
          </a:solidFill>
          <a:ln w="19050" cap="flat" cmpd="sng">
            <a:solidFill>
              <a:srgbClr val="7D28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1401</a:t>
            </a:r>
            <a:endParaRPr lang="en-US" sz="9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- 12001</a:t>
            </a:r>
            <a:endParaRPr lang="en-US" sz="9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31" name="Google Shape;631;p15"/>
          <p:cNvGrpSpPr/>
          <p:nvPr/>
        </p:nvGrpSpPr>
        <p:grpSpPr>
          <a:xfrm>
            <a:off x="4012113" y="1247775"/>
            <a:ext cx="2517326" cy="515388"/>
            <a:chOff x="4012113" y="1247775"/>
            <a:chExt cx="2517326" cy="515388"/>
          </a:xfrm>
        </p:grpSpPr>
        <p:sp>
          <p:nvSpPr>
            <p:cNvPr id="632" name="Google Shape;632;p15"/>
            <p:cNvSpPr txBox="1"/>
            <p:nvPr/>
          </p:nvSpPr>
          <p:spPr>
            <a:xfrm rot="159549">
              <a:off x="5448574" y="1272464"/>
              <a:ext cx="1072875" cy="369332"/>
            </a:xfrm>
            <a:prstGeom prst="rect">
              <a:avLst/>
            </a:prstGeom>
            <a:solidFill>
              <a:srgbClr val="ECDEF9"/>
            </a:solidFill>
            <a:ln w="19050" cap="flat" cmpd="sng">
              <a:solidFill>
                <a:srgbClr val="7D28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Seq – 1401</a:t>
              </a:r>
              <a:endPara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Ack - 12001</a:t>
              </a:r>
              <a:endPara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633" name="Google Shape;633;p15"/>
            <p:cNvCxnSpPr/>
            <p:nvPr/>
          </p:nvCxnSpPr>
          <p:spPr>
            <a:xfrm>
              <a:off x="4012113" y="1553867"/>
              <a:ext cx="2399347" cy="209296"/>
            </a:xfrm>
            <a:prstGeom prst="straightConnector1">
              <a:avLst/>
            </a:prstGeom>
            <a:noFill/>
            <a:ln w="28575" cap="flat" cmpd="sng">
              <a:solidFill>
                <a:srgbClr val="7D28CD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aphicFrame>
        <p:nvGraphicFramePr>
          <p:cNvPr id="634" name="Google Shape;634;p15"/>
          <p:cNvGraphicFramePr/>
          <p:nvPr/>
        </p:nvGraphicFramePr>
        <p:xfrm>
          <a:off x="1912280" y="135510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{1226D7D6-3A80-415B-BDFA-EC2BCA94591A}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35" name="Google Shape;635;p15"/>
          <p:cNvSpPr txBox="1"/>
          <p:nvPr/>
        </p:nvSpPr>
        <p:spPr>
          <a:xfrm rot="-701083">
            <a:off x="4148337" y="1996476"/>
            <a:ext cx="1801683" cy="369332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11001</a:t>
            </a:r>
            <a:endParaRPr lang="en-US" sz="9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– 1401  [Data 1000 bytes] </a:t>
            </a:r>
            <a:endParaRPr lang="en-US" sz="9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636" name="Google Shape;636;p15"/>
          <p:cNvCxnSpPr/>
          <p:nvPr/>
        </p:nvCxnSpPr>
        <p:spPr>
          <a:xfrm flipH="1">
            <a:off x="3996229" y="1798009"/>
            <a:ext cx="4329158" cy="852051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37" name="Google Shape;637;p15"/>
          <p:cNvSpPr/>
          <p:nvPr/>
        </p:nvSpPr>
        <p:spPr>
          <a:xfrm>
            <a:off x="4455463" y="1380756"/>
            <a:ext cx="684201" cy="482969"/>
          </a:xfrm>
          <a:prstGeom prst="mathMultiply">
            <a:avLst>
              <a:gd name="adj1" fmla="val 23520"/>
            </a:avLst>
          </a:prstGeom>
          <a:solidFill>
            <a:srgbClr val="A93023"/>
          </a:solidFill>
          <a:ln w="254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38" name="Google Shape;638;p15"/>
          <p:cNvGrpSpPr/>
          <p:nvPr/>
        </p:nvGrpSpPr>
        <p:grpSpPr>
          <a:xfrm>
            <a:off x="8312793" y="1622240"/>
            <a:ext cx="2840101" cy="538242"/>
            <a:chOff x="2401005" y="5564076"/>
            <a:chExt cx="2396754" cy="538242"/>
          </a:xfrm>
        </p:grpSpPr>
        <p:grpSp>
          <p:nvGrpSpPr>
            <p:cNvPr id="639" name="Google Shape;639;p15"/>
            <p:cNvGrpSpPr/>
            <p:nvPr/>
          </p:nvGrpSpPr>
          <p:grpSpPr>
            <a:xfrm>
              <a:off x="2401005" y="5564076"/>
              <a:ext cx="974545" cy="306966"/>
              <a:chOff x="2442124" y="3119685"/>
              <a:chExt cx="974545" cy="306966"/>
            </a:xfrm>
          </p:grpSpPr>
          <p:cxnSp>
            <p:nvCxnSpPr>
              <p:cNvPr id="640" name="Google Shape;640;p15"/>
              <p:cNvCxnSpPr/>
              <p:nvPr/>
            </p:nvCxnSpPr>
            <p:spPr>
              <a:xfrm flipH="1">
                <a:off x="2442124" y="3267397"/>
                <a:ext cx="664136" cy="869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641" name="Google Shape;641;p15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109703" y="3119685"/>
                <a:ext cx="306966" cy="306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42" name="Google Shape;642;p15"/>
            <p:cNvSpPr txBox="1"/>
            <p:nvPr/>
          </p:nvSpPr>
          <p:spPr>
            <a:xfrm>
              <a:off x="2817096" y="5825319"/>
              <a:ext cx="1980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Time out &amp; Restart Timer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43" name="Google Shape;643;p15"/>
          <p:cNvSpPr txBox="1"/>
          <p:nvPr/>
        </p:nvSpPr>
        <p:spPr>
          <a:xfrm>
            <a:off x="2428391" y="1119146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Buffer</a:t>
            </a:r>
            <a:endParaRPr lang="en-US" sz="11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44" name="Google Shape;644;p15"/>
          <p:cNvGrpSpPr/>
          <p:nvPr/>
        </p:nvGrpSpPr>
        <p:grpSpPr>
          <a:xfrm>
            <a:off x="8268355" y="6237791"/>
            <a:ext cx="2857163" cy="534005"/>
            <a:chOff x="2400247" y="5309047"/>
            <a:chExt cx="2857163" cy="534005"/>
          </a:xfrm>
        </p:grpSpPr>
        <p:grpSp>
          <p:nvGrpSpPr>
            <p:cNvPr id="645" name="Google Shape;645;p15"/>
            <p:cNvGrpSpPr/>
            <p:nvPr/>
          </p:nvGrpSpPr>
          <p:grpSpPr>
            <a:xfrm>
              <a:off x="2400247" y="5542870"/>
              <a:ext cx="1842482" cy="300182"/>
              <a:chOff x="2441366" y="3098479"/>
              <a:chExt cx="1842482" cy="300182"/>
            </a:xfrm>
          </p:grpSpPr>
          <p:cxnSp>
            <p:nvCxnSpPr>
              <p:cNvPr id="646" name="Google Shape;646;p15"/>
              <p:cNvCxnSpPr>
                <a:stCxn id="647" idx="1"/>
              </p:cNvCxnSpPr>
              <p:nvPr/>
            </p:nvCxnSpPr>
            <p:spPr>
              <a:xfrm flipH="1">
                <a:off x="2441366" y="3248570"/>
                <a:ext cx="1542300" cy="483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647" name="Google Shape;647;p15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48" name="Google Shape;648;p15"/>
            <p:cNvSpPr txBox="1"/>
            <p:nvPr/>
          </p:nvSpPr>
          <p:spPr>
            <a:xfrm>
              <a:off x="3598713" y="5309047"/>
              <a:ext cx="16586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Time Out Timer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649" name="Google Shape;649;p15"/>
          <p:cNvSpPr txBox="1"/>
          <p:nvPr/>
        </p:nvSpPr>
        <p:spPr>
          <a:xfrm>
            <a:off x="2409758" y="3750999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Buffer</a:t>
            </a:r>
            <a:endParaRPr lang="en-US" sz="11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50" name="Google Shape;650;p15"/>
          <p:cNvGrpSpPr/>
          <p:nvPr/>
        </p:nvGrpSpPr>
        <p:grpSpPr>
          <a:xfrm>
            <a:off x="8334287" y="589294"/>
            <a:ext cx="2081701" cy="413379"/>
            <a:chOff x="8320567" y="639670"/>
            <a:chExt cx="1545696" cy="328291"/>
          </a:xfrm>
        </p:grpSpPr>
        <p:grpSp>
          <p:nvGrpSpPr>
            <p:cNvPr id="651" name="Google Shape;651;p15"/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652" name="Google Shape;652;p15"/>
              <p:cNvCxnSpPr/>
              <p:nvPr/>
            </p:nvCxnSpPr>
            <p:spPr>
              <a:xfrm rot="10800000">
                <a:off x="2269428" y="2393716"/>
                <a:ext cx="537330" cy="1910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653" name="Google Shape;653;p15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4" name="Google Shape;654;p15"/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Start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55" name="Google Shape;655;p15"/>
          <p:cNvGrpSpPr/>
          <p:nvPr/>
        </p:nvGrpSpPr>
        <p:grpSpPr>
          <a:xfrm>
            <a:off x="8306588" y="2433423"/>
            <a:ext cx="1332618" cy="475105"/>
            <a:chOff x="2400177" y="5397459"/>
            <a:chExt cx="1332618" cy="475105"/>
          </a:xfrm>
        </p:grpSpPr>
        <p:grpSp>
          <p:nvGrpSpPr>
            <p:cNvPr id="656" name="Google Shape;656;p15"/>
            <p:cNvGrpSpPr/>
            <p:nvPr/>
          </p:nvGrpSpPr>
          <p:grpSpPr>
            <a:xfrm>
              <a:off x="2400177" y="5572382"/>
              <a:ext cx="1104335" cy="300182"/>
              <a:chOff x="2441296" y="3127991"/>
              <a:chExt cx="1104335" cy="300182"/>
            </a:xfrm>
          </p:grpSpPr>
          <p:cxnSp>
            <p:nvCxnSpPr>
              <p:cNvPr id="657" name="Google Shape;657;p15"/>
              <p:cNvCxnSpPr/>
              <p:nvPr/>
            </p:nvCxnSpPr>
            <p:spPr>
              <a:xfrm flipH="1">
                <a:off x="2441296" y="3288418"/>
                <a:ext cx="770770" cy="852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658" name="Google Shape;658;p15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245449" y="3127991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9" name="Google Shape;659;p15"/>
            <p:cNvSpPr txBox="1"/>
            <p:nvPr/>
          </p:nvSpPr>
          <p:spPr>
            <a:xfrm>
              <a:off x="3083332" y="5397459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Stop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60" name="Google Shape;660;p15"/>
          <p:cNvGrpSpPr/>
          <p:nvPr/>
        </p:nvGrpSpPr>
        <p:grpSpPr>
          <a:xfrm>
            <a:off x="3958211" y="3325340"/>
            <a:ext cx="4442664" cy="919076"/>
            <a:chOff x="3915849" y="3098944"/>
            <a:chExt cx="4442664" cy="919076"/>
          </a:xfrm>
        </p:grpSpPr>
        <p:sp>
          <p:nvSpPr>
            <p:cNvPr id="661" name="Google Shape;661;p15"/>
            <p:cNvSpPr txBox="1"/>
            <p:nvPr/>
          </p:nvSpPr>
          <p:spPr>
            <a:xfrm rot="-579793">
              <a:off x="5152131" y="3256113"/>
              <a:ext cx="1903880" cy="369332"/>
            </a:xfrm>
            <a:prstGeom prst="rect">
              <a:avLst/>
            </a:prstGeom>
            <a:solidFill>
              <a:srgbClr val="CBE6B7"/>
            </a:solidFill>
            <a:ln w="19050" cap="flat" cmpd="sng">
              <a:solidFill>
                <a:srgbClr val="5E9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Seq – 13001</a:t>
              </a:r>
              <a:endPara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Ack- 1401    [Data 1000 bytes] </a:t>
              </a:r>
              <a:endPara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662" name="Google Shape;662;p15"/>
            <p:cNvCxnSpPr/>
            <p:nvPr/>
          </p:nvCxnSpPr>
          <p:spPr>
            <a:xfrm flipH="1">
              <a:off x="3915849" y="3319171"/>
              <a:ext cx="4442664" cy="698849"/>
            </a:xfrm>
            <a:prstGeom prst="straightConnector1">
              <a:avLst/>
            </a:prstGeom>
            <a:noFill/>
            <a:ln w="28575" cap="flat" cmpd="sng">
              <a:solidFill>
                <a:srgbClr val="5E9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63" name="Google Shape;663;p15"/>
          <p:cNvGrpSpPr/>
          <p:nvPr/>
        </p:nvGrpSpPr>
        <p:grpSpPr>
          <a:xfrm>
            <a:off x="4007620" y="3817963"/>
            <a:ext cx="4360982" cy="951838"/>
            <a:chOff x="3984524" y="3260362"/>
            <a:chExt cx="4360982" cy="951838"/>
          </a:xfrm>
        </p:grpSpPr>
        <p:sp>
          <p:nvSpPr>
            <p:cNvPr id="664" name="Google Shape;664;p15"/>
            <p:cNvSpPr txBox="1"/>
            <p:nvPr/>
          </p:nvSpPr>
          <p:spPr>
            <a:xfrm rot="-672159">
              <a:off x="5231091" y="3436866"/>
              <a:ext cx="1853229" cy="369332"/>
            </a:xfrm>
            <a:prstGeom prst="rect">
              <a:avLst/>
            </a:prstGeom>
            <a:solidFill>
              <a:srgbClr val="CBE6B7"/>
            </a:solidFill>
            <a:ln w="19050" cap="flat" cmpd="sng">
              <a:solidFill>
                <a:srgbClr val="5E9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Seq – 14001</a:t>
              </a:r>
              <a:endPara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Ack- 1401    [Data 1000 bytes] </a:t>
              </a:r>
              <a:endPara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665" name="Google Shape;665;p15"/>
            <p:cNvCxnSpPr/>
            <p:nvPr/>
          </p:nvCxnSpPr>
          <p:spPr>
            <a:xfrm flipH="1">
              <a:off x="3984524" y="3448576"/>
              <a:ext cx="4360982" cy="763624"/>
            </a:xfrm>
            <a:prstGeom prst="straightConnector1">
              <a:avLst/>
            </a:prstGeom>
            <a:noFill/>
            <a:ln w="28575" cap="flat" cmpd="sng">
              <a:solidFill>
                <a:srgbClr val="5E9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66" name="Google Shape;666;p15"/>
          <p:cNvGrpSpPr/>
          <p:nvPr/>
        </p:nvGrpSpPr>
        <p:grpSpPr>
          <a:xfrm>
            <a:off x="4007620" y="4352101"/>
            <a:ext cx="4360982" cy="951838"/>
            <a:chOff x="3984524" y="3260362"/>
            <a:chExt cx="4360982" cy="951838"/>
          </a:xfrm>
        </p:grpSpPr>
        <p:sp>
          <p:nvSpPr>
            <p:cNvPr id="667" name="Google Shape;667;p15"/>
            <p:cNvSpPr txBox="1"/>
            <p:nvPr/>
          </p:nvSpPr>
          <p:spPr>
            <a:xfrm rot="-672159">
              <a:off x="5231091" y="3436866"/>
              <a:ext cx="1853229" cy="369332"/>
            </a:xfrm>
            <a:prstGeom prst="rect">
              <a:avLst/>
            </a:prstGeom>
            <a:solidFill>
              <a:srgbClr val="CBE6B7"/>
            </a:solidFill>
            <a:ln w="19050" cap="flat" cmpd="sng">
              <a:solidFill>
                <a:srgbClr val="5E9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Seq – 15001</a:t>
              </a:r>
              <a:endPara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Ack- 1401    [Data 1000 bytes] </a:t>
              </a:r>
              <a:endPara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668" name="Google Shape;668;p15"/>
            <p:cNvCxnSpPr/>
            <p:nvPr/>
          </p:nvCxnSpPr>
          <p:spPr>
            <a:xfrm flipH="1">
              <a:off x="3984524" y="3448576"/>
              <a:ext cx="4360982" cy="763624"/>
            </a:xfrm>
            <a:prstGeom prst="straightConnector1">
              <a:avLst/>
            </a:prstGeom>
            <a:noFill/>
            <a:ln w="28575" cap="flat" cmpd="sng">
              <a:solidFill>
                <a:srgbClr val="5E9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69" name="Google Shape;669;p15"/>
          <p:cNvSpPr/>
          <p:nvPr/>
        </p:nvSpPr>
        <p:spPr>
          <a:xfrm>
            <a:off x="7312946" y="2866298"/>
            <a:ext cx="684201" cy="482969"/>
          </a:xfrm>
          <a:prstGeom prst="mathMultiply">
            <a:avLst>
              <a:gd name="adj1" fmla="val 23520"/>
            </a:avLst>
          </a:prstGeom>
          <a:solidFill>
            <a:srgbClr val="A93023"/>
          </a:solidFill>
          <a:ln w="254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670" name="Google Shape;670;p15"/>
          <p:cNvGrpSpPr/>
          <p:nvPr/>
        </p:nvGrpSpPr>
        <p:grpSpPr>
          <a:xfrm>
            <a:off x="4006228" y="4298538"/>
            <a:ext cx="4378286" cy="631273"/>
            <a:chOff x="4048510" y="4502027"/>
            <a:chExt cx="4378286" cy="631273"/>
          </a:xfrm>
        </p:grpSpPr>
        <p:sp>
          <p:nvSpPr>
            <p:cNvPr id="671" name="Google Shape;671;p15"/>
            <p:cNvSpPr txBox="1"/>
            <p:nvPr/>
          </p:nvSpPr>
          <p:spPr>
            <a:xfrm rot="363319">
              <a:off x="7222384" y="4744082"/>
              <a:ext cx="978458" cy="338554"/>
            </a:xfrm>
            <a:prstGeom prst="rect">
              <a:avLst/>
            </a:prstGeom>
            <a:solidFill>
              <a:srgbClr val="ECDEF9"/>
            </a:solidFill>
            <a:ln w="19050" cap="flat" cmpd="sng">
              <a:solidFill>
                <a:srgbClr val="7D28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Seq – 1401</a:t>
              </a:r>
              <a:endParaRPr lang="en-US" sz="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Ack - 12001</a:t>
              </a:r>
              <a:endParaRPr lang="en-US" sz="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672" name="Google Shape;672;p15"/>
            <p:cNvCxnSpPr/>
            <p:nvPr/>
          </p:nvCxnSpPr>
          <p:spPr>
            <a:xfrm>
              <a:off x="4048510" y="4502027"/>
              <a:ext cx="4378286" cy="179352"/>
            </a:xfrm>
            <a:prstGeom prst="straightConnector1">
              <a:avLst/>
            </a:prstGeom>
            <a:noFill/>
            <a:ln w="28575" cap="flat" cmpd="sng">
              <a:solidFill>
                <a:srgbClr val="7D28CD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73" name="Google Shape;673;p15"/>
          <p:cNvGrpSpPr/>
          <p:nvPr/>
        </p:nvGrpSpPr>
        <p:grpSpPr>
          <a:xfrm>
            <a:off x="4043543" y="4892198"/>
            <a:ext cx="4325059" cy="612376"/>
            <a:chOff x="4025197" y="4627460"/>
            <a:chExt cx="4401599" cy="548344"/>
          </a:xfrm>
        </p:grpSpPr>
        <p:sp>
          <p:nvSpPr>
            <p:cNvPr id="674" name="Google Shape;674;p15"/>
            <p:cNvSpPr txBox="1"/>
            <p:nvPr/>
          </p:nvSpPr>
          <p:spPr>
            <a:xfrm rot="363319">
              <a:off x="7081766" y="4786586"/>
              <a:ext cx="978458" cy="338554"/>
            </a:xfrm>
            <a:prstGeom prst="rect">
              <a:avLst/>
            </a:prstGeom>
            <a:solidFill>
              <a:srgbClr val="ECDEF9"/>
            </a:solidFill>
            <a:ln w="19050" cap="flat" cmpd="sng">
              <a:solidFill>
                <a:srgbClr val="7D28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Seq – 1401</a:t>
              </a:r>
              <a:endParaRPr lang="en-US" sz="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Ack - 12001</a:t>
              </a:r>
              <a:endParaRPr lang="en-US" sz="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675" name="Google Shape;675;p15"/>
            <p:cNvCxnSpPr/>
            <p:nvPr/>
          </p:nvCxnSpPr>
          <p:spPr>
            <a:xfrm>
              <a:off x="4025197" y="4627460"/>
              <a:ext cx="4401599" cy="53919"/>
            </a:xfrm>
            <a:prstGeom prst="straightConnector1">
              <a:avLst/>
            </a:prstGeom>
            <a:noFill/>
            <a:ln w="28575" cap="flat" cmpd="sng">
              <a:solidFill>
                <a:srgbClr val="7D28CD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76" name="Google Shape;676;p15"/>
          <p:cNvGrpSpPr/>
          <p:nvPr/>
        </p:nvGrpSpPr>
        <p:grpSpPr>
          <a:xfrm>
            <a:off x="4011467" y="5386971"/>
            <a:ext cx="4313920" cy="580524"/>
            <a:chOff x="4025197" y="4627460"/>
            <a:chExt cx="4390263" cy="519822"/>
          </a:xfrm>
        </p:grpSpPr>
        <p:sp>
          <p:nvSpPr>
            <p:cNvPr id="677" name="Google Shape;677;p15"/>
            <p:cNvSpPr txBox="1"/>
            <p:nvPr/>
          </p:nvSpPr>
          <p:spPr>
            <a:xfrm rot="156885">
              <a:off x="7081766" y="4786586"/>
              <a:ext cx="978458" cy="338554"/>
            </a:xfrm>
            <a:prstGeom prst="rect">
              <a:avLst/>
            </a:prstGeom>
            <a:solidFill>
              <a:srgbClr val="ECDEF9"/>
            </a:solidFill>
            <a:ln w="19050" cap="flat" cmpd="sng">
              <a:solidFill>
                <a:srgbClr val="7D28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Seq – 1401</a:t>
              </a:r>
              <a:endParaRPr lang="en-US" sz="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Ack - 12001</a:t>
              </a:r>
              <a:endParaRPr lang="en-US" sz="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678" name="Google Shape;678;p15"/>
            <p:cNvCxnSpPr/>
            <p:nvPr/>
          </p:nvCxnSpPr>
          <p:spPr>
            <a:xfrm>
              <a:off x="4025197" y="4627460"/>
              <a:ext cx="4390263" cy="110540"/>
            </a:xfrm>
            <a:prstGeom prst="straightConnector1">
              <a:avLst/>
            </a:prstGeom>
            <a:noFill/>
            <a:ln w="28575" cap="flat" cmpd="sng">
              <a:solidFill>
                <a:srgbClr val="7D28CD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79" name="Google Shape;679;p15"/>
          <p:cNvGrpSpPr/>
          <p:nvPr/>
        </p:nvGrpSpPr>
        <p:grpSpPr>
          <a:xfrm>
            <a:off x="4001604" y="5865801"/>
            <a:ext cx="4311189" cy="555796"/>
            <a:chOff x="4025197" y="4627460"/>
            <a:chExt cx="4387484" cy="497680"/>
          </a:xfrm>
        </p:grpSpPr>
        <p:sp>
          <p:nvSpPr>
            <p:cNvPr id="680" name="Google Shape;680;p15"/>
            <p:cNvSpPr txBox="1"/>
            <p:nvPr/>
          </p:nvSpPr>
          <p:spPr>
            <a:xfrm>
              <a:off x="7081766" y="4786586"/>
              <a:ext cx="978458" cy="338554"/>
            </a:xfrm>
            <a:prstGeom prst="rect">
              <a:avLst/>
            </a:prstGeom>
            <a:solidFill>
              <a:srgbClr val="ECDEF9"/>
            </a:solidFill>
            <a:ln w="19050" cap="flat" cmpd="sng">
              <a:solidFill>
                <a:srgbClr val="7D28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Seq – 1401</a:t>
              </a:r>
              <a:endParaRPr lang="en-US" sz="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Ack - 12001</a:t>
              </a:r>
              <a:endParaRPr lang="en-US" sz="8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681" name="Google Shape;681;p15"/>
            <p:cNvCxnSpPr/>
            <p:nvPr/>
          </p:nvCxnSpPr>
          <p:spPr>
            <a:xfrm>
              <a:off x="4025197" y="4627460"/>
              <a:ext cx="4387484" cy="140181"/>
            </a:xfrm>
            <a:prstGeom prst="straightConnector1">
              <a:avLst/>
            </a:prstGeom>
            <a:noFill/>
            <a:ln w="28575" cap="flat" cmpd="sng">
              <a:solidFill>
                <a:srgbClr val="7D28CD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82" name="Google Shape;682;p15"/>
          <p:cNvGrpSpPr/>
          <p:nvPr/>
        </p:nvGrpSpPr>
        <p:grpSpPr>
          <a:xfrm>
            <a:off x="8368602" y="2749985"/>
            <a:ext cx="3448558" cy="448126"/>
            <a:chOff x="8320568" y="651967"/>
            <a:chExt cx="2560609" cy="355886"/>
          </a:xfrm>
        </p:grpSpPr>
        <p:grpSp>
          <p:nvGrpSpPr>
            <p:cNvPr id="683" name="Google Shape;683;p15"/>
            <p:cNvGrpSpPr/>
            <p:nvPr/>
          </p:nvGrpSpPr>
          <p:grpSpPr>
            <a:xfrm>
              <a:off x="8320568" y="811472"/>
              <a:ext cx="1689861" cy="196381"/>
              <a:chOff x="2269429" y="2346499"/>
              <a:chExt cx="1689861" cy="196381"/>
            </a:xfrm>
          </p:grpSpPr>
          <p:cxnSp>
            <p:nvCxnSpPr>
              <p:cNvPr id="684" name="Google Shape;684;p15"/>
              <p:cNvCxnSpPr/>
              <p:nvPr/>
            </p:nvCxnSpPr>
            <p:spPr>
              <a:xfrm rot="10800000">
                <a:off x="2269429" y="2393716"/>
                <a:ext cx="1520211" cy="35988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685" name="Google Shape;685;p15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769585" y="2346499"/>
                <a:ext cx="189705" cy="1963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6" name="Google Shape;686;p15"/>
            <p:cNvSpPr txBox="1"/>
            <p:nvPr/>
          </p:nvSpPr>
          <p:spPr>
            <a:xfrm>
              <a:off x="9762427" y="651967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Start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687" name="Google Shape;687;p15"/>
          <p:cNvGrpSpPr/>
          <p:nvPr/>
        </p:nvGrpSpPr>
        <p:grpSpPr>
          <a:xfrm>
            <a:off x="3974123" y="5935140"/>
            <a:ext cx="4343660" cy="732691"/>
            <a:chOff x="3979077" y="3243626"/>
            <a:chExt cx="4343660" cy="732691"/>
          </a:xfrm>
        </p:grpSpPr>
        <p:sp>
          <p:nvSpPr>
            <p:cNvPr id="688" name="Google Shape;688;p15"/>
            <p:cNvSpPr txBox="1"/>
            <p:nvPr/>
          </p:nvSpPr>
          <p:spPr>
            <a:xfrm rot="-441333">
              <a:off x="4256857" y="3357621"/>
              <a:ext cx="1804544" cy="369332"/>
            </a:xfrm>
            <a:prstGeom prst="rect">
              <a:avLst/>
            </a:prstGeom>
            <a:solidFill>
              <a:srgbClr val="CBE6B7"/>
            </a:solidFill>
            <a:ln w="19050" cap="flat" cmpd="sng">
              <a:solidFill>
                <a:srgbClr val="5E993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Seq – 12001</a:t>
              </a:r>
              <a:endPara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Ack- 1401    [Data 1000 bytes] </a:t>
              </a:r>
              <a:endParaRPr lang="en-US" sz="9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689" name="Google Shape;689;p15"/>
            <p:cNvCxnSpPr/>
            <p:nvPr/>
          </p:nvCxnSpPr>
          <p:spPr>
            <a:xfrm flipH="1">
              <a:off x="3979077" y="3383764"/>
              <a:ext cx="4343660" cy="592553"/>
            </a:xfrm>
            <a:prstGeom prst="straightConnector1">
              <a:avLst/>
            </a:prstGeom>
            <a:noFill/>
            <a:ln w="28575" cap="flat" cmpd="sng">
              <a:solidFill>
                <a:srgbClr val="5E9934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aphicFrame>
        <p:nvGraphicFramePr>
          <p:cNvPr id="690" name="Google Shape;690;p15"/>
          <p:cNvGraphicFramePr/>
          <p:nvPr/>
        </p:nvGraphicFramePr>
        <p:xfrm>
          <a:off x="1995946" y="399373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{1226D7D6-3A80-415B-BDFA-EC2BCA94591A}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691" name="Google Shape;691;p15"/>
          <p:cNvSpPr/>
          <p:nvPr/>
        </p:nvSpPr>
        <p:spPr>
          <a:xfrm>
            <a:off x="8400875" y="4791133"/>
            <a:ext cx="486169" cy="377893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</a:t>
            </a:r>
            <a:endParaRPr lang="en-US" sz="14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2" name="Google Shape;692;p15"/>
          <p:cNvSpPr/>
          <p:nvPr/>
        </p:nvSpPr>
        <p:spPr>
          <a:xfrm>
            <a:off x="8382890" y="5323287"/>
            <a:ext cx="486169" cy="377893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</a:t>
            </a:r>
            <a:endParaRPr lang="en-US" sz="14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93" name="Google Shape;693;p15"/>
          <p:cNvSpPr/>
          <p:nvPr/>
        </p:nvSpPr>
        <p:spPr>
          <a:xfrm>
            <a:off x="8411371" y="5827526"/>
            <a:ext cx="486169" cy="377893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</a:t>
            </a:r>
            <a:endParaRPr lang="en-US" sz="14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694" name="Google Shape;694;p15"/>
          <p:cNvGraphicFramePr/>
          <p:nvPr/>
        </p:nvGraphicFramePr>
        <p:xfrm>
          <a:off x="1977271" y="464761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{1226D7D6-3A80-415B-BDFA-EC2BCA94591A}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95" name="Google Shape;695;p15"/>
          <p:cNvGraphicFramePr/>
          <p:nvPr/>
        </p:nvGraphicFramePr>
        <p:xfrm>
          <a:off x="1962161" y="521203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{1226D7D6-3A80-415B-BDFA-EC2BCA94591A}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979D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696" name="Google Shape;696;p15"/>
          <p:cNvGraphicFramePr/>
          <p:nvPr/>
        </p:nvGraphicFramePr>
        <p:xfrm>
          <a:off x="1935974" y="576575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{1226D7D6-3A80-415B-BDFA-EC2BCA94591A}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32100"/>
                <a:gridCol w="208275"/>
              </a:tblGrid>
              <a:tr h="2525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979D9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979D9F"/>
                    </a:solidFill>
                  </a:tcPr>
                </a:tc>
              </a:tr>
            </a:tbl>
          </a:graphicData>
        </a:graphic>
      </p:graphicFrame>
      <p:sp>
        <p:nvSpPr>
          <p:cNvPr id="697" name="Google Shape;697;p15"/>
          <p:cNvSpPr txBox="1"/>
          <p:nvPr/>
        </p:nvSpPr>
        <p:spPr>
          <a:xfrm>
            <a:off x="858644" y="134656"/>
            <a:ext cx="3231967" cy="929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Lost ACK</a:t>
            </a:r>
            <a:endParaRPr sz="3600" b="0" i="0" u="none" strike="noStrike" cap="none">
              <a:solidFill>
                <a:srgbClr val="000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698" name="Google Shape;698;p15"/>
          <p:cNvSpPr txBox="1"/>
          <p:nvPr/>
        </p:nvSpPr>
        <p:spPr>
          <a:xfrm>
            <a:off x="9015614" y="4709870"/>
            <a:ext cx="3231967" cy="139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3 ACKs – Fast Transmission</a:t>
            </a:r>
            <a:endParaRPr sz="3600" b="0" i="0" u="none" strike="noStrike" cap="none">
              <a:solidFill>
                <a:srgbClr val="000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0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>
                <a:solidFill>
                  <a:srgbClr val="7D28CD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Function 7 :</a:t>
            </a:r>
            <a:br>
              <a:rPr lang="en-US"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</a:br>
            <a:r>
              <a:rPr lang="en-US" sz="40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Flow Control and Recovery for Reliability</a:t>
            </a:r>
            <a:endParaRPr lang="en-US" sz="4000"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704" name="Google Shape;704;p10"/>
          <p:cNvSpPr txBox="1"/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49580" algn="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endParaRPr sz="2800" b="1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91"/>
          <p:cNvSpPr txBox="1"/>
          <p:nvPr>
            <p:ph type="title"/>
          </p:nvPr>
        </p:nvSpPr>
        <p:spPr>
          <a:xfrm>
            <a:off x="1258680" y="424544"/>
            <a:ext cx="10018713" cy="82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Flow Control</a:t>
            </a:r>
            <a:endParaRPr lang="en-US"/>
          </a:p>
        </p:txBody>
      </p:sp>
      <p:sp>
        <p:nvSpPr>
          <p:cNvPr id="710" name="Google Shape;710;p91"/>
          <p:cNvSpPr txBox="1"/>
          <p:nvPr>
            <p:ph type="body" idx="1"/>
          </p:nvPr>
        </p:nvSpPr>
        <p:spPr>
          <a:xfrm>
            <a:off x="1258680" y="968827"/>
            <a:ext cx="10438515" cy="5621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Transmission Control Protocol (TCP) uses a </a:t>
            </a:r>
            <a:r>
              <a:rPr lang="en-US" sz="2800" b="1" i="1">
                <a:solidFill>
                  <a:srgbClr val="EA756D"/>
                </a:solidFill>
              </a:rPr>
              <a:t>sliding window</a:t>
            </a:r>
            <a:r>
              <a:rPr lang="en-US" sz="2800" b="1">
                <a:solidFill>
                  <a:srgbClr val="EA756D"/>
                </a:solidFill>
              </a:rPr>
              <a:t> </a:t>
            </a:r>
            <a:r>
              <a:rPr lang="en-US" sz="2800"/>
              <a:t>for flow control. </a:t>
            </a:r>
            <a:endParaRPr lang="en-US" sz="28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 sz="2800"/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What is the “</a:t>
            </a:r>
            <a:r>
              <a:rPr lang="en-US" sz="2800" b="1">
                <a:solidFill>
                  <a:srgbClr val="0070C0"/>
                </a:solidFill>
              </a:rPr>
              <a:t>Window </a:t>
            </a:r>
            <a:r>
              <a:rPr lang="en-US" sz="2800"/>
              <a:t>”?</a:t>
            </a:r>
            <a:endParaRPr sz="24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Indicates the size of the device's receive buffer for the particular connection. </a:t>
            </a:r>
            <a:endParaRPr lang="en-US" sz="24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How much data a device can handle from its peer at one time before it is passed to the application process. </a:t>
            </a:r>
            <a:endParaRPr lang="en-US" sz="24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Set by receiver of data </a:t>
            </a:r>
            <a:endParaRPr lang="en-US" sz="2400"/>
          </a:p>
          <a:p>
            <a:pPr marL="914400" lvl="1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endParaRPr sz="24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 b="1">
                <a:solidFill>
                  <a:srgbClr val="0070C0"/>
                </a:solidFill>
              </a:rPr>
              <a:t>Example </a:t>
            </a:r>
            <a:r>
              <a:rPr lang="en-US" sz="2800"/>
              <a:t>: The server's window size was </a:t>
            </a:r>
            <a:r>
              <a:rPr lang="en-US" sz="2800" b="1">
                <a:solidFill>
                  <a:srgbClr val="FF0000"/>
                </a:solidFill>
              </a:rPr>
              <a:t>360</a:t>
            </a:r>
            <a:r>
              <a:rPr lang="en-US" sz="2800"/>
              <a:t>. This means the receiver is willing to take </a:t>
            </a:r>
            <a:r>
              <a:rPr lang="en-US" sz="2800" b="1">
                <a:solidFill>
                  <a:srgbClr val="FF0000"/>
                </a:solidFill>
              </a:rPr>
              <a:t>no more than 360 bytes </a:t>
            </a:r>
            <a:r>
              <a:rPr lang="en-US" sz="2800"/>
              <a:t>at a time from the sender. </a:t>
            </a:r>
            <a:endParaRPr lang="en-US" sz="2800"/>
          </a:p>
        </p:txBody>
      </p:sp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5" name="Google Shape;715;p93"/>
          <p:cNvGraphicFramePr/>
          <p:nvPr/>
        </p:nvGraphicFramePr>
        <p:xfrm>
          <a:off x="2473158" y="3271528"/>
          <a:ext cx="8128025" cy="3000000"/>
        </p:xfrm>
        <a:graphic>
          <a:graphicData uri="http://schemas.openxmlformats.org/drawingml/2006/table">
            <a:tbl>
              <a:tblPr firstRow="1" bandRow="1">
                <a:noFill/>
                <a:tableStyleId>{7704413F-C7E6-47BD-B81D-BC025B4EB941}</a:tableStyleId>
              </a:tblPr>
              <a:tblGrid>
                <a:gridCol w="812800"/>
                <a:gridCol w="564150"/>
                <a:gridCol w="668425"/>
                <a:gridCol w="1205825"/>
                <a:gridCol w="665750"/>
                <a:gridCol w="681800"/>
                <a:gridCol w="1216525"/>
                <a:gridCol w="868950"/>
                <a:gridCol w="631000"/>
                <a:gridCol w="812800"/>
              </a:tblGrid>
              <a:tr h="56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201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 . 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260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261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 . 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u="none" strike="noStrike" cap="none"/>
                        <a:t>. . .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716" name="Google Shape;716;p93"/>
          <p:cNvCxnSpPr>
            <a:stCxn id="717" idx="1"/>
          </p:cNvCxnSpPr>
          <p:nvPr/>
        </p:nvCxnSpPr>
        <p:spPr>
          <a:xfrm>
            <a:off x="3850105" y="3904038"/>
            <a:ext cx="0" cy="16980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18" name="Google Shape;718;p93"/>
          <p:cNvSpPr txBox="1"/>
          <p:nvPr/>
        </p:nvSpPr>
        <p:spPr>
          <a:xfrm>
            <a:off x="1677737" y="4102565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Bytes that are acknowledged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9" name="Google Shape;719;p93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Window Size = 100 bytes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0" name="Google Shape;720;p93"/>
          <p:cNvSpPr/>
          <p:nvPr/>
        </p:nvSpPr>
        <p:spPr>
          <a:xfrm>
            <a:off x="3850104" y="3142301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7" name="Google Shape;717;p93"/>
          <p:cNvSpPr/>
          <p:nvPr/>
        </p:nvSpPr>
        <p:spPr>
          <a:xfrm>
            <a:off x="3850105" y="3839424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21" name="Google Shape;721;p93"/>
          <p:cNvCxnSpPr/>
          <p:nvPr/>
        </p:nvCxnSpPr>
        <p:spPr>
          <a:xfrm>
            <a:off x="9170738" y="3839424"/>
            <a:ext cx="0" cy="176266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722" name="Google Shape;722;p93"/>
          <p:cNvCxnSpPr/>
          <p:nvPr/>
        </p:nvCxnSpPr>
        <p:spPr>
          <a:xfrm>
            <a:off x="3850105" y="5401563"/>
            <a:ext cx="5320632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23" name="Google Shape;723;p93"/>
          <p:cNvSpPr txBox="1"/>
          <p:nvPr/>
        </p:nvSpPr>
        <p:spPr>
          <a:xfrm>
            <a:off x="4677611" y="4933669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Window Size as advertised by the receiver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4" name="Google Shape;724;p93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Variables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Sf = 201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Sn = 261</a:t>
            </a:r>
            <a:endParaRPr sz="1400" b="1" i="0" u="none" strike="noStrike" cap="none">
              <a:solidFill>
                <a:srgbClr val="0070C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cxnSp>
        <p:nvCxnSpPr>
          <p:cNvPr id="725" name="Google Shape;725;p93"/>
          <p:cNvCxnSpPr/>
          <p:nvPr/>
        </p:nvCxnSpPr>
        <p:spPr>
          <a:xfrm>
            <a:off x="6382085" y="3839424"/>
            <a:ext cx="0" cy="94719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26" name="Google Shape;726;p93"/>
          <p:cNvSpPr txBox="1"/>
          <p:nvPr/>
        </p:nvSpPr>
        <p:spPr>
          <a:xfrm>
            <a:off x="3982460" y="40437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Outstanding Bytes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sent but not acknowledged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27" name="Google Shape;727;p93"/>
          <p:cNvCxnSpPr/>
          <p:nvPr/>
        </p:nvCxnSpPr>
        <p:spPr>
          <a:xfrm>
            <a:off x="3850104" y="4639152"/>
            <a:ext cx="2531981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28" name="Google Shape;728;p93"/>
          <p:cNvSpPr/>
          <p:nvPr/>
        </p:nvSpPr>
        <p:spPr>
          <a:xfrm>
            <a:off x="3852771" y="3271528"/>
            <a:ext cx="2531980" cy="567896"/>
          </a:xfrm>
          <a:prstGeom prst="rect">
            <a:avLst/>
          </a:prstGeom>
          <a:solidFill>
            <a:srgbClr val="FF6600">
              <a:alpha val="30588"/>
            </a:srgbClr>
          </a:soli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29" name="Google Shape;729;p93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30" name="Google Shape;730;p93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First outstanding byte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p93"/>
          <p:cNvSpPr txBox="1"/>
          <p:nvPr/>
        </p:nvSpPr>
        <p:spPr>
          <a:xfrm>
            <a:off x="6240379" y="2051069"/>
            <a:ext cx="120984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Next byte to send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32" name="Google Shape;732;p93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33" name="Google Shape;733;p93"/>
          <p:cNvSpPr txBox="1"/>
          <p:nvPr/>
        </p:nvSpPr>
        <p:spPr>
          <a:xfrm>
            <a:off x="4255168" y="2624718"/>
            <a:ext cx="43581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3366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</a:t>
            </a:r>
            <a:r>
              <a:rPr lang="en-US" sz="2000" b="1" i="0" u="none" strike="noStrike" cap="none" baseline="-25000">
                <a:solidFill>
                  <a:srgbClr val="3366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</a:t>
            </a:r>
            <a:endParaRPr sz="2000" b="1" i="0" u="none" strike="noStrike" cap="none" baseline="-25000">
              <a:solidFill>
                <a:srgbClr val="3366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4" name="Google Shape;734;p93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3366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</a:t>
            </a:r>
            <a:r>
              <a:rPr lang="en-US" sz="2000" b="1" i="0" u="none" strike="noStrike" cap="none" baseline="-25000">
                <a:solidFill>
                  <a:srgbClr val="3366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</a:t>
            </a:r>
            <a:endParaRPr sz="2000" b="1" i="0" u="none" strike="noStrike" cap="none" baseline="-25000">
              <a:solidFill>
                <a:srgbClr val="3366FF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5" name="Google Shape;735;p93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Bytes that cannot be sent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36" name="Google Shape;736;p93"/>
          <p:cNvCxnSpPr/>
          <p:nvPr/>
        </p:nvCxnSpPr>
        <p:spPr>
          <a:xfrm rot="10800000">
            <a:off x="9160042" y="4633396"/>
            <a:ext cx="2505241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737" name="Google Shape;737;p93"/>
          <p:cNvCxnSpPr/>
          <p:nvPr/>
        </p:nvCxnSpPr>
        <p:spPr>
          <a:xfrm rot="10800000" flipH="1">
            <a:off x="6384751" y="4633396"/>
            <a:ext cx="2775291" cy="575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38" name="Google Shape;738;p93"/>
          <p:cNvSpPr txBox="1"/>
          <p:nvPr/>
        </p:nvSpPr>
        <p:spPr>
          <a:xfrm>
            <a:off x="6785814" y="4043746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Bytes that can be sent (Usable window)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39" name="Google Shape;739;p93"/>
          <p:cNvCxnSpPr/>
          <p:nvPr/>
        </p:nvCxnSpPr>
        <p:spPr>
          <a:xfrm>
            <a:off x="1216526" y="4652521"/>
            <a:ext cx="2633578" cy="1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40" name="Google Shape;740;p93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Sender Sliding Window</a:t>
            </a:r>
            <a:endParaRPr sz="40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9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00198" y="2522536"/>
            <a:ext cx="10617152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94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Sliding of Sender Window</a:t>
            </a:r>
            <a:endParaRPr sz="40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  <p:transition spd="slow">
    <p:push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1" name="Google Shape;751;p95"/>
          <p:cNvGraphicFramePr/>
          <p:nvPr/>
        </p:nvGraphicFramePr>
        <p:xfrm>
          <a:off x="1166492" y="3226964"/>
          <a:ext cx="10336475" cy="3000000"/>
        </p:xfrm>
        <a:graphic>
          <a:graphicData uri="http://schemas.openxmlformats.org/drawingml/2006/table">
            <a:tbl>
              <a:tblPr firstRow="1" bandRow="1">
                <a:noFill/>
                <a:tableStyleId>{7704413F-C7E6-47BD-B81D-BC025B4EB941}</a:tableStyleId>
              </a:tblPr>
              <a:tblGrid>
                <a:gridCol w="690875"/>
                <a:gridCol w="713675"/>
                <a:gridCol w="681825"/>
                <a:gridCol w="826275"/>
                <a:gridCol w="730550"/>
                <a:gridCol w="896575"/>
                <a:gridCol w="822075"/>
                <a:gridCol w="679100"/>
                <a:gridCol w="695475"/>
                <a:gridCol w="1240925"/>
                <a:gridCol w="886375"/>
                <a:gridCol w="643650"/>
                <a:gridCol w="829100"/>
              </a:tblGrid>
              <a:tr h="683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b="1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201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 . .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b="1" i="0" u="none" strike="noStrike" cap="none">
                        <a:solidFill>
                          <a:srgbClr val="000000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241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242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260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261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 . 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u="none" strike="noStrike" cap="none"/>
                        <a:t>. . .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752" name="Google Shape;752;p95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Window Size = 100 bytes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3" name="Google Shape;753;p95"/>
          <p:cNvSpPr/>
          <p:nvPr/>
        </p:nvSpPr>
        <p:spPr>
          <a:xfrm>
            <a:off x="2531979" y="3091259"/>
            <a:ext cx="7512119" cy="1505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4" name="Google Shape;754;p95"/>
          <p:cNvSpPr/>
          <p:nvPr/>
        </p:nvSpPr>
        <p:spPr>
          <a:xfrm>
            <a:off x="2531981" y="3839423"/>
            <a:ext cx="7488434" cy="15746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55" name="Google Shape;755;p95"/>
          <p:cNvCxnSpPr/>
          <p:nvPr/>
        </p:nvCxnSpPr>
        <p:spPr>
          <a:xfrm>
            <a:off x="10020415" y="3839423"/>
            <a:ext cx="16553" cy="287570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756" name="Google Shape;756;p95"/>
          <p:cNvCxnSpPr/>
          <p:nvPr/>
        </p:nvCxnSpPr>
        <p:spPr>
          <a:xfrm>
            <a:off x="2558983" y="6469937"/>
            <a:ext cx="7485115" cy="2708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57" name="Google Shape;757;p95"/>
          <p:cNvSpPr txBox="1"/>
          <p:nvPr/>
        </p:nvSpPr>
        <p:spPr>
          <a:xfrm>
            <a:off x="4641034" y="5975640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Window Size as advertised by the receiver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58" name="Google Shape;758;p95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Variables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Sf = 201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Sn = 261</a:t>
            </a:r>
            <a:endParaRPr sz="1400" b="1" i="0" u="none" strike="noStrike" cap="none">
              <a:solidFill>
                <a:srgbClr val="0070C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cxnSp>
        <p:nvCxnSpPr>
          <p:cNvPr id="759" name="Google Shape;759;p95"/>
          <p:cNvCxnSpPr/>
          <p:nvPr/>
        </p:nvCxnSpPr>
        <p:spPr>
          <a:xfrm>
            <a:off x="7188212" y="3862559"/>
            <a:ext cx="2666" cy="1608777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60" name="Google Shape;760;p95"/>
          <p:cNvSpPr txBox="1"/>
          <p:nvPr/>
        </p:nvSpPr>
        <p:spPr>
          <a:xfrm>
            <a:off x="2853493" y="4215078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Outstanding Bytes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sent but not acknowledged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61" name="Google Shape;761;p95"/>
          <p:cNvCxnSpPr/>
          <p:nvPr/>
        </p:nvCxnSpPr>
        <p:spPr>
          <a:xfrm>
            <a:off x="2586780" y="4924818"/>
            <a:ext cx="4594302" cy="17109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62" name="Google Shape;762;p95"/>
          <p:cNvSpPr/>
          <p:nvPr/>
        </p:nvSpPr>
        <p:spPr>
          <a:xfrm>
            <a:off x="2641968" y="3305346"/>
            <a:ext cx="1415682" cy="491546"/>
          </a:xfrm>
          <a:prstGeom prst="rect">
            <a:avLst/>
          </a:prstGeom>
          <a:solidFill>
            <a:srgbClr val="FF6600">
              <a:alpha val="30588"/>
            </a:srgbClr>
          </a:soli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63" name="Google Shape;763;p95"/>
          <p:cNvGrpSpPr/>
          <p:nvPr/>
        </p:nvGrpSpPr>
        <p:grpSpPr>
          <a:xfrm>
            <a:off x="2499397" y="1716245"/>
            <a:ext cx="1209841" cy="1394338"/>
            <a:chOff x="2499397" y="1716245"/>
            <a:chExt cx="1209841" cy="1394338"/>
          </a:xfrm>
        </p:grpSpPr>
        <p:cxnSp>
          <p:nvCxnSpPr>
            <p:cNvPr id="764" name="Google Shape;764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  <p:sp>
          <p:nvSpPr>
            <p:cNvPr id="765" name="Google Shape;765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First outstanding byte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66" name="Google Shape;766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r>
                <a:rPr lang="en-US" sz="2000" b="1" i="0" u="none" strike="noStrike" cap="none">
                  <a:solidFill>
                    <a:srgbClr val="3366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</a:t>
              </a:r>
              <a:r>
                <a:rPr lang="en-US" sz="2000" b="1" i="0" u="none" strike="noStrike" cap="none" baseline="-25000">
                  <a:solidFill>
                    <a:srgbClr val="3366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f</a:t>
              </a:r>
              <a:endParaRPr sz="2000" b="1" i="0" u="none" strike="noStrike" cap="none" baseline="-25000">
                <a:solidFill>
                  <a:srgbClr val="3366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67" name="Google Shape;767;p95"/>
          <p:cNvGrpSpPr/>
          <p:nvPr/>
        </p:nvGrpSpPr>
        <p:grpSpPr>
          <a:xfrm>
            <a:off x="7062621" y="1748845"/>
            <a:ext cx="1209841" cy="1340364"/>
            <a:chOff x="6276198" y="1750895"/>
            <a:chExt cx="1209841" cy="1340364"/>
          </a:xfrm>
        </p:grpSpPr>
        <p:sp>
          <p:nvSpPr>
            <p:cNvPr id="768" name="Google Shape;768;p95"/>
            <p:cNvSpPr txBox="1"/>
            <p:nvPr/>
          </p:nvSpPr>
          <p:spPr>
            <a:xfrm>
              <a:off x="6276198" y="1750895"/>
              <a:ext cx="12098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Next byte to send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769" name="Google Shape;769;p95"/>
            <p:cNvCxnSpPr/>
            <p:nvPr/>
          </p:nvCxnSpPr>
          <p:spPr>
            <a:xfrm>
              <a:off x="6785814" y="2543153"/>
              <a:ext cx="0" cy="548106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  <p:sp>
          <p:nvSpPr>
            <p:cNvPr id="770" name="Google Shape;770;p95"/>
            <p:cNvSpPr txBox="1"/>
            <p:nvPr/>
          </p:nvSpPr>
          <p:spPr>
            <a:xfrm>
              <a:off x="6881118" y="2504102"/>
              <a:ext cx="4906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r>
                <a:rPr lang="en-US" sz="2000" b="1" i="0" u="none" strike="noStrike" cap="none">
                  <a:solidFill>
                    <a:srgbClr val="3366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</a:t>
              </a:r>
              <a:r>
                <a:rPr lang="en-US" sz="2000" b="1" i="0" u="none" strike="noStrike" cap="none" baseline="-25000">
                  <a:solidFill>
                    <a:srgbClr val="3366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n</a:t>
              </a:r>
              <a:endParaRPr sz="2000" b="1" i="0" u="none" strike="noStrike" cap="none" baseline="-25000">
                <a:solidFill>
                  <a:srgbClr val="3366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771" name="Google Shape;771;p95"/>
          <p:cNvGrpSpPr/>
          <p:nvPr/>
        </p:nvGrpSpPr>
        <p:grpSpPr>
          <a:xfrm>
            <a:off x="10020417" y="4142843"/>
            <a:ext cx="1655793" cy="790827"/>
            <a:chOff x="10020417" y="4142843"/>
            <a:chExt cx="1655793" cy="790827"/>
          </a:xfrm>
        </p:grpSpPr>
        <p:sp>
          <p:nvSpPr>
            <p:cNvPr id="772" name="Google Shape;772;p95"/>
            <p:cNvSpPr txBox="1"/>
            <p:nvPr/>
          </p:nvSpPr>
          <p:spPr>
            <a:xfrm>
              <a:off x="10085368" y="4142843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Bytes that cannot be sent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773" name="Google Shape;773;p95"/>
            <p:cNvCxnSpPr/>
            <p:nvPr/>
          </p:nvCxnSpPr>
          <p:spPr>
            <a:xfrm flipH="1">
              <a:off x="10020417" y="4933669"/>
              <a:ext cx="1585795" cy="1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</p:grpSp>
      <p:cxnSp>
        <p:nvCxnSpPr>
          <p:cNvPr id="774" name="Google Shape;774;p95"/>
          <p:cNvCxnSpPr/>
          <p:nvPr/>
        </p:nvCxnSpPr>
        <p:spPr>
          <a:xfrm>
            <a:off x="7188212" y="4903204"/>
            <a:ext cx="2848756" cy="2161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75" name="Google Shape;775;p95"/>
          <p:cNvSpPr txBox="1"/>
          <p:nvPr/>
        </p:nvSpPr>
        <p:spPr>
          <a:xfrm>
            <a:off x="7554034" y="4320263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Bytes that can be sent (Usable window)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76" name="Google Shape;776;p95"/>
          <p:cNvGrpSpPr/>
          <p:nvPr/>
        </p:nvGrpSpPr>
        <p:grpSpPr>
          <a:xfrm>
            <a:off x="585788" y="3915776"/>
            <a:ext cx="1973989" cy="2799349"/>
            <a:chOff x="585788" y="3915776"/>
            <a:chExt cx="1973989" cy="2799349"/>
          </a:xfrm>
        </p:grpSpPr>
        <p:cxnSp>
          <p:nvCxnSpPr>
            <p:cNvPr id="777" name="Google Shape;777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  <p:sp>
          <p:nvSpPr>
            <p:cNvPr id="778" name="Google Shape;778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Bytes that are acknowledged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779" name="Google Shape;779;p95"/>
            <p:cNvCxnSpPr/>
            <p:nvPr/>
          </p:nvCxnSpPr>
          <p:spPr>
            <a:xfrm rot="10800000" flipH="1">
              <a:off x="585788" y="4915967"/>
              <a:ext cx="1973989" cy="17702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</p:grpSp>
      <p:sp>
        <p:nvSpPr>
          <p:cNvPr id="780" name="Google Shape;780;p95"/>
          <p:cNvSpPr txBox="1"/>
          <p:nvPr/>
        </p:nvSpPr>
        <p:spPr>
          <a:xfrm>
            <a:off x="322006" y="1258974"/>
            <a:ext cx="5966032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7D28CD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#Sender receives a segment with ACK 241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7D28CD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And rwnd = </a:t>
            </a:r>
            <a:r>
              <a:rPr lang="en-US" sz="2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60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81" name="Google Shape;781;p95"/>
          <p:cNvGrpSpPr/>
          <p:nvPr/>
        </p:nvGrpSpPr>
        <p:grpSpPr>
          <a:xfrm>
            <a:off x="4324798" y="1696920"/>
            <a:ext cx="1209841" cy="1394338"/>
            <a:chOff x="2499397" y="1716245"/>
            <a:chExt cx="1209841" cy="1394338"/>
          </a:xfrm>
        </p:grpSpPr>
        <p:cxnSp>
          <p:nvCxnSpPr>
            <p:cNvPr id="782" name="Google Shape;782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  <p:sp>
          <p:nvSpPr>
            <p:cNvPr id="783" name="Google Shape;783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First outstanding byte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784" name="Google Shape;784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 panose="020B0604020202020204"/>
                <a:buNone/>
              </a:pPr>
              <a:r>
                <a:rPr lang="en-US" sz="2000" b="1" i="0" u="none" strike="noStrike" cap="none">
                  <a:solidFill>
                    <a:srgbClr val="3366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</a:t>
              </a:r>
              <a:r>
                <a:rPr lang="en-US" sz="2000" b="1" i="0" u="none" strike="noStrike" cap="none" baseline="-25000">
                  <a:solidFill>
                    <a:srgbClr val="3366FF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f</a:t>
              </a:r>
              <a:endParaRPr sz="2000" b="1" i="0" u="none" strike="noStrike" cap="none" baseline="-25000">
                <a:solidFill>
                  <a:srgbClr val="3366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785" name="Google Shape;785;p95"/>
          <p:cNvSpPr/>
          <p:nvPr/>
        </p:nvSpPr>
        <p:spPr>
          <a:xfrm rot="10800000" flipH="1">
            <a:off x="4074203" y="3087158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86" name="Google Shape;786;p95"/>
          <p:cNvSpPr/>
          <p:nvPr/>
        </p:nvSpPr>
        <p:spPr>
          <a:xfrm rot="10800000" flipH="1">
            <a:off x="4070639" y="3854770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787" name="Google Shape;787;p95"/>
          <p:cNvGrpSpPr/>
          <p:nvPr/>
        </p:nvGrpSpPr>
        <p:grpSpPr>
          <a:xfrm>
            <a:off x="2155032" y="4039421"/>
            <a:ext cx="1936279" cy="2799349"/>
            <a:chOff x="623498" y="3915776"/>
            <a:chExt cx="1936279" cy="2799349"/>
          </a:xfrm>
        </p:grpSpPr>
        <p:cxnSp>
          <p:nvCxnSpPr>
            <p:cNvPr id="788" name="Google Shape;788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  <p:sp>
          <p:nvSpPr>
            <p:cNvPr id="789" name="Google Shape;789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 panose="020B0604020202020204"/>
                <a:buNone/>
              </a:pPr>
              <a:r>
                <a:rPr lang="en-US" sz="1400" b="0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Bytes that are acknowledged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790" name="Google Shape;790;p95"/>
            <p:cNvCxnSpPr/>
            <p:nvPr/>
          </p:nvCxnSpPr>
          <p:spPr>
            <a:xfrm>
              <a:off x="623498" y="4913579"/>
              <a:ext cx="1936279" cy="2388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6470"/>
                </a:srgbClr>
              </a:outerShdw>
            </a:effectLst>
          </p:spPr>
        </p:cxnSp>
      </p:grpSp>
      <p:sp>
        <p:nvSpPr>
          <p:cNvPr id="791" name="Google Shape;791;p95"/>
          <p:cNvSpPr txBox="1"/>
          <p:nvPr/>
        </p:nvSpPr>
        <p:spPr>
          <a:xfrm>
            <a:off x="4070639" y="42975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Outstanding Bytes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sent but not acknowledged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92" name="Google Shape;792;p95"/>
          <p:cNvCxnSpPr/>
          <p:nvPr/>
        </p:nvCxnSpPr>
        <p:spPr>
          <a:xfrm>
            <a:off x="4074203" y="4820766"/>
            <a:ext cx="3106879" cy="537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93" name="Google Shape;793;p95"/>
          <p:cNvSpPr/>
          <p:nvPr/>
        </p:nvSpPr>
        <p:spPr>
          <a:xfrm>
            <a:off x="11372850" y="3261056"/>
            <a:ext cx="600075" cy="695228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340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4" name="Google Shape;794;p95"/>
          <p:cNvSpPr/>
          <p:nvPr/>
        </p:nvSpPr>
        <p:spPr>
          <a:xfrm rot="10800000" flipH="1">
            <a:off x="10018114" y="308062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5" name="Google Shape;795;p95"/>
          <p:cNvSpPr/>
          <p:nvPr/>
        </p:nvSpPr>
        <p:spPr>
          <a:xfrm rot="10800000" flipH="1">
            <a:off x="10040972" y="386255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96" name="Google Shape;796;p95"/>
          <p:cNvSpPr/>
          <p:nvPr/>
        </p:nvSpPr>
        <p:spPr>
          <a:xfrm>
            <a:off x="969710" y="1584341"/>
            <a:ext cx="1399235" cy="456310"/>
          </a:xfrm>
          <a:prstGeom prst="rect">
            <a:avLst/>
          </a:prstGeom>
          <a:solidFill>
            <a:schemeClr val="lt2"/>
          </a:solidFill>
          <a:ln w="25400" cap="flat" cmpd="sng">
            <a:solidFill>
              <a:srgbClr val="C7C7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rwnd = 100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97" name="Google Shape;797;p95"/>
          <p:cNvCxnSpPr/>
          <p:nvPr/>
        </p:nvCxnSpPr>
        <p:spPr>
          <a:xfrm flipH="1">
            <a:off x="11995783" y="4107148"/>
            <a:ext cx="4846" cy="2731622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798" name="Google Shape;798;p95"/>
          <p:cNvCxnSpPr/>
          <p:nvPr/>
        </p:nvCxnSpPr>
        <p:spPr>
          <a:xfrm>
            <a:off x="7188212" y="5286260"/>
            <a:ext cx="4807571" cy="2919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799" name="Google Shape;799;p95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Sliding of Sender Window</a:t>
            </a:r>
            <a:endParaRPr sz="40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cxnSp>
        <p:nvCxnSpPr>
          <p:cNvPr id="800" name="Google Shape;800;p95"/>
          <p:cNvCxnSpPr/>
          <p:nvPr/>
        </p:nvCxnSpPr>
        <p:spPr>
          <a:xfrm>
            <a:off x="4090517" y="6274566"/>
            <a:ext cx="5927597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801" name="Google Shape;801;p95"/>
          <p:cNvSpPr txBox="1"/>
          <p:nvPr/>
        </p:nvSpPr>
        <p:spPr>
          <a:xfrm>
            <a:off x="10262254" y="1888990"/>
            <a:ext cx="130352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Variables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Sf = 241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Sn = 261</a:t>
            </a:r>
            <a:endParaRPr sz="1400" b="1" i="0" u="none" strike="noStrike" cap="none">
              <a:solidFill>
                <a:srgbClr val="0070C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cxnSp>
        <p:nvCxnSpPr>
          <p:cNvPr id="802" name="Google Shape;802;p95"/>
          <p:cNvCxnSpPr/>
          <p:nvPr/>
        </p:nvCxnSpPr>
        <p:spPr>
          <a:xfrm>
            <a:off x="4107625" y="6620838"/>
            <a:ext cx="788815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7" name="Google Shape;807;p96"/>
          <p:cNvGraphicFramePr/>
          <p:nvPr/>
        </p:nvGraphicFramePr>
        <p:xfrm>
          <a:off x="2473158" y="3271528"/>
          <a:ext cx="8128025" cy="3000000"/>
        </p:xfrm>
        <a:graphic>
          <a:graphicData uri="http://schemas.openxmlformats.org/drawingml/2006/table">
            <a:tbl>
              <a:tblPr firstRow="1" bandRow="1">
                <a:noFill/>
                <a:tableStyleId>{7704413F-C7E6-47BD-B81D-BC025B4EB941}</a:tableStyleId>
              </a:tblPr>
              <a:tblGrid>
                <a:gridCol w="812800"/>
                <a:gridCol w="564150"/>
                <a:gridCol w="668425"/>
                <a:gridCol w="1205825"/>
                <a:gridCol w="665750"/>
                <a:gridCol w="681800"/>
                <a:gridCol w="1216525"/>
                <a:gridCol w="868950"/>
                <a:gridCol w="631000"/>
                <a:gridCol w="812800"/>
              </a:tblGrid>
              <a:tr h="5679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200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201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 . 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260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261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0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. . . . .</a:t>
                      </a:r>
                      <a:endParaRPr sz="1400" u="none" strike="noStrike" cap="none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endParaRPr sz="1400" b="1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300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 panose="020B0604020202020204"/>
                        <a:buNone/>
                      </a:pPr>
                      <a:r>
                        <a:rPr lang="en-US" sz="1400" b="1" u="none" strike="noStrike" cap="none"/>
                        <a:t>301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 panose="020B0604020202020204"/>
                        <a:buNone/>
                      </a:pPr>
                      <a:r>
                        <a:rPr lang="en-US" sz="2400" b="1" u="none" strike="noStrike" cap="none"/>
                        <a:t>. . .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000000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808" name="Google Shape;808;p96"/>
          <p:cNvCxnSpPr/>
          <p:nvPr/>
        </p:nvCxnSpPr>
        <p:spPr>
          <a:xfrm flipH="1">
            <a:off x="3851767" y="3985561"/>
            <a:ext cx="1" cy="194869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809" name="Google Shape;809;p96"/>
          <p:cNvSpPr txBox="1"/>
          <p:nvPr/>
        </p:nvSpPr>
        <p:spPr>
          <a:xfrm>
            <a:off x="1484311" y="3928320"/>
            <a:ext cx="1900995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Bytes that have already been pulled by the process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0" name="Google Shape;810;p96"/>
          <p:cNvSpPr txBox="1"/>
          <p:nvPr/>
        </p:nvSpPr>
        <p:spPr>
          <a:xfrm>
            <a:off x="3141584" y="6231546"/>
            <a:ext cx="852369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</a:pPr>
            <a:r>
              <a:rPr lang="en-US" sz="2400" b="1" i="0" u="none" strike="noStrike" cap="none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rwnd= </a:t>
            </a:r>
            <a:r>
              <a:rPr lang="en-US" sz="2400" b="1" i="0" u="none" strike="noStrike" cap="none">
                <a:solidFill>
                  <a:srgbClr val="7D28CD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buffer size – number of bytes to be pulled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1" name="Google Shape;811;p96"/>
          <p:cNvSpPr/>
          <p:nvPr/>
        </p:nvSpPr>
        <p:spPr>
          <a:xfrm>
            <a:off x="6382085" y="3142186"/>
            <a:ext cx="2788652" cy="1149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12" name="Google Shape;812;p96"/>
          <p:cNvSpPr/>
          <p:nvPr/>
        </p:nvSpPr>
        <p:spPr>
          <a:xfrm>
            <a:off x="6379423" y="3839424"/>
            <a:ext cx="2791315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13" name="Google Shape;813;p96"/>
          <p:cNvCxnSpPr/>
          <p:nvPr/>
        </p:nvCxnSpPr>
        <p:spPr>
          <a:xfrm>
            <a:off x="9170738" y="3839424"/>
            <a:ext cx="0" cy="198987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814" name="Google Shape;814;p96"/>
          <p:cNvCxnSpPr/>
          <p:nvPr/>
        </p:nvCxnSpPr>
        <p:spPr>
          <a:xfrm>
            <a:off x="3833351" y="5602978"/>
            <a:ext cx="5320632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815" name="Google Shape;815;p96"/>
          <p:cNvSpPr txBox="1"/>
          <p:nvPr/>
        </p:nvSpPr>
        <p:spPr>
          <a:xfrm>
            <a:off x="4687027" y="5231123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Receive window and allocated buffer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16" name="Google Shape;816;p96"/>
          <p:cNvCxnSpPr/>
          <p:nvPr/>
        </p:nvCxnSpPr>
        <p:spPr>
          <a:xfrm>
            <a:off x="6382085" y="3839424"/>
            <a:ext cx="0" cy="1275501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817" name="Google Shape;817;p96"/>
          <p:cNvSpPr txBox="1"/>
          <p:nvPr/>
        </p:nvSpPr>
        <p:spPr>
          <a:xfrm>
            <a:off x="3982461" y="4043746"/>
            <a:ext cx="2188832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Bytes received and acknowledged, waiting to be consumed by process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18" name="Google Shape;818;p96"/>
          <p:cNvCxnSpPr/>
          <p:nvPr/>
        </p:nvCxnSpPr>
        <p:spPr>
          <a:xfrm>
            <a:off x="3850105" y="4814240"/>
            <a:ext cx="2531981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819" name="Google Shape;819;p96"/>
          <p:cNvSpPr/>
          <p:nvPr/>
        </p:nvSpPr>
        <p:spPr>
          <a:xfrm>
            <a:off x="3852771" y="3271527"/>
            <a:ext cx="2531980" cy="638939"/>
          </a:xfrm>
          <a:prstGeom prst="rect">
            <a:avLst/>
          </a:prstGeom>
          <a:solidFill>
            <a:srgbClr val="FF6600">
              <a:alpha val="30588"/>
            </a:srgbClr>
          </a:solidFill>
          <a:ln w="9525" cap="flat" cmpd="sng">
            <a:solidFill>
              <a:srgbClr val="29A9E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20" name="Google Shape;820;p96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821" name="Google Shape;821;p96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Next byte to be pulled by process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2" name="Google Shape;822;p96"/>
          <p:cNvSpPr txBox="1"/>
          <p:nvPr/>
        </p:nvSpPr>
        <p:spPr>
          <a:xfrm>
            <a:off x="6168248" y="1952048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Next byte expected to receive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23" name="Google Shape;823;p96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824" name="Google Shape;824;p96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3366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</a:t>
            </a:r>
            <a:r>
              <a:rPr lang="en-US" sz="2000" b="1" i="0" u="none" strike="noStrike" cap="none" baseline="-25000">
                <a:solidFill>
                  <a:srgbClr val="3366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25" name="Google Shape;825;p96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Bytes that cannot be received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26" name="Google Shape;826;p96"/>
          <p:cNvCxnSpPr/>
          <p:nvPr/>
        </p:nvCxnSpPr>
        <p:spPr>
          <a:xfrm rot="10800000">
            <a:off x="9160042" y="4803455"/>
            <a:ext cx="2505241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cxnSp>
        <p:nvCxnSpPr>
          <p:cNvPr id="827" name="Google Shape;827;p96"/>
          <p:cNvCxnSpPr/>
          <p:nvPr/>
        </p:nvCxnSpPr>
        <p:spPr>
          <a:xfrm rot="10800000" flipH="1">
            <a:off x="6387069" y="4803455"/>
            <a:ext cx="2775291" cy="5756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stealth" w="med" len="med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828" name="Google Shape;828;p96"/>
          <p:cNvSpPr txBox="1"/>
          <p:nvPr/>
        </p:nvSpPr>
        <p:spPr>
          <a:xfrm>
            <a:off x="6785814" y="4043746"/>
            <a:ext cx="2157660" cy="73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Bytes that can be received from the sender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Receive window(rwnd)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29" name="Google Shape;829;p96"/>
          <p:cNvCxnSpPr/>
          <p:nvPr/>
        </p:nvCxnSpPr>
        <p:spPr>
          <a:xfrm>
            <a:off x="1235250" y="4814240"/>
            <a:ext cx="2633578" cy="1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6470"/>
              </a:srgbClr>
            </a:outerShdw>
          </a:effectLst>
        </p:spPr>
      </p:cxnSp>
      <p:sp>
        <p:nvSpPr>
          <p:cNvPr id="830" name="Google Shape;830;p96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Receiver Sliding Window</a:t>
            </a:r>
            <a:endParaRPr sz="40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831" name="Google Shape;831;p96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Window Size = 100 bytes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32" name="Google Shape;832;p96"/>
          <p:cNvSpPr/>
          <p:nvPr/>
        </p:nvSpPr>
        <p:spPr>
          <a:xfrm>
            <a:off x="10072073" y="6265625"/>
            <a:ext cx="15932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FF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= 40 bytes</a:t>
            </a:r>
            <a:endParaRPr sz="2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Google Shape;837;p9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6525" y="2571750"/>
            <a:ext cx="100076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97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 panose="020B0503020204020204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Sliding of Receiver Window</a:t>
            </a:r>
            <a:endParaRPr sz="40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7"/>
          <p:cNvSpPr txBox="1"/>
          <p:nvPr>
            <p:ph type="title"/>
          </p:nvPr>
        </p:nvSpPr>
        <p:spPr>
          <a:xfrm>
            <a:off x="1484310" y="231274"/>
            <a:ext cx="10018800" cy="11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Byte Number</a:t>
            </a:r>
            <a:endParaRPr lang="en-US"/>
          </a:p>
        </p:txBody>
      </p:sp>
      <p:sp>
        <p:nvSpPr>
          <p:cNvPr id="171" name="Google Shape;171;p57"/>
          <p:cNvSpPr txBox="1"/>
          <p:nvPr>
            <p:ph type="body" idx="1"/>
          </p:nvPr>
        </p:nvSpPr>
        <p:spPr>
          <a:xfrm>
            <a:off x="1337257" y="1136316"/>
            <a:ext cx="10018713" cy="2827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bytes of data being transferred in each connection are numbered by TCP.</a:t>
            </a:r>
            <a:endParaRPr lang="en-US" sz="2800"/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numbering starts with an arbitrarily generated number.</a:t>
            </a:r>
            <a:endParaRPr lang="en-US" sz="2800"/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An arbitrary number between </a:t>
            </a:r>
            <a:r>
              <a:rPr lang="en-US" sz="2800" b="1">
                <a:solidFill>
                  <a:srgbClr val="FF0000"/>
                </a:solidFill>
              </a:rPr>
              <a:t>0 and 2</a:t>
            </a:r>
            <a:r>
              <a:rPr lang="en-US" sz="2800" b="1" baseline="30000">
                <a:solidFill>
                  <a:srgbClr val="FF0000"/>
                </a:solidFill>
              </a:rPr>
              <a:t>32</a:t>
            </a:r>
            <a:r>
              <a:rPr lang="en-US" sz="2800" b="1">
                <a:solidFill>
                  <a:srgbClr val="FF0000"/>
                </a:solidFill>
              </a:rPr>
              <a:t> −  1 </a:t>
            </a:r>
            <a:r>
              <a:rPr lang="en-US" sz="2800"/>
              <a:t>for the number of the first byte. </a:t>
            </a:r>
            <a:endParaRPr lang="en-US" sz="2800"/>
          </a:p>
        </p:txBody>
      </p:sp>
      <p:sp>
        <p:nvSpPr>
          <p:cNvPr id="172" name="Google Shape;172;p57"/>
          <p:cNvSpPr txBox="1"/>
          <p:nvPr/>
        </p:nvSpPr>
        <p:spPr>
          <a:xfrm>
            <a:off x="1484310" y="3943684"/>
            <a:ext cx="10018713" cy="207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For example if the number of the first byte happens to be </a:t>
            </a:r>
            <a:r>
              <a:rPr lang="en-US" sz="2800" b="1" i="0" u="none" strike="noStrike" cap="none">
                <a:solidFill>
                  <a:srgbClr val="FF66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1067</a:t>
            </a:r>
            <a:r>
              <a:rPr lang="en-US" sz="2800" b="0" i="0" u="none" strike="noStrike" cap="none">
                <a:solidFill>
                  <a:srgbClr val="FF66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and the total data to be sent is </a:t>
            </a:r>
            <a:r>
              <a:rPr lang="en-US" sz="2800" b="1" i="0" u="none" strike="noStrike" cap="none">
                <a:solidFill>
                  <a:srgbClr val="FF66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3000 bytes </a:t>
            </a:r>
            <a:r>
              <a:rPr lang="en-US" sz="2800" b="0" i="0" u="none" strike="noStrike" cap="none">
                <a:solidFill>
                  <a:srgbClr val="3366FF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FF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What is the byte number for the first byte of data and last byte of data?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57"/>
          <p:cNvSpPr txBox="1"/>
          <p:nvPr/>
        </p:nvSpPr>
        <p:spPr>
          <a:xfrm>
            <a:off x="2165685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8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First Byte Number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8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1067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4" name="Google Shape;174;p57"/>
          <p:cNvSpPr txBox="1"/>
          <p:nvPr/>
        </p:nvSpPr>
        <p:spPr>
          <a:xfrm>
            <a:off x="7959559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8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Last Byte Number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rgbClr val="8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4066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5" name="Google Shape;175;p57"/>
          <p:cNvSpPr/>
          <p:nvPr/>
        </p:nvSpPr>
        <p:spPr>
          <a:xfrm>
            <a:off x="5387474" y="6189579"/>
            <a:ext cx="2312737" cy="21389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FF6600"/>
          </a:solidFill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3" name="Google Shape;843;p9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16238" y="3140245"/>
            <a:ext cx="2274634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p98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</a:t>
            </a:r>
            <a:endParaRPr lang="en-US"/>
          </a:p>
        </p:txBody>
      </p:sp>
      <p:pic>
        <p:nvPicPr>
          <p:cNvPr id="845" name="Google Shape;845;p9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916238" y="1622527"/>
            <a:ext cx="2297364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98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47" name="Google Shape;847;p9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7527091" y="1908277"/>
            <a:ext cx="32639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p9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64105" y="2194027"/>
            <a:ext cx="3352133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9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041900" y="2194027"/>
            <a:ext cx="2270626" cy="868681"/>
          </a:xfrm>
          <a:prstGeom prst="rect">
            <a:avLst/>
          </a:prstGeom>
          <a:noFill/>
          <a:ln>
            <a:noFill/>
          </a:ln>
        </p:spPr>
      </p:pic>
      <p:sp>
        <p:nvSpPr>
          <p:cNvPr id="850" name="Google Shape;850;p98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51" name="Google Shape;851;p98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564105" y="3768901"/>
            <a:ext cx="32258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98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916238" y="3947019"/>
            <a:ext cx="2274634" cy="68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98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7312526" y="3941587"/>
            <a:ext cx="32893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98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5026526" y="4862095"/>
            <a:ext cx="228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98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1596774" y="5476469"/>
            <a:ext cx="3276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98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7" name="Google Shape;857;p98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10790991" y="1102098"/>
            <a:ext cx="577515" cy="69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99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 Contd </a:t>
            </a:r>
            <a:endParaRPr lang="en-US"/>
          </a:p>
        </p:txBody>
      </p:sp>
      <p:pic>
        <p:nvPicPr>
          <p:cNvPr id="863" name="Google Shape;863;p9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9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90991" y="1102098"/>
            <a:ext cx="673385" cy="806179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99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6" name="Google Shape;866;p99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372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67" name="Google Shape;867;p99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401009" y="1992848"/>
            <a:ext cx="3561513" cy="96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99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7312526" y="2023771"/>
            <a:ext cx="3463675" cy="100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99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066798" y="2080995"/>
            <a:ext cx="20828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99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052932" y="3319897"/>
            <a:ext cx="2286000" cy="66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1" name="Google Shape;871;p99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1337329" y="3352371"/>
            <a:ext cx="3689197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2" name="Google Shape;872;p99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1401009" y="4618360"/>
            <a:ext cx="3527433" cy="114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3" name="Google Shape;873;p99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7232901" y="4542095"/>
            <a:ext cx="3622924" cy="106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4" name="Google Shape;874;p99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5066798" y="4730079"/>
            <a:ext cx="2237370" cy="7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99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5905250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6" name="Google Shape;876;p99"/>
          <p:cNvPicPr preferRelativeResize="0"/>
          <p:nvPr/>
        </p:nvPicPr>
        <p:blipFill rotWithShape="1">
          <a:blip r:embed="rId11"/>
          <a:srcRect/>
          <a:stretch>
            <a:fillRect/>
          </a:stretch>
        </p:blipFill>
        <p:spPr>
          <a:xfrm>
            <a:off x="9045038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102"/>
          <p:cNvSpPr txBox="1"/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 lang="en-US"/>
          </a:p>
        </p:txBody>
      </p:sp>
      <p:pic>
        <p:nvPicPr>
          <p:cNvPr id="882" name="Google Shape;882;p10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7677151" y="1174751"/>
            <a:ext cx="4052888" cy="3911599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102"/>
          <p:cNvSpPr txBox="1"/>
          <p:nvPr/>
        </p:nvSpPr>
        <p:spPr>
          <a:xfrm>
            <a:off x="688979" y="1346201"/>
            <a:ext cx="6988171" cy="5168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 panose="020B0604020202020204"/>
              <a:buChar char="•"/>
            </a:pPr>
            <a:r>
              <a:rPr lang="en-US" sz="3600" b="1" i="0" u="none" strike="noStrike" cap="none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Selective Repeat Protocol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Only those segments are re-transmitted which are found lost or corrupted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Keep track of out of order segments at the receiver side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More efficient for noisy channels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914400" marR="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lang="en-US" sz="32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Widely used in TCP</a:t>
            </a:r>
            <a:endParaRPr sz="32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 panose="020B0604020202020204"/>
              <a:buNone/>
            </a:pPr>
            <a:endParaRPr sz="2400" b="0" i="0" u="none" strike="noStrike" cap="none">
              <a:solidFill>
                <a:schemeClr val="dk1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  <p:transition spd="slow">
    <p:push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8" name="Google Shape;888;p16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</p:cxnSp>
      <p:cxnSp>
        <p:nvCxnSpPr>
          <p:cNvPr id="889" name="Google Shape;889;p16"/>
          <p:cNvCxnSpPr/>
          <p:nvPr/>
        </p:nvCxnSpPr>
        <p:spPr>
          <a:xfrm>
            <a:off x="3974123" y="1028700"/>
            <a:ext cx="17585" cy="5196254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0" name="Google Shape;890;p16"/>
          <p:cNvCxnSpPr>
            <a:stCxn id="891" idx="2"/>
          </p:cNvCxnSpPr>
          <p:nvPr/>
        </p:nvCxnSpPr>
        <p:spPr>
          <a:xfrm>
            <a:off x="8352691" y="845068"/>
            <a:ext cx="3600" cy="5883000"/>
          </a:xfrm>
          <a:prstGeom prst="straightConnector1">
            <a:avLst/>
          </a:prstGeom>
          <a:noFill/>
          <a:ln w="381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92" name="Google Shape;892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16"/>
          <p:cNvSpPr txBox="1"/>
          <p:nvPr/>
        </p:nvSpPr>
        <p:spPr>
          <a:xfrm rot="-346648">
            <a:off x="4745209" y="774155"/>
            <a:ext cx="2153361" cy="400110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7001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– 1401  [Data 1000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94" name="Google Shape;894;p16"/>
          <p:cNvCxnSpPr/>
          <p:nvPr/>
        </p:nvCxnSpPr>
        <p:spPr>
          <a:xfrm flipH="1">
            <a:off x="3951810" y="933392"/>
            <a:ext cx="4400880" cy="491501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5" name="Google Shape;895;p16" descr="Timer Clipart Images | Free Download | PNG Transparent ...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96" name="Google Shape;896;p16"/>
          <p:cNvCxnSpPr/>
          <p:nvPr/>
        </p:nvCxnSpPr>
        <p:spPr>
          <a:xfrm>
            <a:off x="3991708" y="3785841"/>
            <a:ext cx="4379389" cy="392936"/>
          </a:xfrm>
          <a:prstGeom prst="straightConnector1">
            <a:avLst/>
          </a:prstGeom>
          <a:noFill/>
          <a:ln w="28575" cap="flat" cmpd="sng">
            <a:solidFill>
              <a:srgbClr val="7D28C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7" name="Google Shape;897;p16"/>
          <p:cNvSpPr txBox="1"/>
          <p:nvPr/>
        </p:nvSpPr>
        <p:spPr>
          <a:xfrm rot="-421458">
            <a:off x="4789324" y="1332109"/>
            <a:ext cx="2019389" cy="400110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8001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- 1401   [Data 1000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98" name="Google Shape;898;p16"/>
          <p:cNvSpPr txBox="1"/>
          <p:nvPr/>
        </p:nvSpPr>
        <p:spPr>
          <a:xfrm rot="-672159">
            <a:off x="5309279" y="4380436"/>
            <a:ext cx="2210555" cy="400110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9001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Ack- 1401    [Data 1000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899" name="Google Shape;899;p16"/>
          <p:cNvCxnSpPr/>
          <p:nvPr/>
        </p:nvCxnSpPr>
        <p:spPr>
          <a:xfrm flipH="1">
            <a:off x="4003102" y="4548617"/>
            <a:ext cx="4360982" cy="763624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00" name="Google Shape;900;p16"/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Time Out</a:t>
            </a:r>
            <a:endParaRPr lang="en-US" sz="1200" b="1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01" name="Google Shape;901;p16"/>
          <p:cNvGrpSpPr/>
          <p:nvPr/>
        </p:nvGrpSpPr>
        <p:grpSpPr>
          <a:xfrm>
            <a:off x="8387163" y="2348947"/>
            <a:ext cx="3044115" cy="551641"/>
            <a:chOff x="8032803" y="641556"/>
            <a:chExt cx="2160088" cy="327375"/>
          </a:xfrm>
        </p:grpSpPr>
        <p:grpSp>
          <p:nvGrpSpPr>
            <p:cNvPr id="902" name="Google Shape;902;p16"/>
            <p:cNvGrpSpPr/>
            <p:nvPr/>
          </p:nvGrpSpPr>
          <p:grpSpPr>
            <a:xfrm>
              <a:off x="8032803" y="757817"/>
              <a:ext cx="1326814" cy="211114"/>
              <a:chOff x="1981664" y="2292844"/>
              <a:chExt cx="1326814" cy="211114"/>
            </a:xfrm>
          </p:grpSpPr>
          <p:cxnSp>
            <p:nvCxnSpPr>
              <p:cNvPr id="903" name="Google Shape;903;p16"/>
              <p:cNvCxnSpPr>
                <a:stCxn id="904" idx="1"/>
              </p:cNvCxnSpPr>
              <p:nvPr/>
            </p:nvCxnSpPr>
            <p:spPr>
              <a:xfrm rot="10800000">
                <a:off x="1981664" y="2389701"/>
                <a:ext cx="1115700" cy="87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904" name="Google Shape;904;p16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097364" y="2292844"/>
                <a:ext cx="211114" cy="211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05" name="Google Shape;905;p16"/>
            <p:cNvSpPr txBox="1"/>
            <p:nvPr/>
          </p:nvSpPr>
          <p:spPr>
            <a:xfrm>
              <a:off x="9074141" y="641556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Start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06" name="Google Shape;906;p16"/>
          <p:cNvSpPr/>
          <p:nvPr/>
        </p:nvSpPr>
        <p:spPr>
          <a:xfrm rot="10800000">
            <a:off x="10272214" y="2780967"/>
            <a:ext cx="582646" cy="1782305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07" name="Google Shape;907;p16"/>
          <p:cNvSpPr txBox="1"/>
          <p:nvPr/>
        </p:nvSpPr>
        <p:spPr>
          <a:xfrm>
            <a:off x="10488688" y="1522748"/>
            <a:ext cx="90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 500 ms</a:t>
            </a:r>
            <a:endParaRPr sz="1200" b="1" i="0" u="none" strike="noStrike" cap="none">
              <a:solidFill>
                <a:srgbClr val="313435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08" name="Google Shape;908;p16"/>
          <p:cNvGrpSpPr/>
          <p:nvPr/>
        </p:nvGrpSpPr>
        <p:grpSpPr>
          <a:xfrm>
            <a:off x="8430251" y="2156891"/>
            <a:ext cx="1115482" cy="479623"/>
            <a:chOff x="2400176" y="5594004"/>
            <a:chExt cx="1115482" cy="479623"/>
          </a:xfrm>
        </p:grpSpPr>
        <p:grpSp>
          <p:nvGrpSpPr>
            <p:cNvPr id="909" name="Google Shape;909;p16"/>
            <p:cNvGrpSpPr/>
            <p:nvPr/>
          </p:nvGrpSpPr>
          <p:grpSpPr>
            <a:xfrm>
              <a:off x="2400176" y="5594004"/>
              <a:ext cx="907434" cy="300182"/>
              <a:chOff x="2441295" y="3149613"/>
              <a:chExt cx="907434" cy="300182"/>
            </a:xfrm>
          </p:grpSpPr>
          <p:cxnSp>
            <p:nvCxnSpPr>
              <p:cNvPr id="910" name="Google Shape;910;p16"/>
              <p:cNvCxnSpPr/>
              <p:nvPr/>
            </p:nvCxnSpPr>
            <p:spPr>
              <a:xfrm rot="10800000">
                <a:off x="2441295" y="3287707"/>
                <a:ext cx="611055" cy="11997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911" name="Google Shape;911;p16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048547" y="3149613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12" name="Google Shape;912;p16"/>
            <p:cNvSpPr txBox="1"/>
            <p:nvPr/>
          </p:nvSpPr>
          <p:spPr>
            <a:xfrm>
              <a:off x="2866195" y="5796628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Stop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cxnSp>
        <p:nvCxnSpPr>
          <p:cNvPr id="913" name="Google Shape;913;p16"/>
          <p:cNvCxnSpPr/>
          <p:nvPr/>
        </p:nvCxnSpPr>
        <p:spPr>
          <a:xfrm>
            <a:off x="4040539" y="5928656"/>
            <a:ext cx="4357340" cy="496632"/>
          </a:xfrm>
          <a:prstGeom prst="straightConnector1">
            <a:avLst/>
          </a:prstGeom>
          <a:noFill/>
          <a:ln w="28575" cap="flat" cmpd="sng">
            <a:solidFill>
              <a:srgbClr val="7D28CD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14" name="Google Shape;914;p16"/>
          <p:cNvSpPr txBox="1"/>
          <p:nvPr/>
        </p:nvSpPr>
        <p:spPr>
          <a:xfrm rot="363319">
            <a:off x="6521559" y="3523669"/>
            <a:ext cx="1414030" cy="400110"/>
          </a:xfrm>
          <a:prstGeom prst="rect">
            <a:avLst/>
          </a:prstGeom>
          <a:solidFill>
            <a:srgbClr val="ECDEF9"/>
          </a:solidFill>
          <a:ln w="19050" cap="flat" cmpd="sng">
            <a:solidFill>
              <a:srgbClr val="7D28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1401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- 9001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15" name="Google Shape;915;p16"/>
          <p:cNvCxnSpPr/>
          <p:nvPr/>
        </p:nvCxnSpPr>
        <p:spPr>
          <a:xfrm flipH="1">
            <a:off x="3991708" y="1486952"/>
            <a:ext cx="4342578" cy="532716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16" name="Google Shape;916;p16"/>
          <p:cNvGrpSpPr/>
          <p:nvPr/>
        </p:nvGrpSpPr>
        <p:grpSpPr>
          <a:xfrm>
            <a:off x="3964927" y="1787976"/>
            <a:ext cx="4422135" cy="521903"/>
            <a:chOff x="3964927" y="1787976"/>
            <a:chExt cx="4422135" cy="521903"/>
          </a:xfrm>
        </p:grpSpPr>
        <p:sp>
          <p:nvSpPr>
            <p:cNvPr id="917" name="Google Shape;917;p16"/>
            <p:cNvSpPr txBox="1"/>
            <p:nvPr/>
          </p:nvSpPr>
          <p:spPr>
            <a:xfrm rot="159549">
              <a:off x="6670555" y="1820562"/>
              <a:ext cx="1414030" cy="400110"/>
            </a:xfrm>
            <a:prstGeom prst="rect">
              <a:avLst/>
            </a:prstGeom>
            <a:solidFill>
              <a:srgbClr val="ECDEF9"/>
            </a:solidFill>
            <a:ln w="19050" cap="flat" cmpd="sng">
              <a:solidFill>
                <a:srgbClr val="7D28C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Seq – 1401</a:t>
              </a:r>
              <a:endPara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1" i="0" u="none" strike="noStrike" cap="none">
                  <a:solidFill>
                    <a:srgbClr val="0000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Ack - 9001</a:t>
              </a:r>
              <a:endPara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918" name="Google Shape;918;p16"/>
            <p:cNvCxnSpPr/>
            <p:nvPr/>
          </p:nvCxnSpPr>
          <p:spPr>
            <a:xfrm>
              <a:off x="3964927" y="2144890"/>
              <a:ext cx="4422135" cy="164989"/>
            </a:xfrm>
            <a:prstGeom prst="straightConnector1">
              <a:avLst/>
            </a:prstGeom>
            <a:noFill/>
            <a:ln w="28575" cap="flat" cmpd="sng">
              <a:solidFill>
                <a:srgbClr val="7D28CD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aphicFrame>
        <p:nvGraphicFramePr>
          <p:cNvPr id="919" name="Google Shape;919;p16"/>
          <p:cNvGraphicFramePr/>
          <p:nvPr/>
        </p:nvGraphicFramePr>
        <p:xfrm>
          <a:off x="2060682" y="127015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920" name="Google Shape;920;p16"/>
          <p:cNvGraphicFramePr/>
          <p:nvPr/>
        </p:nvGraphicFramePr>
        <p:xfrm>
          <a:off x="2081266" y="1838948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921" name="Google Shape;921;p16"/>
          <p:cNvSpPr txBox="1"/>
          <p:nvPr/>
        </p:nvSpPr>
        <p:spPr>
          <a:xfrm>
            <a:off x="2594492" y="3301932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Buffer</a:t>
            </a:r>
            <a:endParaRPr lang="en-US" sz="11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22" name="Google Shape;922;p16"/>
          <p:cNvSpPr txBox="1"/>
          <p:nvPr/>
        </p:nvSpPr>
        <p:spPr>
          <a:xfrm rot="-516878">
            <a:off x="4718428" y="2453582"/>
            <a:ext cx="2153361" cy="400110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9001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– 1401  [Data 1000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23" name="Google Shape;923;p16"/>
          <p:cNvCxnSpPr/>
          <p:nvPr/>
        </p:nvCxnSpPr>
        <p:spPr>
          <a:xfrm flipH="1">
            <a:off x="5375315" y="2680496"/>
            <a:ext cx="2932190" cy="280564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4" name="Google Shape;924;p16"/>
          <p:cNvSpPr txBox="1"/>
          <p:nvPr/>
        </p:nvSpPr>
        <p:spPr>
          <a:xfrm rot="-421458">
            <a:off x="4762543" y="3011536"/>
            <a:ext cx="2019389" cy="400110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10001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- 1401   [Data 1000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25" name="Google Shape;925;p16"/>
          <p:cNvCxnSpPr/>
          <p:nvPr/>
        </p:nvCxnSpPr>
        <p:spPr>
          <a:xfrm flipH="1">
            <a:off x="3964927" y="3166379"/>
            <a:ext cx="4342578" cy="532716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26" name="Google Shape;926;p16"/>
          <p:cNvSpPr/>
          <p:nvPr/>
        </p:nvSpPr>
        <p:spPr>
          <a:xfrm>
            <a:off x="7035469" y="2480162"/>
            <a:ext cx="684201" cy="482969"/>
          </a:xfrm>
          <a:prstGeom prst="mathMultiply">
            <a:avLst>
              <a:gd name="adj1" fmla="val 23520"/>
            </a:avLst>
          </a:prstGeom>
          <a:solidFill>
            <a:srgbClr val="A93023"/>
          </a:solidFill>
          <a:ln w="254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27" name="Google Shape;927;p16"/>
          <p:cNvGrpSpPr/>
          <p:nvPr/>
        </p:nvGrpSpPr>
        <p:grpSpPr>
          <a:xfrm>
            <a:off x="8379489" y="4401423"/>
            <a:ext cx="3279304" cy="592581"/>
            <a:chOff x="2401149" y="5573289"/>
            <a:chExt cx="2767397" cy="592581"/>
          </a:xfrm>
        </p:grpSpPr>
        <p:grpSp>
          <p:nvGrpSpPr>
            <p:cNvPr id="928" name="Google Shape;928;p16"/>
            <p:cNvGrpSpPr/>
            <p:nvPr/>
          </p:nvGrpSpPr>
          <p:grpSpPr>
            <a:xfrm>
              <a:off x="2401149" y="5573289"/>
              <a:ext cx="1597266" cy="306966"/>
              <a:chOff x="2442268" y="3128898"/>
              <a:chExt cx="1597266" cy="306966"/>
            </a:xfrm>
          </p:grpSpPr>
          <p:cxnSp>
            <p:nvCxnSpPr>
              <p:cNvPr id="929" name="Google Shape;929;p16"/>
              <p:cNvCxnSpPr>
                <a:stCxn id="930" idx="1"/>
              </p:cNvCxnSpPr>
              <p:nvPr/>
            </p:nvCxnSpPr>
            <p:spPr>
              <a:xfrm rot="10800000">
                <a:off x="2442268" y="3276081"/>
                <a:ext cx="1290300" cy="63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930" name="Google Shape;930;p16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732568" y="3128898"/>
                <a:ext cx="306966" cy="306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31" name="Google Shape;931;p16"/>
            <p:cNvSpPr txBox="1"/>
            <p:nvPr/>
          </p:nvSpPr>
          <p:spPr>
            <a:xfrm>
              <a:off x="3187883" y="5888871"/>
              <a:ext cx="1980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Time out &amp; Restart Timer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32" name="Google Shape;932;p16"/>
          <p:cNvSpPr txBox="1"/>
          <p:nvPr/>
        </p:nvSpPr>
        <p:spPr>
          <a:xfrm rot="363319">
            <a:off x="5786685" y="5721332"/>
            <a:ext cx="1414030" cy="400110"/>
          </a:xfrm>
          <a:prstGeom prst="rect">
            <a:avLst/>
          </a:prstGeom>
          <a:solidFill>
            <a:srgbClr val="ECDEF9"/>
          </a:solidFill>
          <a:ln w="19050" cap="flat" cmpd="sng">
            <a:solidFill>
              <a:srgbClr val="7D28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1401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- 11001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933" name="Google Shape;933;p16"/>
          <p:cNvGraphicFramePr/>
          <p:nvPr/>
        </p:nvGraphicFramePr>
        <p:xfrm>
          <a:off x="2361352" y="3533621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2100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934" name="Google Shape;934;p16"/>
          <p:cNvSpPr txBox="1"/>
          <p:nvPr/>
        </p:nvSpPr>
        <p:spPr>
          <a:xfrm>
            <a:off x="2351525" y="1013044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Buffer</a:t>
            </a:r>
            <a:endParaRPr lang="en-US" sz="11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935" name="Google Shape;935;p16"/>
          <p:cNvGraphicFramePr/>
          <p:nvPr/>
        </p:nvGraphicFramePr>
        <p:xfrm>
          <a:off x="2417290" y="5150245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pSp>
        <p:nvGrpSpPr>
          <p:cNvPr id="936" name="Google Shape;936;p16"/>
          <p:cNvGrpSpPr/>
          <p:nvPr/>
        </p:nvGrpSpPr>
        <p:grpSpPr>
          <a:xfrm>
            <a:off x="8425244" y="6389169"/>
            <a:ext cx="2087323" cy="601239"/>
            <a:chOff x="2400247" y="5542870"/>
            <a:chExt cx="2087323" cy="601239"/>
          </a:xfrm>
        </p:grpSpPr>
        <p:grpSp>
          <p:nvGrpSpPr>
            <p:cNvPr id="937" name="Google Shape;937;p16"/>
            <p:cNvGrpSpPr/>
            <p:nvPr/>
          </p:nvGrpSpPr>
          <p:grpSpPr>
            <a:xfrm>
              <a:off x="2400247" y="5542870"/>
              <a:ext cx="1842482" cy="300182"/>
              <a:chOff x="2441366" y="3098479"/>
              <a:chExt cx="1842482" cy="300182"/>
            </a:xfrm>
          </p:grpSpPr>
          <p:cxnSp>
            <p:nvCxnSpPr>
              <p:cNvPr id="938" name="Google Shape;938;p16"/>
              <p:cNvCxnSpPr>
                <a:stCxn id="939" idx="1"/>
              </p:cNvCxnSpPr>
              <p:nvPr/>
            </p:nvCxnSpPr>
            <p:spPr>
              <a:xfrm flipH="1">
                <a:off x="2441366" y="3248570"/>
                <a:ext cx="1542300" cy="483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939" name="Google Shape;939;p16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40" name="Google Shape;940;p16"/>
            <p:cNvSpPr txBox="1"/>
            <p:nvPr/>
          </p:nvSpPr>
          <p:spPr>
            <a:xfrm>
              <a:off x="3838107" y="5867110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Stop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41" name="Google Shape;941;p16"/>
          <p:cNvSpPr txBox="1"/>
          <p:nvPr/>
        </p:nvSpPr>
        <p:spPr>
          <a:xfrm>
            <a:off x="2721927" y="4921960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Buffer</a:t>
            </a:r>
            <a:endParaRPr lang="en-US" sz="11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942" name="Google Shape;942;p16"/>
          <p:cNvGrpSpPr/>
          <p:nvPr/>
        </p:nvGrpSpPr>
        <p:grpSpPr>
          <a:xfrm>
            <a:off x="8334287" y="589294"/>
            <a:ext cx="2178280" cy="553185"/>
            <a:chOff x="8320567" y="639670"/>
            <a:chExt cx="1545696" cy="328291"/>
          </a:xfrm>
        </p:grpSpPr>
        <p:grpSp>
          <p:nvGrpSpPr>
            <p:cNvPr id="943" name="Google Shape;943;p16"/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944" name="Google Shape;944;p16"/>
              <p:cNvCxnSpPr/>
              <p:nvPr/>
            </p:nvCxnSpPr>
            <p:spPr>
              <a:xfrm rot="10800000">
                <a:off x="2269428" y="2393716"/>
                <a:ext cx="537330" cy="19109"/>
              </a:xfrm>
              <a:prstGeom prst="straightConnector1">
                <a:avLst/>
              </a:prstGeom>
              <a:noFill/>
              <a:ln w="28575" cap="flat" cmpd="sng">
                <a:solidFill>
                  <a:srgbClr val="A93023"/>
                </a:solidFill>
                <a:prstDash val="dash"/>
                <a:round/>
                <a:headEnd type="none" w="sm" len="sm"/>
                <a:tailEnd type="none" w="sm" len="sm"/>
              </a:ln>
            </p:spPr>
          </p:cxnSp>
          <p:pic>
            <p:nvPicPr>
              <p:cNvPr id="945" name="Google Shape;945;p16" descr="Timer Clock Animation , cartoon microphone transparent background PNG clipart thumbnail"/>
              <p:cNvPicPr preferRelativeResize="0"/>
              <p:nvPr/>
            </p:nvPicPr>
            <p:blipFill rotWithShape="1">
              <a:blip r:embed="rId3"/>
              <a:srcRect/>
              <a:stretch>
                <a:fillRect/>
              </a:stretch>
            </p:blipFill>
            <p:spPr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46" name="Google Shape;946;p16"/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 i="0" u="none" strike="noStrike" cap="none">
                  <a:solidFill>
                    <a:srgbClr val="313435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Start</a:t>
              </a:r>
              <a:endParaRPr lang="en-US" sz="1200" b="1" i="0" u="none" strike="noStrike" cap="none">
                <a:solidFill>
                  <a:srgbClr val="313435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947" name="Google Shape;947;p16"/>
          <p:cNvSpPr/>
          <p:nvPr/>
        </p:nvSpPr>
        <p:spPr>
          <a:xfrm rot="10800000">
            <a:off x="9368639" y="1007605"/>
            <a:ext cx="1116633" cy="1364009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rgbClr val="A9302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8" name="Google Shape;948;p16"/>
          <p:cNvSpPr txBox="1"/>
          <p:nvPr/>
        </p:nvSpPr>
        <p:spPr>
          <a:xfrm>
            <a:off x="3633848" y="20961"/>
            <a:ext cx="4537644" cy="614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Go Back N ARQ</a:t>
            </a:r>
            <a:endParaRPr sz="3600" b="0" i="0" u="none" strike="noStrike" cap="none">
              <a:solidFill>
                <a:srgbClr val="00000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949" name="Google Shape;949;p16"/>
          <p:cNvSpPr txBox="1"/>
          <p:nvPr/>
        </p:nvSpPr>
        <p:spPr>
          <a:xfrm rot="-421458">
            <a:off x="4816849" y="5092574"/>
            <a:ext cx="2019389" cy="400110"/>
          </a:xfrm>
          <a:prstGeom prst="rect">
            <a:avLst/>
          </a:prstGeom>
          <a:solidFill>
            <a:srgbClr val="CBE6B7"/>
          </a:solidFill>
          <a:ln w="19050" cap="flat" cmpd="sng">
            <a:solidFill>
              <a:srgbClr val="5E99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Seq – 10001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 - 1401   [Data 1000 bytes] </a:t>
            </a:r>
            <a:endParaRPr lang="en-US" sz="1000" b="1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50" name="Google Shape;950;p16"/>
          <p:cNvCxnSpPr/>
          <p:nvPr/>
        </p:nvCxnSpPr>
        <p:spPr>
          <a:xfrm flipH="1">
            <a:off x="4019233" y="5117814"/>
            <a:ext cx="4275249" cy="662319"/>
          </a:xfrm>
          <a:prstGeom prst="straightConnector1">
            <a:avLst/>
          </a:prstGeom>
          <a:noFill/>
          <a:ln w="28575" cap="flat" cmpd="sng">
            <a:solidFill>
              <a:srgbClr val="5E9934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951" name="Google Shape;951;p16"/>
          <p:cNvGraphicFramePr/>
          <p:nvPr/>
        </p:nvGraphicFramePr>
        <p:xfrm>
          <a:off x="2452551" y="563046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{1226D7D6-3A80-415B-BDFA-EC2BCA94591A}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103"/>
          <p:cNvSpPr txBox="1"/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 lang="en-US"/>
          </a:p>
        </p:txBody>
      </p:sp>
      <p:sp>
        <p:nvSpPr>
          <p:cNvPr id="957" name="Google Shape;957;p103"/>
          <p:cNvSpPr txBox="1"/>
          <p:nvPr>
            <p:ph type="body" idx="1"/>
          </p:nvPr>
        </p:nvSpPr>
        <p:spPr>
          <a:xfrm>
            <a:off x="1598608" y="1346201"/>
            <a:ext cx="10018713" cy="4725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4000" b="1">
                <a:solidFill>
                  <a:srgbClr val="0070C0"/>
                </a:solidFill>
              </a:rPr>
              <a:t>Go Back N Protocol</a:t>
            </a:r>
            <a:endParaRPr sz="36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/>
              <a:t>If the sent segment are are found corrupted or lost then all the segments are re-transmitted from the lost segment to the last segment transmitted</a:t>
            </a:r>
            <a:endParaRPr sz="32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/>
              <a:t>Do not keep track of out of order segments</a:t>
            </a:r>
            <a:endParaRPr sz="32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/>
              <a:t>Efficient for less noisy channel</a:t>
            </a:r>
            <a:endParaRPr sz="36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104"/>
          <p:cNvSpPr txBox="1"/>
          <p:nvPr>
            <p:ph type="title"/>
          </p:nvPr>
        </p:nvSpPr>
        <p:spPr>
          <a:xfrm>
            <a:off x="1484311" y="685800"/>
            <a:ext cx="10018713" cy="814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Overall Flow control</a:t>
            </a:r>
            <a:endParaRPr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963" name="Google Shape;963;p104"/>
          <p:cNvSpPr txBox="1"/>
          <p:nvPr>
            <p:ph type="body" idx="1"/>
          </p:nvPr>
        </p:nvSpPr>
        <p:spPr>
          <a:xfrm>
            <a:off x="1484310" y="1776411"/>
            <a:ext cx="10018713" cy="4395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The initial window size is agreed during the </a:t>
            </a:r>
            <a:r>
              <a:rPr lang="en-US" sz="3200" b="1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three-way handshake.</a:t>
            </a:r>
            <a:endParaRPr lang="en-US" sz="3200" b="1">
              <a:solidFill>
                <a:srgbClr val="0070C0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 sz="3200">
              <a:solidFill>
                <a:srgbClr val="6600CC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If this is too much for the receiver and it </a:t>
            </a:r>
            <a:r>
              <a:rPr lang="en-US" sz="3200" b="1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loses data</a:t>
            </a:r>
            <a:r>
              <a:rPr lang="en-US" sz="32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(e.g. buffer overflow) then it can </a:t>
            </a:r>
            <a:r>
              <a:rPr lang="en-US" sz="3200" b="1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decrease</a:t>
            </a:r>
            <a:r>
              <a:rPr lang="en-US" sz="32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the window size.</a:t>
            </a:r>
            <a:endParaRPr lang="en-US" sz="3200"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 sz="3200"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If </a:t>
            </a:r>
            <a:r>
              <a:rPr lang="en-US" sz="3200" b="1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all is well</a:t>
            </a:r>
            <a:r>
              <a:rPr lang="en-US" sz="32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then the receiver will </a:t>
            </a:r>
            <a:r>
              <a:rPr lang="en-US" sz="3200" b="1">
                <a:solidFill>
                  <a:srgbClr val="0070C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increase</a:t>
            </a:r>
            <a:r>
              <a:rPr lang="en-US" sz="3200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the window size.</a:t>
            </a:r>
            <a:endParaRPr sz="3200"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7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10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The End </a:t>
            </a:r>
            <a:endParaRPr lang="en-US"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</p:txBody>
      </p:sp>
      <p:sp>
        <p:nvSpPr>
          <p:cNvPr id="969" name="Google Shape;969;p105"/>
          <p:cNvSpPr txBox="1"/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49580" algn="r" rtl="0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Font typeface="Noto Sans"/>
              <a:buNone/>
            </a:pPr>
            <a:endParaRPr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/>
          <p:nvPr>
            <p:ph type="title"/>
          </p:nvPr>
        </p:nvSpPr>
        <p:spPr>
          <a:xfrm>
            <a:off x="1484311" y="32752"/>
            <a:ext cx="10018713" cy="79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Sequence Numbers</a:t>
            </a:r>
            <a:endParaRPr lang="en-US"/>
          </a:p>
        </p:txBody>
      </p:sp>
      <p:sp>
        <p:nvSpPr>
          <p:cNvPr id="181" name="Google Shape;181;p58"/>
          <p:cNvSpPr txBox="1"/>
          <p:nvPr>
            <p:ph type="body" idx="1"/>
          </p:nvPr>
        </p:nvSpPr>
        <p:spPr>
          <a:xfrm>
            <a:off x="609600" y="668417"/>
            <a:ext cx="11355137" cy="441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40000" lnSpcReduction="20000"/>
          </a:bodyPr>
          <a:lstStyle/>
          <a:p>
            <a:pPr marL="457200" lvl="0" indent="-39433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9000"/>
              <a:buChar char="•"/>
            </a:pPr>
            <a:r>
              <a:rPr lang="en-US" sz="6000"/>
              <a:t>The sequence number of the first segment is </a:t>
            </a:r>
            <a:r>
              <a:rPr lang="en-US" sz="6000" b="1">
                <a:solidFill>
                  <a:srgbClr val="FF6600"/>
                </a:solidFill>
              </a:rPr>
              <a:t>the ISN (initial sequence number)</a:t>
            </a:r>
            <a:r>
              <a:rPr lang="en-US" sz="6000"/>
              <a:t>, which is a random number (byte number).</a:t>
            </a:r>
            <a:endParaRPr lang="en-US" sz="6000"/>
          </a:p>
          <a:p>
            <a:pPr marL="457200" lvl="0" indent="-2286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9000"/>
              <a:buNone/>
            </a:pPr>
            <a:endParaRPr sz="6000"/>
          </a:p>
          <a:p>
            <a:pPr marL="457200" lvl="0" indent="-39433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9000"/>
              <a:buChar char="•"/>
            </a:pPr>
            <a:r>
              <a:rPr lang="en-US" sz="6000"/>
              <a:t> The sequence number of any other segment is the sequence number of the previous segment plus the number of bytes </a:t>
            </a:r>
            <a:r>
              <a:rPr lang="en-US" sz="6000" b="1">
                <a:solidFill>
                  <a:srgbClr val="FF6600"/>
                </a:solidFill>
              </a:rPr>
              <a:t>(real or imaginary)</a:t>
            </a:r>
            <a:r>
              <a:rPr lang="en-US" sz="6000"/>
              <a:t> carried by the previous segment.</a:t>
            </a:r>
            <a:endParaRPr lang="en-US" sz="6000"/>
          </a:p>
          <a:p>
            <a:pPr marL="45720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109000"/>
              <a:buNone/>
            </a:pPr>
            <a:endParaRPr sz="6000"/>
          </a:p>
          <a:p>
            <a:pPr marL="457200" lvl="0" indent="-394335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9000"/>
              <a:buChar char="•"/>
            </a:pPr>
            <a:r>
              <a:rPr lang="en-US" sz="6000"/>
              <a:t>Suppose a TCP connection is transferring a file of 5,000 bytes. The first byte is numbered 10,001. </a:t>
            </a:r>
            <a:r>
              <a:rPr lang="en-US" sz="6000">
                <a:solidFill>
                  <a:srgbClr val="3366FF"/>
                </a:solidFill>
              </a:rPr>
              <a:t>What are the sequence numbers for each segment if data are sent in five segments, each carrying 1,000 bytes?</a:t>
            </a:r>
            <a:endParaRPr lang="en-US" sz="6000">
              <a:solidFill>
                <a:srgbClr val="3366FF"/>
              </a:solidFill>
            </a:endParaRPr>
          </a:p>
          <a:p>
            <a:pPr marL="457200" lvl="0" indent="-394335" algn="just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9000"/>
              <a:buChar char="•"/>
            </a:pPr>
            <a:r>
              <a:rPr lang="en-US" sz="6000" b="1">
                <a:solidFill>
                  <a:srgbClr val="FF0000"/>
                </a:solidFill>
              </a:rPr>
              <a:t>Solution: </a:t>
            </a:r>
            <a:br>
              <a:rPr lang="en-US" sz="6000"/>
            </a:br>
            <a:endParaRPr sz="6000"/>
          </a:p>
          <a:p>
            <a:pPr marL="457200" lvl="0" indent="-22860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326000"/>
              <a:buNone/>
            </a:pPr>
            <a:endParaRPr sz="2000"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pic>
        <p:nvPicPr>
          <p:cNvPr id="182" name="Google Shape;182;p5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90624" y="4554087"/>
            <a:ext cx="103124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06500" y="4968638"/>
            <a:ext cx="103759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206500" y="5399301"/>
            <a:ext cx="103378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8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23654" y="5842664"/>
            <a:ext cx="102489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8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228724" y="6311427"/>
            <a:ext cx="102362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0"/>
          <p:cNvSpPr txBox="1"/>
          <p:nvPr>
            <p:ph type="title"/>
          </p:nvPr>
        </p:nvSpPr>
        <p:spPr>
          <a:xfrm>
            <a:off x="1484310" y="231274"/>
            <a:ext cx="10018713" cy="1172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Acknowledgement Number</a:t>
            </a:r>
            <a:endParaRPr lang="en-US"/>
          </a:p>
        </p:txBody>
      </p:sp>
      <p:sp>
        <p:nvSpPr>
          <p:cNvPr id="192" name="Google Shape;192;p60"/>
          <p:cNvSpPr txBox="1"/>
          <p:nvPr>
            <p:ph type="body" idx="1"/>
          </p:nvPr>
        </p:nvSpPr>
        <p:spPr>
          <a:xfrm>
            <a:off x="1564209" y="1220914"/>
            <a:ext cx="10018713" cy="235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449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If receiving host TCP receives uncorrupted data, then…</a:t>
            </a:r>
            <a:endParaRPr sz="16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0" indent="-449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It is acknowledged using the acknowledgement number</a:t>
            </a:r>
            <a:endParaRPr sz="2800"/>
          </a:p>
          <a:p>
            <a:pPr marL="457200" lvl="0" indent="-2717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None/>
            </a:pPr>
            <a:endParaRPr sz="2800"/>
          </a:p>
          <a:p>
            <a:pPr marL="457200" lvl="0" indent="-44958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/>
              <a:t>The value of the acknowledgment field in a segment defines the </a:t>
            </a:r>
            <a:r>
              <a:rPr lang="en-US" sz="2800" b="1">
                <a:solidFill>
                  <a:srgbClr val="FF6600"/>
                </a:solidFill>
              </a:rPr>
              <a:t>number of the next byte </a:t>
            </a:r>
            <a:r>
              <a:rPr lang="en-US" sz="2800"/>
              <a:t>the receiver expects to receive. </a:t>
            </a:r>
            <a:endParaRPr lang="en-US" sz="2800"/>
          </a:p>
        </p:txBody>
      </p:sp>
      <p:sp>
        <p:nvSpPr>
          <p:cNvPr id="193" name="Google Shape;193;p60"/>
          <p:cNvSpPr txBox="1"/>
          <p:nvPr/>
        </p:nvSpPr>
        <p:spPr>
          <a:xfrm>
            <a:off x="1484310" y="3208421"/>
            <a:ext cx="10480427" cy="2072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For example if the sender receives </a:t>
            </a:r>
            <a:r>
              <a:rPr lang="en-US" sz="2800" b="1" i="0" u="none" strike="noStrike" cap="none">
                <a:solidFill>
                  <a:srgbClr val="FF66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1001</a:t>
            </a:r>
            <a:r>
              <a:rPr lang="en-US" sz="2800" b="0" i="0" u="none" strike="noStrike" cap="none">
                <a:solidFill>
                  <a:srgbClr val="FF66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as the acknowledgement number. </a:t>
            </a:r>
            <a:endParaRPr sz="2800" b="0" i="0" u="none" strike="noStrike" cap="none">
              <a:solidFill>
                <a:srgbClr val="3366FF"/>
              </a:solidFill>
              <a:latin typeface="Corbel" panose="020B0503020204020204"/>
              <a:ea typeface="Corbel" panose="020B0503020204020204"/>
              <a:cs typeface="Corbel" panose="020B0503020204020204"/>
              <a:sym typeface="Corbel" panose="020B0503020204020204"/>
            </a:endParaRPr>
          </a:p>
          <a:p>
            <a:pPr marL="457200" marR="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 panose="020B0604020202020204"/>
              <a:buChar char="•"/>
            </a:pPr>
            <a:r>
              <a:rPr lang="en-US" sz="2800" b="0" i="0" u="none" strike="noStrike" cap="none">
                <a:solidFill>
                  <a:srgbClr val="0000FF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What does it mean?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4" name="Google Shape;194;p60"/>
          <p:cNvSpPr txBox="1"/>
          <p:nvPr/>
        </p:nvSpPr>
        <p:spPr>
          <a:xfrm>
            <a:off x="1898318" y="5106601"/>
            <a:ext cx="4745788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8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Received all data up to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8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1000, tells the sender that it ready to receive the next  data from 1001 byte number.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p60"/>
          <p:cNvSpPr txBox="1"/>
          <p:nvPr/>
        </p:nvSpPr>
        <p:spPr>
          <a:xfrm>
            <a:off x="7551317" y="5066192"/>
            <a:ext cx="4413419" cy="1200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>
                <a:solidFill>
                  <a:srgbClr val="800000"/>
                </a:solidFill>
                <a:latin typeface="Corbel" panose="020B0503020204020204"/>
                <a:ea typeface="Corbel" panose="020B0503020204020204"/>
                <a:cs typeface="Corbel" panose="020B0503020204020204"/>
                <a:sym typeface="Corbel" panose="020B0503020204020204"/>
              </a:rPr>
              <a:t>Note :This does not indicate receiver has received 1000 bytes of data.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59" descr="tcp0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758450" y="1524001"/>
            <a:ext cx="9208655" cy="4636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59"/>
          <p:cNvGrpSpPr/>
          <p:nvPr/>
        </p:nvGrpSpPr>
        <p:grpSpPr>
          <a:xfrm>
            <a:off x="7052227" y="2423540"/>
            <a:ext cx="4064000" cy="3352800"/>
            <a:chOff x="3456" y="1584"/>
            <a:chExt cx="1920" cy="2112"/>
          </a:xfrm>
        </p:grpSpPr>
        <p:sp>
          <p:nvSpPr>
            <p:cNvPr id="202" name="Google Shape;202;p59"/>
            <p:cNvSpPr/>
            <p:nvPr/>
          </p:nvSpPr>
          <p:spPr>
            <a:xfrm>
              <a:off x="3840" y="1584"/>
              <a:ext cx="1440" cy="1344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3" name="Google Shape;203;p59"/>
            <p:cNvSpPr/>
            <p:nvPr/>
          </p:nvSpPr>
          <p:spPr>
            <a:xfrm>
              <a:off x="3456" y="3264"/>
              <a:ext cx="1920" cy="432"/>
            </a:xfrm>
            <a:prstGeom prst="rect">
              <a:avLst/>
            </a:prstGeom>
            <a:noFill/>
            <a:ln w="5715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endParaRPr sz="2400" b="0" i="0" u="none" strike="noStrike" cap="none">
                <a:solidFill>
                  <a:srgbClr val="FFFF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sp>
        <p:nvSpPr>
          <p:cNvPr id="204" name="Google Shape;204;p59"/>
          <p:cNvSpPr txBox="1"/>
          <p:nvPr/>
        </p:nvSpPr>
        <p:spPr>
          <a:xfrm>
            <a:off x="3265049" y="3101406"/>
            <a:ext cx="4064000" cy="400110"/>
          </a:xfrm>
          <a:prstGeom prst="rect">
            <a:avLst/>
          </a:prstGeom>
          <a:solidFill>
            <a:srgbClr val="800080"/>
          </a:solidFill>
          <a:ln w="57150" cap="flat" cmpd="sng">
            <a:solidFill>
              <a:srgbClr val="CC99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rgbClr val="FFFF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Expectational Acknowledgement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5" name="Google Shape;205;p59"/>
          <p:cNvSpPr txBox="1"/>
          <p:nvPr/>
        </p:nvSpPr>
        <p:spPr>
          <a:xfrm>
            <a:off x="1484310" y="231275"/>
            <a:ext cx="10018713" cy="759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20204"/>
              <a:buNone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Acknowledgement Number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1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Acknowledgement Number</a:t>
            </a:r>
            <a:endParaRPr lang="en-US"/>
          </a:p>
        </p:txBody>
      </p:sp>
      <p:sp>
        <p:nvSpPr>
          <p:cNvPr id="211" name="Google Shape;211;p61"/>
          <p:cNvSpPr txBox="1"/>
          <p:nvPr>
            <p:ph type="body" idx="1"/>
          </p:nvPr>
        </p:nvSpPr>
        <p:spPr>
          <a:xfrm>
            <a:off x="1219201" y="1373335"/>
            <a:ext cx="10972799" cy="140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45720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The acknowledgment number is </a:t>
            </a:r>
            <a:r>
              <a:rPr lang="en-US" sz="2800" b="1">
                <a:solidFill>
                  <a:srgbClr val="FF6600"/>
                </a:solidFill>
              </a:rPr>
              <a:t>cumulative</a:t>
            </a:r>
            <a:r>
              <a:rPr lang="en-US" sz="2800"/>
              <a:t>.</a:t>
            </a:r>
            <a:endParaRPr lang="en-US" sz="2800"/>
          </a:p>
          <a:p>
            <a:pPr marL="457200" lvl="0" indent="-44958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Receiver acknowledges multiple data segments in one acknowledgement. </a:t>
            </a:r>
            <a:endParaRPr lang="en-US" sz="2800"/>
          </a:p>
          <a:p>
            <a:pPr marL="457200" lvl="0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</a:pPr>
          </a:p>
        </p:txBody>
      </p:sp>
      <p:grpSp>
        <p:nvGrpSpPr>
          <p:cNvPr id="212" name="Google Shape;212;p61"/>
          <p:cNvGrpSpPr/>
          <p:nvPr/>
        </p:nvGrpSpPr>
        <p:grpSpPr>
          <a:xfrm>
            <a:off x="609600" y="2931180"/>
            <a:ext cx="7670800" cy="2326620"/>
            <a:chOff x="609600" y="2931180"/>
            <a:chExt cx="7670800" cy="2326620"/>
          </a:xfrm>
        </p:grpSpPr>
        <p:pic>
          <p:nvPicPr>
            <p:cNvPr id="213" name="Google Shape;213;p6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609600" y="3454400"/>
              <a:ext cx="7670800" cy="180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61"/>
            <p:cNvSpPr/>
            <p:nvPr/>
          </p:nvSpPr>
          <p:spPr>
            <a:xfrm>
              <a:off x="1219201" y="2931180"/>
              <a:ext cx="14029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rgbClr val="FF66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Sender</a:t>
              </a:r>
              <a:endPara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grpSp>
        <p:nvGrpSpPr>
          <p:cNvPr id="215" name="Google Shape;215;p61"/>
          <p:cNvGrpSpPr/>
          <p:nvPr/>
        </p:nvGrpSpPr>
        <p:grpSpPr>
          <a:xfrm>
            <a:off x="5435600" y="4961445"/>
            <a:ext cx="6146800" cy="1629597"/>
            <a:chOff x="5435600" y="4961445"/>
            <a:chExt cx="6146800" cy="1629597"/>
          </a:xfrm>
        </p:grpSpPr>
        <p:sp>
          <p:nvSpPr>
            <p:cNvPr id="216" name="Google Shape;216;p61"/>
            <p:cNvSpPr/>
            <p:nvPr/>
          </p:nvSpPr>
          <p:spPr>
            <a:xfrm>
              <a:off x="9476510" y="4961445"/>
              <a:ext cx="16850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 panose="020B0604020202020204"/>
                <a:buNone/>
              </a:pPr>
              <a:r>
                <a:rPr lang="en-US" sz="2800" b="1" i="0" u="none" strike="noStrike" cap="none">
                  <a:solidFill>
                    <a:srgbClr val="FF6600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Receiver</a:t>
              </a:r>
              <a:endPara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pic>
          <p:nvPicPr>
            <p:cNvPr id="217" name="Google Shape;217;p61"/>
            <p:cNvPicPr preferRelativeResize="0"/>
            <p:nvPr/>
          </p:nvPicPr>
          <p:blipFill rotWithShape="1">
            <a:blip r:embed="rId2"/>
            <a:srcRect/>
            <a:stretch>
              <a:fillRect/>
            </a:stretch>
          </p:blipFill>
          <p:spPr>
            <a:xfrm>
              <a:off x="5435600" y="5549642"/>
              <a:ext cx="6146800" cy="104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2"/>
          <p:cNvSpPr txBox="1"/>
          <p:nvPr>
            <p:ph type="title"/>
          </p:nvPr>
        </p:nvSpPr>
        <p:spPr>
          <a:xfrm>
            <a:off x="1176837" y="166438"/>
            <a:ext cx="10018713" cy="113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Header Length</a:t>
            </a:r>
            <a:endParaRPr lang="en-US"/>
          </a:p>
        </p:txBody>
      </p:sp>
      <p:sp>
        <p:nvSpPr>
          <p:cNvPr id="223" name="Google Shape;223;p62"/>
          <p:cNvSpPr txBox="1"/>
          <p:nvPr>
            <p:ph type="body" idx="1"/>
          </p:nvPr>
        </p:nvSpPr>
        <p:spPr>
          <a:xfrm>
            <a:off x="1176837" y="4090737"/>
            <a:ext cx="10018713" cy="2018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9433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/>
              <a:t>Header Length :</a:t>
            </a:r>
            <a:endParaRPr lang="en-US" sz="32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Indicates the number of 4-byte words</a:t>
            </a:r>
            <a:endParaRPr lang="en-US" sz="2800"/>
          </a:p>
          <a:p>
            <a:pPr marL="914400" lvl="1" indent="-3943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The length of the header can be between 20 and 60 bytes</a:t>
            </a:r>
            <a:endParaRPr lang="en-US" sz="2800"/>
          </a:p>
          <a:p>
            <a:pPr marL="4572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endParaRPr sz="2800"/>
          </a:p>
        </p:txBody>
      </p:sp>
      <p:pic>
        <p:nvPicPr>
          <p:cNvPr id="224" name="Google Shape;224;p6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789842" y="1298743"/>
            <a:ext cx="7931631" cy="259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2"/>
          <p:cNvSpPr/>
          <p:nvPr/>
        </p:nvSpPr>
        <p:spPr>
          <a:xfrm>
            <a:off x="2789842" y="2378242"/>
            <a:ext cx="1127105" cy="509337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62"/>
          <p:cNvSpPr/>
          <p:nvPr/>
        </p:nvSpPr>
        <p:spPr>
          <a:xfrm>
            <a:off x="8185755" y="5150521"/>
            <a:ext cx="629633" cy="52688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7" name="Google Shape;227;p62"/>
          <p:cNvSpPr/>
          <p:nvPr/>
        </p:nvSpPr>
        <p:spPr>
          <a:xfrm>
            <a:off x="9209692" y="5167223"/>
            <a:ext cx="629633" cy="526884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FFFF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11306</Words>
  <Application>WPS Presentation</Application>
  <PresentationFormat/>
  <Paragraphs>906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9" baseType="lpstr">
      <vt:lpstr>Arial</vt:lpstr>
      <vt:lpstr>SimSun</vt:lpstr>
      <vt:lpstr>Wingdings</vt:lpstr>
      <vt:lpstr>Arial</vt:lpstr>
      <vt:lpstr>Corbel</vt:lpstr>
      <vt:lpstr>Noto Sans</vt:lpstr>
      <vt:lpstr>Siyam Rupali</vt:lpstr>
      <vt:lpstr>Calibri</vt:lpstr>
      <vt:lpstr>Verdana</vt:lpstr>
      <vt:lpstr>Times New Roman</vt:lpstr>
      <vt:lpstr>Microsoft YaHei</vt:lpstr>
      <vt:lpstr>Arial Unicode MS</vt:lpstr>
      <vt:lpstr>Parallax</vt:lpstr>
      <vt:lpstr>Transport Layer (TCP)</vt:lpstr>
      <vt:lpstr>Objectives </vt:lpstr>
      <vt:lpstr>PowerPoint 演示文稿</vt:lpstr>
      <vt:lpstr>Byte Number</vt:lpstr>
      <vt:lpstr>Sequence Numbers</vt:lpstr>
      <vt:lpstr>Acknowledgement Number</vt:lpstr>
      <vt:lpstr>PowerPoint 演示文稿</vt:lpstr>
      <vt:lpstr>Acknowledgement Number</vt:lpstr>
      <vt:lpstr>Header Length</vt:lpstr>
      <vt:lpstr>Control Bits</vt:lpstr>
      <vt:lpstr>Window Size</vt:lpstr>
      <vt:lpstr>Checksum</vt:lpstr>
      <vt:lpstr>Urgent Pointer</vt:lpstr>
      <vt:lpstr>Options</vt:lpstr>
      <vt:lpstr>Functions of the Transport Layer</vt:lpstr>
      <vt:lpstr>Function 6  Connection Establishment and Termination for Reliability</vt:lpstr>
      <vt:lpstr>Connection Establishment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Connection Termination :: Half Close </vt:lpstr>
      <vt:lpstr>Function 6  Error Control and Recovery for Reliability</vt:lpstr>
      <vt:lpstr>Reliability in TCP</vt:lpstr>
      <vt:lpstr>Error Control </vt:lpstr>
      <vt:lpstr>PowerPoint 演示文稿</vt:lpstr>
      <vt:lpstr>PowerPoint 演示文稿</vt:lpstr>
      <vt:lpstr>PowerPoint 演示文稿</vt:lpstr>
      <vt:lpstr>PowerPoint 演示文稿</vt:lpstr>
      <vt:lpstr>Out of Order Segments</vt:lpstr>
      <vt:lpstr>PowerPoint 演示文稿</vt:lpstr>
      <vt:lpstr>Function 7 : Flow Control and Recovery for Reliability</vt:lpstr>
      <vt:lpstr>Flow Control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Flow Control Example</vt:lpstr>
      <vt:lpstr>Flow Control Example Contd </vt:lpstr>
      <vt:lpstr>Different TCP Sliding Window Protocols</vt:lpstr>
      <vt:lpstr>PowerPoint 演示文稿</vt:lpstr>
      <vt:lpstr>Different TCP Sliding Window Protocols</vt:lpstr>
      <vt:lpstr>Overall Flow control</vt:lpstr>
      <vt:lpstr>The End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 Layer (TCP)</dc:title>
  <dc:creator>Arif Shakil</dc:creator>
  <cp:lastModifiedBy>Nancy</cp:lastModifiedBy>
  <cp:revision>1</cp:revision>
  <dcterms:created xsi:type="dcterms:W3CDTF">2025-07-21T16:01:21Z</dcterms:created>
  <dcterms:modified xsi:type="dcterms:W3CDTF">2025-07-21T16:01:23Z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766FECAC484948E2BD6E1702255B51CF_12</vt:lpwstr>
  </property>
  <property fmtid="{D5CDD505-2E9C-101B-9397-08002B2CF9AE}" pid="3" name="KSOProductBuildVer">
    <vt:lpwstr>1033-12.2.0.21931</vt:lpwstr>
  </property>
</Properties>
</file>