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1" roundtripDataSignature="AMtx7mg6MpGq5T1t/A7TIvbbUzdh5UPH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caf2632e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caf2632e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caf2632e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caf2632e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caf2632e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caf2632e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caf2632e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caf2632e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caf2632e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caf2632e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caf2632e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caf2632e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caf2632e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caf2632e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caf2632ea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caf2632ea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caf2632ea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caf2632ea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caf2632e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caf2632e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caf2632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caf2632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caf2632e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caf2632e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caf2632ea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caf2632ea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caf2632e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caf2632e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caf2632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caf2632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caf2632e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6caf2632e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caf2632e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caf2632e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caf2632e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caf2632e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caf2632e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caf2632e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70e3cbe8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c70e3cbe8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caf2632e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caf2632e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c7146d54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c7146d54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c7146d54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c7146d54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caf2632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caf2632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caf2632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caf2632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caf2632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caf2632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caf2632e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caf2632e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caf2632e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caf2632e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caf2632e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caf2632e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gif"/><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6.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sz="4100">
                <a:latin typeface="Times New Roman"/>
                <a:ea typeface="Times New Roman"/>
                <a:cs typeface="Times New Roman"/>
                <a:sym typeface="Times New Roman"/>
              </a:rPr>
              <a:t>Introduction to Robotics</a:t>
            </a:r>
            <a:endParaRPr sz="4100">
              <a:latin typeface="Times New Roman"/>
              <a:ea typeface="Times New Roman"/>
              <a:cs typeface="Times New Roman"/>
              <a:sym typeface="Times New Roman"/>
            </a:endParaRPr>
          </a:p>
          <a:p>
            <a:pPr indent="0" lvl="0" marL="0" rtl="0" algn="ctr">
              <a:lnSpc>
                <a:spcPct val="100000"/>
              </a:lnSpc>
              <a:spcBef>
                <a:spcPts val="0"/>
              </a:spcBef>
              <a:spcAft>
                <a:spcPts val="0"/>
              </a:spcAft>
              <a:buSzPts val="5200"/>
              <a:buNone/>
            </a:pPr>
            <a:r>
              <a:rPr lang="en" sz="4100">
                <a:latin typeface="Times New Roman"/>
                <a:ea typeface="Times New Roman"/>
                <a:cs typeface="Times New Roman"/>
                <a:sym typeface="Times New Roman"/>
              </a:rPr>
              <a:t>CSE 461</a:t>
            </a:r>
            <a:endParaRPr sz="4100">
              <a:latin typeface="Times New Roman"/>
              <a:ea typeface="Times New Roman"/>
              <a:cs typeface="Times New Roman"/>
              <a:sym typeface="Times New Roman"/>
            </a:endParaRPr>
          </a:p>
        </p:txBody>
      </p:sp>
      <p:sp>
        <p:nvSpPr>
          <p:cNvPr id="55" name="Google Shape;55;p1"/>
          <p:cNvSpPr txBox="1"/>
          <p:nvPr>
            <p:ph idx="1" type="subTitle"/>
          </p:nvPr>
        </p:nvSpPr>
        <p:spPr>
          <a:xfrm>
            <a:off x="46975" y="2834125"/>
            <a:ext cx="8978700" cy="1383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6"/>
              <a:buNone/>
            </a:pPr>
            <a:r>
              <a:rPr lang="en">
                <a:latin typeface="Times New Roman"/>
                <a:ea typeface="Times New Roman"/>
                <a:cs typeface="Times New Roman"/>
                <a:sym typeface="Times New Roman"/>
              </a:rPr>
              <a:t>Class Topic: Introduction to Control System Theory (PID)</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ct val="117646"/>
              <a:buNone/>
            </a:pPr>
            <a:r>
              <a:rPr lang="en">
                <a:latin typeface="Times New Roman"/>
                <a:ea typeface="Times New Roman"/>
                <a:cs typeface="Times New Roman"/>
                <a:sym typeface="Times New Roman"/>
              </a:rPr>
              <a:t>Riad Ahmed</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ct val="117646"/>
              <a:buNone/>
            </a:pPr>
            <a:r>
              <a:rPr lang="en">
                <a:latin typeface="Times New Roman"/>
                <a:ea typeface="Times New Roman"/>
                <a:cs typeface="Times New Roman"/>
                <a:sym typeface="Times New Roman"/>
              </a:rPr>
              <a:t>Lecturer</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ct val="117646"/>
              <a:buNone/>
            </a:pPr>
            <a:r>
              <a:rPr lang="en">
                <a:latin typeface="Times New Roman"/>
                <a:ea typeface="Times New Roman"/>
                <a:cs typeface="Times New Roman"/>
                <a:sym typeface="Times New Roman"/>
              </a:rPr>
              <a:t>Brac University</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26caf2632ea_0_68"/>
          <p:cNvPicPr preferRelativeResize="0"/>
          <p:nvPr/>
        </p:nvPicPr>
        <p:blipFill>
          <a:blip r:embed="rId3">
            <a:alphaModFix/>
          </a:blip>
          <a:stretch>
            <a:fillRect/>
          </a:stretch>
        </p:blipFill>
        <p:spPr>
          <a:xfrm>
            <a:off x="-575375" y="492863"/>
            <a:ext cx="8073800" cy="5046125"/>
          </a:xfrm>
          <a:prstGeom prst="rect">
            <a:avLst/>
          </a:prstGeom>
          <a:noFill/>
          <a:ln>
            <a:noFill/>
          </a:ln>
        </p:spPr>
      </p:pic>
      <p:pic>
        <p:nvPicPr>
          <p:cNvPr id="124" name="Google Shape;124;g26caf2632ea_0_68"/>
          <p:cNvPicPr preferRelativeResize="0"/>
          <p:nvPr/>
        </p:nvPicPr>
        <p:blipFill>
          <a:blip r:embed="rId4">
            <a:alphaModFix/>
          </a:blip>
          <a:stretch>
            <a:fillRect/>
          </a:stretch>
        </p:blipFill>
        <p:spPr>
          <a:xfrm>
            <a:off x="1043175" y="-1268225"/>
            <a:ext cx="7386450" cy="4616499"/>
          </a:xfrm>
          <a:prstGeom prst="rect">
            <a:avLst/>
          </a:prstGeom>
          <a:noFill/>
          <a:ln>
            <a:noFill/>
          </a:ln>
        </p:spPr>
      </p:pic>
      <p:sp>
        <p:nvSpPr>
          <p:cNvPr id="125" name="Google Shape;125;g26caf2632ea_0_68"/>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126" name="Google Shape;126;g26caf2632ea_0_68"/>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127" name="Google Shape;127;g26caf2632ea_0_68"/>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1</a:t>
            </a:r>
            <a:endParaRPr sz="1300">
              <a:solidFill>
                <a:schemeClr val="dk1"/>
              </a:solidFill>
            </a:endParaRPr>
          </a:p>
        </p:txBody>
      </p:sp>
      <p:sp>
        <p:nvSpPr>
          <p:cNvPr id="128" name="Google Shape;128;g26caf2632ea_0_68"/>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129" name="Google Shape;129;g26caf2632ea_0_68"/>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130" name="Google Shape;130;g26caf2632ea_0_68"/>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Desired Altitude - Actual Altitude</a:t>
            </a:r>
            <a:endParaRPr b="1" sz="1300">
              <a:solidFill>
                <a:schemeClr val="dk1"/>
              </a:solidFill>
            </a:endParaRPr>
          </a:p>
          <a:p>
            <a:pPr indent="0" lvl="0" marL="0" rtl="0" algn="l">
              <a:spcBef>
                <a:spcPts val="0"/>
              </a:spcBef>
              <a:spcAft>
                <a:spcPts val="0"/>
              </a:spcAft>
              <a:buNone/>
            </a:pPr>
            <a:r>
              <a:rPr b="1" lang="en" sz="1300">
                <a:solidFill>
                  <a:schemeClr val="dk1"/>
                </a:solidFill>
              </a:rPr>
              <a:t>= 60m - 0m</a:t>
            </a:r>
            <a:endParaRPr b="1" sz="1300">
              <a:solidFill>
                <a:schemeClr val="dk1"/>
              </a:solidFill>
            </a:endParaRPr>
          </a:p>
          <a:p>
            <a:pPr indent="0" lvl="0" marL="0" rtl="0" algn="l">
              <a:spcBef>
                <a:spcPts val="0"/>
              </a:spcBef>
              <a:spcAft>
                <a:spcPts val="0"/>
              </a:spcAft>
              <a:buNone/>
            </a:pPr>
            <a:r>
              <a:rPr b="1" lang="en" sz="1300">
                <a:solidFill>
                  <a:schemeClr val="dk1"/>
                </a:solidFill>
              </a:rPr>
              <a:t>= 60</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60 * 1 = 60 rpm</a:t>
            </a:r>
            <a:endParaRPr b="1" sz="1300">
              <a:solidFill>
                <a:schemeClr val="dk1"/>
              </a:solidFill>
            </a:endParaRPr>
          </a:p>
        </p:txBody>
      </p:sp>
      <p:pic>
        <p:nvPicPr>
          <p:cNvPr id="131" name="Google Shape;131;g26caf2632ea_0_68"/>
          <p:cNvPicPr preferRelativeResize="0"/>
          <p:nvPr/>
        </p:nvPicPr>
        <p:blipFill>
          <a:blip r:embed="rId5">
            <a:alphaModFix/>
          </a:blip>
          <a:stretch>
            <a:fillRect/>
          </a:stretch>
        </p:blipFill>
        <p:spPr>
          <a:xfrm>
            <a:off x="6519725" y="1784125"/>
            <a:ext cx="2231650" cy="201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26caf2632ea_0_80"/>
          <p:cNvPicPr preferRelativeResize="0"/>
          <p:nvPr/>
        </p:nvPicPr>
        <p:blipFill>
          <a:blip r:embed="rId3">
            <a:alphaModFix/>
          </a:blip>
          <a:stretch>
            <a:fillRect/>
          </a:stretch>
        </p:blipFill>
        <p:spPr>
          <a:xfrm>
            <a:off x="-575375" y="492863"/>
            <a:ext cx="8073800" cy="5046125"/>
          </a:xfrm>
          <a:prstGeom prst="rect">
            <a:avLst/>
          </a:prstGeom>
          <a:noFill/>
          <a:ln>
            <a:noFill/>
          </a:ln>
        </p:spPr>
      </p:pic>
      <p:pic>
        <p:nvPicPr>
          <p:cNvPr id="137" name="Google Shape;137;g26caf2632ea_0_80"/>
          <p:cNvPicPr preferRelativeResize="0"/>
          <p:nvPr/>
        </p:nvPicPr>
        <p:blipFill>
          <a:blip r:embed="rId4">
            <a:alphaModFix/>
          </a:blip>
          <a:stretch>
            <a:fillRect/>
          </a:stretch>
        </p:blipFill>
        <p:spPr>
          <a:xfrm>
            <a:off x="1043175" y="-1268225"/>
            <a:ext cx="7386450" cy="4616499"/>
          </a:xfrm>
          <a:prstGeom prst="rect">
            <a:avLst/>
          </a:prstGeom>
          <a:noFill/>
          <a:ln>
            <a:noFill/>
          </a:ln>
        </p:spPr>
      </p:pic>
      <p:sp>
        <p:nvSpPr>
          <p:cNvPr id="138" name="Google Shape;138;g26caf2632ea_0_80"/>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139" name="Google Shape;139;g26caf2632ea_0_80"/>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140" name="Google Shape;140;g26caf2632ea_0_80"/>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rPr>
              <a:t>2</a:t>
            </a:r>
            <a:endParaRPr b="1" sz="1500">
              <a:solidFill>
                <a:schemeClr val="dk1"/>
              </a:solidFill>
            </a:endParaRPr>
          </a:p>
        </p:txBody>
      </p:sp>
      <p:sp>
        <p:nvSpPr>
          <p:cNvPr id="141" name="Google Shape;141;g26caf2632ea_0_80"/>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142" name="Google Shape;142;g26caf2632ea_0_80"/>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pic>
        <p:nvPicPr>
          <p:cNvPr id="143" name="Google Shape;143;g26caf2632ea_0_80"/>
          <p:cNvPicPr preferRelativeResize="0"/>
          <p:nvPr/>
        </p:nvPicPr>
        <p:blipFill>
          <a:blip r:embed="rId5">
            <a:alphaModFix/>
          </a:blip>
          <a:stretch>
            <a:fillRect/>
          </a:stretch>
        </p:blipFill>
        <p:spPr>
          <a:xfrm>
            <a:off x="6519725" y="1784125"/>
            <a:ext cx="2231650" cy="2016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26caf2632ea_0_92"/>
          <p:cNvPicPr preferRelativeResize="0"/>
          <p:nvPr/>
        </p:nvPicPr>
        <p:blipFill>
          <a:blip r:embed="rId3">
            <a:alphaModFix/>
          </a:blip>
          <a:stretch>
            <a:fillRect/>
          </a:stretch>
        </p:blipFill>
        <p:spPr>
          <a:xfrm>
            <a:off x="-575375" y="492863"/>
            <a:ext cx="8073800" cy="5046125"/>
          </a:xfrm>
          <a:prstGeom prst="rect">
            <a:avLst/>
          </a:prstGeom>
          <a:noFill/>
          <a:ln>
            <a:noFill/>
          </a:ln>
        </p:spPr>
      </p:pic>
      <p:pic>
        <p:nvPicPr>
          <p:cNvPr id="149" name="Google Shape;149;g26caf2632ea_0_92"/>
          <p:cNvPicPr preferRelativeResize="0"/>
          <p:nvPr/>
        </p:nvPicPr>
        <p:blipFill>
          <a:blip r:embed="rId4">
            <a:alphaModFix/>
          </a:blip>
          <a:stretch>
            <a:fillRect/>
          </a:stretch>
        </p:blipFill>
        <p:spPr>
          <a:xfrm>
            <a:off x="1043175" y="-1268225"/>
            <a:ext cx="7386450" cy="4616499"/>
          </a:xfrm>
          <a:prstGeom prst="rect">
            <a:avLst/>
          </a:prstGeom>
          <a:noFill/>
          <a:ln>
            <a:noFill/>
          </a:ln>
        </p:spPr>
      </p:pic>
      <p:sp>
        <p:nvSpPr>
          <p:cNvPr id="150" name="Google Shape;150;g26caf2632ea_0_92"/>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151" name="Google Shape;151;g26caf2632ea_0_92"/>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152" name="Google Shape;152;g26caf2632ea_0_92"/>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2</a:t>
            </a:r>
            <a:endParaRPr sz="1300">
              <a:solidFill>
                <a:schemeClr val="dk1"/>
              </a:solidFill>
            </a:endParaRPr>
          </a:p>
        </p:txBody>
      </p:sp>
      <p:sp>
        <p:nvSpPr>
          <p:cNvPr id="153" name="Google Shape;153;g26caf2632ea_0_92"/>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154" name="Google Shape;154;g26caf2632ea_0_92"/>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155" name="Google Shape;155;g26caf2632ea_0_92"/>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Desired Altitude - Actual Altitude</a:t>
            </a:r>
            <a:endParaRPr b="1" sz="1300">
              <a:solidFill>
                <a:schemeClr val="dk1"/>
              </a:solidFill>
            </a:endParaRPr>
          </a:p>
          <a:p>
            <a:pPr indent="0" lvl="0" marL="0" rtl="0" algn="l">
              <a:spcBef>
                <a:spcPts val="0"/>
              </a:spcBef>
              <a:spcAft>
                <a:spcPts val="0"/>
              </a:spcAft>
              <a:buNone/>
            </a:pPr>
            <a:r>
              <a:rPr b="1" lang="en" sz="1300">
                <a:solidFill>
                  <a:schemeClr val="dk1"/>
                </a:solidFill>
              </a:rPr>
              <a:t>= 60m - 0m</a:t>
            </a:r>
            <a:endParaRPr b="1" sz="1300">
              <a:solidFill>
                <a:schemeClr val="dk1"/>
              </a:solidFill>
            </a:endParaRPr>
          </a:p>
          <a:p>
            <a:pPr indent="0" lvl="0" marL="0" rtl="0" algn="l">
              <a:spcBef>
                <a:spcPts val="0"/>
              </a:spcBef>
              <a:spcAft>
                <a:spcPts val="0"/>
              </a:spcAft>
              <a:buNone/>
            </a:pPr>
            <a:r>
              <a:rPr b="1" lang="en" sz="1300">
                <a:solidFill>
                  <a:schemeClr val="dk1"/>
                </a:solidFill>
              </a:rPr>
              <a:t>= 60</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60 * 2 = 120 rpm</a:t>
            </a:r>
            <a:endParaRPr b="1" sz="1300">
              <a:solidFill>
                <a:schemeClr val="dk1"/>
              </a:solidFill>
            </a:endParaRPr>
          </a:p>
        </p:txBody>
      </p:sp>
      <p:pic>
        <p:nvPicPr>
          <p:cNvPr id="156" name="Google Shape;156;g26caf2632ea_0_92"/>
          <p:cNvPicPr preferRelativeResize="0"/>
          <p:nvPr/>
        </p:nvPicPr>
        <p:blipFill>
          <a:blip r:embed="rId5">
            <a:alphaModFix/>
          </a:blip>
          <a:stretch>
            <a:fillRect/>
          </a:stretch>
        </p:blipFill>
        <p:spPr>
          <a:xfrm>
            <a:off x="6519725" y="1784125"/>
            <a:ext cx="2231650" cy="201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26caf2632ea_0_104"/>
          <p:cNvPicPr preferRelativeResize="0"/>
          <p:nvPr/>
        </p:nvPicPr>
        <p:blipFill>
          <a:blip r:embed="rId3">
            <a:alphaModFix/>
          </a:blip>
          <a:stretch>
            <a:fillRect/>
          </a:stretch>
        </p:blipFill>
        <p:spPr>
          <a:xfrm>
            <a:off x="-604075" y="551800"/>
            <a:ext cx="7741798" cy="4838624"/>
          </a:xfrm>
          <a:prstGeom prst="rect">
            <a:avLst/>
          </a:prstGeom>
          <a:noFill/>
          <a:ln>
            <a:noFill/>
          </a:ln>
        </p:spPr>
      </p:pic>
      <p:pic>
        <p:nvPicPr>
          <p:cNvPr id="162" name="Google Shape;162;g26caf2632ea_0_104"/>
          <p:cNvPicPr preferRelativeResize="0"/>
          <p:nvPr/>
        </p:nvPicPr>
        <p:blipFill>
          <a:blip r:embed="rId4">
            <a:alphaModFix/>
          </a:blip>
          <a:stretch>
            <a:fillRect/>
          </a:stretch>
        </p:blipFill>
        <p:spPr>
          <a:xfrm>
            <a:off x="1043175" y="-1268225"/>
            <a:ext cx="7386450" cy="4616499"/>
          </a:xfrm>
          <a:prstGeom prst="rect">
            <a:avLst/>
          </a:prstGeom>
          <a:noFill/>
          <a:ln>
            <a:noFill/>
          </a:ln>
        </p:spPr>
      </p:pic>
      <p:sp>
        <p:nvSpPr>
          <p:cNvPr id="163" name="Google Shape;163;g26caf2632ea_0_104"/>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164" name="Google Shape;164;g26caf2632ea_0_104"/>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165" name="Google Shape;165;g26caf2632ea_0_104"/>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2</a:t>
            </a:r>
            <a:endParaRPr sz="1300">
              <a:solidFill>
                <a:schemeClr val="dk1"/>
              </a:solidFill>
            </a:endParaRPr>
          </a:p>
        </p:txBody>
      </p:sp>
      <p:sp>
        <p:nvSpPr>
          <p:cNvPr id="166" name="Google Shape;166;g26caf2632ea_0_104"/>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167" name="Google Shape;167;g26caf2632ea_0_104"/>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168" name="Google Shape;168;g26caf2632ea_0_104"/>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Desired Altitude - Actual Altitude</a:t>
            </a:r>
            <a:endParaRPr b="1" sz="1300">
              <a:solidFill>
                <a:schemeClr val="dk1"/>
              </a:solidFill>
            </a:endParaRPr>
          </a:p>
          <a:p>
            <a:pPr indent="0" lvl="0" marL="0" rtl="0" algn="l">
              <a:spcBef>
                <a:spcPts val="0"/>
              </a:spcBef>
              <a:spcAft>
                <a:spcPts val="0"/>
              </a:spcAft>
              <a:buNone/>
            </a:pPr>
            <a:r>
              <a:rPr b="1" lang="en" sz="1300">
                <a:solidFill>
                  <a:schemeClr val="dk1"/>
                </a:solidFill>
              </a:rPr>
              <a:t>= 60m - 5m</a:t>
            </a:r>
            <a:endParaRPr b="1" sz="1300">
              <a:solidFill>
                <a:schemeClr val="dk1"/>
              </a:solidFill>
            </a:endParaRPr>
          </a:p>
          <a:p>
            <a:pPr indent="0" lvl="0" marL="0" rtl="0" algn="l">
              <a:spcBef>
                <a:spcPts val="0"/>
              </a:spcBef>
              <a:spcAft>
                <a:spcPts val="0"/>
              </a:spcAft>
              <a:buNone/>
            </a:pPr>
            <a:r>
              <a:rPr b="1" lang="en" sz="1300">
                <a:solidFill>
                  <a:schemeClr val="dk1"/>
                </a:solidFill>
              </a:rPr>
              <a:t>= 55</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55 * 2 = 110 rpm</a:t>
            </a:r>
            <a:endParaRPr b="1" sz="1300">
              <a:solidFill>
                <a:schemeClr val="dk1"/>
              </a:solidFill>
            </a:endParaRPr>
          </a:p>
        </p:txBody>
      </p:sp>
      <p:pic>
        <p:nvPicPr>
          <p:cNvPr id="169" name="Google Shape;169;g26caf2632ea_0_104"/>
          <p:cNvPicPr preferRelativeResize="0"/>
          <p:nvPr/>
        </p:nvPicPr>
        <p:blipFill>
          <a:blip r:embed="rId5">
            <a:alphaModFix/>
          </a:blip>
          <a:stretch>
            <a:fillRect/>
          </a:stretch>
        </p:blipFill>
        <p:spPr>
          <a:xfrm>
            <a:off x="6519725" y="1784125"/>
            <a:ext cx="2231650" cy="201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26caf2632ea_0_117"/>
          <p:cNvPicPr preferRelativeResize="0"/>
          <p:nvPr/>
        </p:nvPicPr>
        <p:blipFill>
          <a:blip r:embed="rId3">
            <a:alphaModFix/>
          </a:blip>
          <a:stretch>
            <a:fillRect/>
          </a:stretch>
        </p:blipFill>
        <p:spPr>
          <a:xfrm>
            <a:off x="-611450" y="880663"/>
            <a:ext cx="8229601" cy="5143501"/>
          </a:xfrm>
          <a:prstGeom prst="rect">
            <a:avLst/>
          </a:prstGeom>
          <a:noFill/>
          <a:ln>
            <a:noFill/>
          </a:ln>
        </p:spPr>
      </p:pic>
      <p:pic>
        <p:nvPicPr>
          <p:cNvPr id="175" name="Google Shape;175;g26caf2632ea_0_117"/>
          <p:cNvPicPr preferRelativeResize="0"/>
          <p:nvPr/>
        </p:nvPicPr>
        <p:blipFill>
          <a:blip r:embed="rId4">
            <a:alphaModFix/>
          </a:blip>
          <a:stretch>
            <a:fillRect/>
          </a:stretch>
        </p:blipFill>
        <p:spPr>
          <a:xfrm>
            <a:off x="1043175" y="-1268225"/>
            <a:ext cx="7386450" cy="4616499"/>
          </a:xfrm>
          <a:prstGeom prst="rect">
            <a:avLst/>
          </a:prstGeom>
          <a:noFill/>
          <a:ln>
            <a:noFill/>
          </a:ln>
        </p:spPr>
      </p:pic>
      <p:sp>
        <p:nvSpPr>
          <p:cNvPr id="176" name="Google Shape;176;g26caf2632ea_0_117"/>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177" name="Google Shape;177;g26caf2632ea_0_117"/>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178" name="Google Shape;178;g26caf2632ea_0_117"/>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2</a:t>
            </a:r>
            <a:endParaRPr sz="1300">
              <a:solidFill>
                <a:schemeClr val="dk1"/>
              </a:solidFill>
            </a:endParaRPr>
          </a:p>
        </p:txBody>
      </p:sp>
      <p:sp>
        <p:nvSpPr>
          <p:cNvPr id="179" name="Google Shape;179;g26caf2632ea_0_117"/>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180" name="Google Shape;180;g26caf2632ea_0_117"/>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181" name="Google Shape;181;g26caf2632ea_0_117"/>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Desired Altitude - Actual Altitude</a:t>
            </a:r>
            <a:endParaRPr b="1" sz="1300">
              <a:solidFill>
                <a:schemeClr val="dk1"/>
              </a:solidFill>
            </a:endParaRPr>
          </a:p>
          <a:p>
            <a:pPr indent="0" lvl="0" marL="0" rtl="0" algn="l">
              <a:spcBef>
                <a:spcPts val="0"/>
              </a:spcBef>
              <a:spcAft>
                <a:spcPts val="0"/>
              </a:spcAft>
              <a:buNone/>
            </a:pPr>
            <a:r>
              <a:rPr b="1" lang="en" sz="1300">
                <a:solidFill>
                  <a:schemeClr val="dk1"/>
                </a:solidFill>
              </a:rPr>
              <a:t>= 60m - 10m</a:t>
            </a:r>
            <a:endParaRPr b="1" sz="1300">
              <a:solidFill>
                <a:schemeClr val="dk1"/>
              </a:solidFill>
            </a:endParaRPr>
          </a:p>
          <a:p>
            <a:pPr indent="0" lvl="0" marL="0" rtl="0" algn="l">
              <a:spcBef>
                <a:spcPts val="0"/>
              </a:spcBef>
              <a:spcAft>
                <a:spcPts val="0"/>
              </a:spcAft>
              <a:buNone/>
            </a:pPr>
            <a:r>
              <a:rPr b="1" lang="en" sz="1300">
                <a:solidFill>
                  <a:schemeClr val="dk1"/>
                </a:solidFill>
              </a:rPr>
              <a:t>= 50</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50 * 2 = 100 rpm</a:t>
            </a:r>
            <a:endParaRPr b="1" sz="1300">
              <a:solidFill>
                <a:schemeClr val="dk1"/>
              </a:solidFill>
            </a:endParaRPr>
          </a:p>
        </p:txBody>
      </p:sp>
      <p:pic>
        <p:nvPicPr>
          <p:cNvPr id="182" name="Google Shape;182;g26caf2632ea_0_117"/>
          <p:cNvPicPr preferRelativeResize="0"/>
          <p:nvPr/>
        </p:nvPicPr>
        <p:blipFill>
          <a:blip r:embed="rId5">
            <a:alphaModFix/>
          </a:blip>
          <a:stretch>
            <a:fillRect/>
          </a:stretch>
        </p:blipFill>
        <p:spPr>
          <a:xfrm>
            <a:off x="6519725" y="1784125"/>
            <a:ext cx="2231650" cy="2016175"/>
          </a:xfrm>
          <a:prstGeom prst="rect">
            <a:avLst/>
          </a:prstGeom>
          <a:noFill/>
          <a:ln>
            <a:noFill/>
          </a:ln>
        </p:spPr>
      </p:pic>
      <p:sp>
        <p:nvSpPr>
          <p:cNvPr id="183" name="Google Shape;183;g26caf2632ea_0_117"/>
          <p:cNvSpPr txBox="1"/>
          <p:nvPr/>
        </p:nvSpPr>
        <p:spPr>
          <a:xfrm>
            <a:off x="164400" y="3661525"/>
            <a:ext cx="563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10m</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26caf2632ea_0_131"/>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189" name="Google Shape;189;g26caf2632ea_0_131"/>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190" name="Google Shape;190;g26caf2632ea_0_131"/>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191" name="Google Shape;191;g26caf2632ea_0_131"/>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10</a:t>
            </a:r>
            <a:endParaRPr sz="1300">
              <a:solidFill>
                <a:schemeClr val="dk1"/>
              </a:solidFill>
            </a:endParaRPr>
          </a:p>
        </p:txBody>
      </p:sp>
      <p:sp>
        <p:nvSpPr>
          <p:cNvPr id="192" name="Google Shape;192;g26caf2632ea_0_131"/>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193" name="Google Shape;193;g26caf2632ea_0_131"/>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194" name="Google Shape;194;g26caf2632ea_0_131"/>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10 * 10 = 100 rpm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Error = 10</a:t>
            </a:r>
            <a:endParaRPr b="1" sz="1300">
              <a:solidFill>
                <a:schemeClr val="dk1"/>
              </a:solidFill>
            </a:endParaRPr>
          </a:p>
        </p:txBody>
      </p:sp>
      <p:pic>
        <p:nvPicPr>
          <p:cNvPr id="195" name="Google Shape;195;g26caf2632ea_0_131"/>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196" name="Google Shape;196;g26caf2632ea_0_131"/>
          <p:cNvPicPr preferRelativeResize="0"/>
          <p:nvPr/>
        </p:nvPicPr>
        <p:blipFill>
          <a:blip r:embed="rId5">
            <a:alphaModFix/>
          </a:blip>
          <a:stretch>
            <a:fillRect/>
          </a:stretch>
        </p:blipFill>
        <p:spPr>
          <a:xfrm>
            <a:off x="-352300" y="1876300"/>
            <a:ext cx="3070124" cy="3455100"/>
          </a:xfrm>
          <a:prstGeom prst="rect">
            <a:avLst/>
          </a:prstGeom>
          <a:noFill/>
          <a:ln>
            <a:noFill/>
          </a:ln>
        </p:spPr>
      </p:pic>
      <p:sp>
        <p:nvSpPr>
          <p:cNvPr id="197" name="Google Shape;197;g26caf2632ea_0_131"/>
          <p:cNvSpPr txBox="1"/>
          <p:nvPr/>
        </p:nvSpPr>
        <p:spPr>
          <a:xfrm>
            <a:off x="338475" y="3036850"/>
            <a:ext cx="626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50m</a:t>
            </a:r>
            <a:endParaRPr sz="1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g26caf2632ea_3_2"/>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203" name="Google Shape;203;g26caf2632ea_3_2"/>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204" name="Google Shape;204;g26caf2632ea_3_2"/>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205" name="Google Shape;205;g26caf2632ea_3_2"/>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10</a:t>
            </a:r>
            <a:endParaRPr sz="1300">
              <a:solidFill>
                <a:schemeClr val="dk1"/>
              </a:solidFill>
            </a:endParaRPr>
          </a:p>
        </p:txBody>
      </p:sp>
      <p:sp>
        <p:nvSpPr>
          <p:cNvPr id="206" name="Google Shape;206;g26caf2632ea_3_2"/>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207" name="Google Shape;207;g26caf2632ea_3_2"/>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pic>
        <p:nvPicPr>
          <p:cNvPr id="208" name="Google Shape;208;g26caf2632ea_3_2"/>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209" name="Google Shape;209;g26caf2632ea_3_2"/>
          <p:cNvPicPr preferRelativeResize="0"/>
          <p:nvPr/>
        </p:nvPicPr>
        <p:blipFill>
          <a:blip r:embed="rId5">
            <a:alphaModFix/>
          </a:blip>
          <a:stretch>
            <a:fillRect/>
          </a:stretch>
        </p:blipFill>
        <p:spPr>
          <a:xfrm>
            <a:off x="413188" y="1590029"/>
            <a:ext cx="2129062" cy="330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26caf2632ea_3_30"/>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215" name="Google Shape;215;g26caf2632ea_3_30"/>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216" name="Google Shape;216;g26caf2632ea_3_30"/>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217" name="Google Shape;217;g26caf2632ea_3_30"/>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10</a:t>
            </a:r>
            <a:endParaRPr sz="1300">
              <a:solidFill>
                <a:schemeClr val="dk1"/>
              </a:solidFill>
            </a:endParaRPr>
          </a:p>
        </p:txBody>
      </p:sp>
      <p:sp>
        <p:nvSpPr>
          <p:cNvPr id="218" name="Google Shape;218;g26caf2632ea_3_30"/>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219" name="Google Shape;219;g26caf2632ea_3_30"/>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pic>
        <p:nvPicPr>
          <p:cNvPr id="220" name="Google Shape;220;g26caf2632ea_3_30"/>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221" name="Google Shape;221;g26caf2632ea_3_30"/>
          <p:cNvPicPr preferRelativeResize="0"/>
          <p:nvPr/>
        </p:nvPicPr>
        <p:blipFill>
          <a:blip r:embed="rId5">
            <a:alphaModFix/>
          </a:blip>
          <a:stretch>
            <a:fillRect/>
          </a:stretch>
        </p:blipFill>
        <p:spPr>
          <a:xfrm>
            <a:off x="413188" y="1590029"/>
            <a:ext cx="2129062" cy="3304200"/>
          </a:xfrm>
          <a:prstGeom prst="rect">
            <a:avLst/>
          </a:prstGeom>
          <a:noFill/>
          <a:ln>
            <a:noFill/>
          </a:ln>
        </p:spPr>
      </p:pic>
      <p:sp>
        <p:nvSpPr>
          <p:cNvPr id="222" name="Google Shape;222;g26caf2632ea_3_30"/>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Desired Altitude - Actual Altitude</a:t>
            </a:r>
            <a:endParaRPr b="1" sz="1300">
              <a:solidFill>
                <a:schemeClr val="dk1"/>
              </a:solidFill>
            </a:endParaRPr>
          </a:p>
          <a:p>
            <a:pPr indent="0" lvl="0" marL="0" rtl="0" algn="l">
              <a:spcBef>
                <a:spcPts val="0"/>
              </a:spcBef>
              <a:spcAft>
                <a:spcPts val="0"/>
              </a:spcAft>
              <a:buNone/>
            </a:pPr>
            <a:r>
              <a:rPr b="1" lang="en" sz="1300">
                <a:solidFill>
                  <a:schemeClr val="dk1"/>
                </a:solidFill>
              </a:rPr>
              <a:t>= 60m - 60m</a:t>
            </a:r>
            <a:endParaRPr b="1" sz="1300">
              <a:solidFill>
                <a:schemeClr val="dk1"/>
              </a:solidFill>
            </a:endParaRPr>
          </a:p>
          <a:p>
            <a:pPr indent="0" lvl="0" marL="0" rtl="0" algn="l">
              <a:spcBef>
                <a:spcPts val="0"/>
              </a:spcBef>
              <a:spcAft>
                <a:spcPts val="0"/>
              </a:spcAft>
              <a:buNone/>
            </a:pPr>
            <a:r>
              <a:rPr b="1" lang="en" sz="1300">
                <a:solidFill>
                  <a:schemeClr val="dk1"/>
                </a:solidFill>
              </a:rPr>
              <a:t>= 0</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0 * 10 = 0 rpm</a:t>
            </a:r>
            <a:endParaRPr b="1" sz="1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26caf2632ea_3_17"/>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228" name="Google Shape;228;g26caf2632ea_3_17"/>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229" name="Google Shape;229;g26caf2632ea_3_17"/>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230" name="Google Shape;230;g26caf2632ea_3_17"/>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100</a:t>
            </a:r>
            <a:endParaRPr sz="1300">
              <a:solidFill>
                <a:schemeClr val="dk1"/>
              </a:solidFill>
            </a:endParaRPr>
          </a:p>
        </p:txBody>
      </p:sp>
      <p:sp>
        <p:nvSpPr>
          <p:cNvPr id="231" name="Google Shape;231;g26caf2632ea_3_17"/>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232" name="Google Shape;232;g26caf2632ea_3_17"/>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pic>
        <p:nvPicPr>
          <p:cNvPr id="233" name="Google Shape;233;g26caf2632ea_3_17"/>
          <p:cNvPicPr preferRelativeResize="0"/>
          <p:nvPr/>
        </p:nvPicPr>
        <p:blipFill>
          <a:blip r:embed="rId4">
            <a:alphaModFix/>
          </a:blip>
          <a:stretch>
            <a:fillRect/>
          </a:stretch>
        </p:blipFill>
        <p:spPr>
          <a:xfrm>
            <a:off x="6519725" y="1784125"/>
            <a:ext cx="2231650" cy="2016175"/>
          </a:xfrm>
          <a:prstGeom prst="rect">
            <a:avLst/>
          </a:prstGeom>
          <a:noFill/>
          <a:ln>
            <a:noFill/>
          </a:ln>
        </p:spPr>
      </p:pic>
      <p:sp>
        <p:nvSpPr>
          <p:cNvPr id="234" name="Google Shape;234;g26caf2632ea_3_17"/>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Desired Altitude - Actual Altitude</a:t>
            </a:r>
            <a:endParaRPr b="1" sz="1300">
              <a:solidFill>
                <a:schemeClr val="dk1"/>
              </a:solidFill>
            </a:endParaRPr>
          </a:p>
          <a:p>
            <a:pPr indent="0" lvl="0" marL="0" rtl="0" algn="l">
              <a:spcBef>
                <a:spcPts val="0"/>
              </a:spcBef>
              <a:spcAft>
                <a:spcPts val="0"/>
              </a:spcAft>
              <a:buNone/>
            </a:pPr>
            <a:r>
              <a:rPr b="1" lang="en" sz="1300">
                <a:solidFill>
                  <a:schemeClr val="dk1"/>
                </a:solidFill>
              </a:rPr>
              <a:t>= 60m - 59m</a:t>
            </a:r>
            <a:endParaRPr b="1" sz="1300">
              <a:solidFill>
                <a:schemeClr val="dk1"/>
              </a:solidFill>
            </a:endParaRPr>
          </a:p>
          <a:p>
            <a:pPr indent="0" lvl="0" marL="0" rtl="0" algn="l">
              <a:spcBef>
                <a:spcPts val="0"/>
              </a:spcBef>
              <a:spcAft>
                <a:spcPts val="0"/>
              </a:spcAft>
              <a:buNone/>
            </a:pPr>
            <a:r>
              <a:rPr b="1" lang="en" sz="1300">
                <a:solidFill>
                  <a:schemeClr val="dk1"/>
                </a:solidFill>
              </a:rPr>
              <a:t>= 1</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1 *100  = 100 rpm</a:t>
            </a:r>
            <a:endParaRPr b="1" sz="1300">
              <a:solidFill>
                <a:schemeClr val="dk1"/>
              </a:solidFill>
            </a:endParaRPr>
          </a:p>
        </p:txBody>
      </p:sp>
      <p:pic>
        <p:nvPicPr>
          <p:cNvPr id="235" name="Google Shape;235;g26caf2632ea_3_17"/>
          <p:cNvPicPr preferRelativeResize="0"/>
          <p:nvPr/>
        </p:nvPicPr>
        <p:blipFill>
          <a:blip r:embed="rId5">
            <a:alphaModFix/>
          </a:blip>
          <a:stretch>
            <a:fillRect/>
          </a:stretch>
        </p:blipFill>
        <p:spPr>
          <a:xfrm>
            <a:off x="432111" y="1836650"/>
            <a:ext cx="2091236" cy="3176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26caf2632ea_0_146"/>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241" name="Google Shape;241;g26caf2632ea_0_146"/>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242" name="Google Shape;242;g26caf2632ea_0_146"/>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243" name="Google Shape;243;g26caf2632ea_0_146"/>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10</a:t>
            </a:r>
            <a:endParaRPr sz="1300">
              <a:solidFill>
                <a:schemeClr val="dk1"/>
              </a:solidFill>
            </a:endParaRPr>
          </a:p>
        </p:txBody>
      </p:sp>
      <p:sp>
        <p:nvSpPr>
          <p:cNvPr id="244" name="Google Shape;244;g26caf2632ea_0_146"/>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245" name="Google Shape;245;g26caf2632ea_0_146"/>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246" name="Google Shape;246;g26caf2632ea_0_146"/>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10 * 10 = 100 rpm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Error = 10</a:t>
            </a:r>
            <a:endParaRPr b="1" sz="1300">
              <a:solidFill>
                <a:schemeClr val="dk1"/>
              </a:solidFill>
            </a:endParaRPr>
          </a:p>
        </p:txBody>
      </p:sp>
      <p:pic>
        <p:nvPicPr>
          <p:cNvPr id="247" name="Google Shape;247;g26caf2632ea_0_146"/>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248" name="Google Shape;248;g26caf2632ea_0_146"/>
          <p:cNvPicPr preferRelativeResize="0"/>
          <p:nvPr/>
        </p:nvPicPr>
        <p:blipFill>
          <a:blip r:embed="rId5">
            <a:alphaModFix/>
          </a:blip>
          <a:stretch>
            <a:fillRect/>
          </a:stretch>
        </p:blipFill>
        <p:spPr>
          <a:xfrm>
            <a:off x="-352300" y="1876300"/>
            <a:ext cx="3070124" cy="3455100"/>
          </a:xfrm>
          <a:prstGeom prst="rect">
            <a:avLst/>
          </a:prstGeom>
          <a:noFill/>
          <a:ln>
            <a:noFill/>
          </a:ln>
        </p:spPr>
      </p:pic>
      <p:sp>
        <p:nvSpPr>
          <p:cNvPr id="249" name="Google Shape;249;g26caf2632ea_0_146"/>
          <p:cNvSpPr txBox="1"/>
          <p:nvPr/>
        </p:nvSpPr>
        <p:spPr>
          <a:xfrm>
            <a:off x="338475" y="3036850"/>
            <a:ext cx="626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50m</a:t>
            </a:r>
            <a:endParaRPr sz="1700">
              <a:solidFill>
                <a:schemeClr val="dk1"/>
              </a:solidFill>
            </a:endParaRPr>
          </a:p>
        </p:txBody>
      </p:sp>
      <p:sp>
        <p:nvSpPr>
          <p:cNvPr id="250" name="Google Shape;250;g26caf2632ea_0_146"/>
          <p:cNvSpPr txBox="1"/>
          <p:nvPr/>
        </p:nvSpPr>
        <p:spPr>
          <a:xfrm>
            <a:off x="3419600" y="3673250"/>
            <a:ext cx="3123600" cy="7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Output = </a:t>
            </a:r>
            <a:r>
              <a:rPr b="1" lang="en" sz="1600">
                <a:solidFill>
                  <a:srgbClr val="0000FF"/>
                </a:solidFill>
              </a:rPr>
              <a:t>Kp</a:t>
            </a:r>
            <a:r>
              <a:rPr b="1" lang="en" sz="1600">
                <a:solidFill>
                  <a:schemeClr val="dk1"/>
                </a:solidFill>
              </a:rPr>
              <a:t> * </a:t>
            </a:r>
            <a:r>
              <a:rPr b="1" lang="en" sz="1600">
                <a:solidFill>
                  <a:srgbClr val="FF0000"/>
                </a:solidFill>
              </a:rPr>
              <a:t>error</a:t>
            </a:r>
            <a:endParaRPr b="1" sz="16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6caf2632ea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g26caf2632ea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62" name="Google Shape;62;g26caf2632ea_0_0"/>
          <p:cNvPicPr preferRelativeResize="0"/>
          <p:nvPr/>
        </p:nvPicPr>
        <p:blipFill>
          <a:blip r:embed="rId3">
            <a:alphaModFix/>
          </a:blip>
          <a:stretch>
            <a:fillRect/>
          </a:stretch>
        </p:blipFill>
        <p:spPr>
          <a:xfrm>
            <a:off x="264725" y="97388"/>
            <a:ext cx="8073800" cy="5046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g26caf2632ea_0_160"/>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256" name="Google Shape;256;g26caf2632ea_0_160"/>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257" name="Google Shape;257;g26caf2632ea_0_160"/>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258" name="Google Shape;258;g26caf2632ea_0_160"/>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10</a:t>
            </a:r>
            <a:endParaRPr sz="1300">
              <a:solidFill>
                <a:schemeClr val="dk1"/>
              </a:solidFill>
            </a:endParaRPr>
          </a:p>
        </p:txBody>
      </p:sp>
      <p:sp>
        <p:nvSpPr>
          <p:cNvPr id="259" name="Google Shape;259;g26caf2632ea_0_160"/>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260" name="Google Shape;260;g26caf2632ea_0_160"/>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261" name="Google Shape;261;g26caf2632ea_0_160"/>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10 * 10 = 100 rpm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Error = 10</a:t>
            </a:r>
            <a:endParaRPr b="1" sz="1300">
              <a:solidFill>
                <a:schemeClr val="dk1"/>
              </a:solidFill>
            </a:endParaRPr>
          </a:p>
        </p:txBody>
      </p:sp>
      <p:pic>
        <p:nvPicPr>
          <p:cNvPr id="262" name="Google Shape;262;g26caf2632ea_0_160"/>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263" name="Google Shape;263;g26caf2632ea_0_160"/>
          <p:cNvPicPr preferRelativeResize="0"/>
          <p:nvPr/>
        </p:nvPicPr>
        <p:blipFill>
          <a:blip r:embed="rId5">
            <a:alphaModFix/>
          </a:blip>
          <a:stretch>
            <a:fillRect/>
          </a:stretch>
        </p:blipFill>
        <p:spPr>
          <a:xfrm>
            <a:off x="-352300" y="1876300"/>
            <a:ext cx="3070124" cy="3455100"/>
          </a:xfrm>
          <a:prstGeom prst="rect">
            <a:avLst/>
          </a:prstGeom>
          <a:noFill/>
          <a:ln>
            <a:noFill/>
          </a:ln>
        </p:spPr>
      </p:pic>
      <p:sp>
        <p:nvSpPr>
          <p:cNvPr id="264" name="Google Shape;264;g26caf2632ea_0_160"/>
          <p:cNvSpPr txBox="1"/>
          <p:nvPr/>
        </p:nvSpPr>
        <p:spPr>
          <a:xfrm>
            <a:off x="338475" y="3036850"/>
            <a:ext cx="626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50m</a:t>
            </a:r>
            <a:endParaRPr sz="1700">
              <a:solidFill>
                <a:schemeClr val="dk1"/>
              </a:solidFill>
            </a:endParaRPr>
          </a:p>
        </p:txBody>
      </p:sp>
      <p:sp>
        <p:nvSpPr>
          <p:cNvPr id="265" name="Google Shape;265;g26caf2632ea_0_160"/>
          <p:cNvSpPr txBox="1"/>
          <p:nvPr/>
        </p:nvSpPr>
        <p:spPr>
          <a:xfrm>
            <a:off x="3419600" y="3673250"/>
            <a:ext cx="3123600" cy="7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Output = </a:t>
            </a:r>
            <a:r>
              <a:rPr b="1" lang="en" sz="1600">
                <a:solidFill>
                  <a:srgbClr val="0000FF"/>
                </a:solidFill>
              </a:rPr>
              <a:t>Kp</a:t>
            </a:r>
            <a:r>
              <a:rPr b="1" lang="en" sz="1600">
                <a:solidFill>
                  <a:schemeClr val="dk1"/>
                </a:solidFill>
              </a:rPr>
              <a:t> * </a:t>
            </a:r>
            <a:r>
              <a:rPr b="1" lang="en" sz="1600">
                <a:solidFill>
                  <a:srgbClr val="FF0000"/>
                </a:solidFill>
              </a:rPr>
              <a:t>error</a:t>
            </a:r>
            <a:endParaRPr b="1" sz="1600">
              <a:solidFill>
                <a:srgbClr val="FF0000"/>
              </a:solidFill>
            </a:endParaRPr>
          </a:p>
        </p:txBody>
      </p:sp>
      <p:sp>
        <p:nvSpPr>
          <p:cNvPr id="266" name="Google Shape;266;g26caf2632ea_0_160"/>
          <p:cNvSpPr txBox="1"/>
          <p:nvPr/>
        </p:nvSpPr>
        <p:spPr>
          <a:xfrm>
            <a:off x="3501800" y="4154475"/>
            <a:ext cx="3123600" cy="39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Proportional Control</a:t>
            </a:r>
            <a:endParaRPr b="1" sz="16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g26caf2632ea_3_42"/>
          <p:cNvPicPr preferRelativeResize="0"/>
          <p:nvPr/>
        </p:nvPicPr>
        <p:blipFill>
          <a:blip r:embed="rId3">
            <a:alphaModFix/>
          </a:blip>
          <a:stretch>
            <a:fillRect/>
          </a:stretch>
        </p:blipFill>
        <p:spPr>
          <a:xfrm>
            <a:off x="300299" y="1249476"/>
            <a:ext cx="3997400" cy="2464475"/>
          </a:xfrm>
          <a:prstGeom prst="rect">
            <a:avLst/>
          </a:prstGeom>
          <a:noFill/>
          <a:ln>
            <a:noFill/>
          </a:ln>
        </p:spPr>
      </p:pic>
      <p:pic>
        <p:nvPicPr>
          <p:cNvPr id="272" name="Google Shape;272;g26caf2632ea_3_42"/>
          <p:cNvPicPr preferRelativeResize="0"/>
          <p:nvPr/>
        </p:nvPicPr>
        <p:blipFill>
          <a:blip r:embed="rId4">
            <a:alphaModFix/>
          </a:blip>
          <a:stretch>
            <a:fillRect/>
          </a:stretch>
        </p:blipFill>
        <p:spPr>
          <a:xfrm>
            <a:off x="4806849" y="1224489"/>
            <a:ext cx="4190750" cy="2514450"/>
          </a:xfrm>
          <a:prstGeom prst="rect">
            <a:avLst/>
          </a:prstGeom>
          <a:noFill/>
          <a:ln>
            <a:noFill/>
          </a:ln>
        </p:spPr>
      </p:pic>
      <p:sp>
        <p:nvSpPr>
          <p:cNvPr id="273" name="Google Shape;273;g26caf2632ea_3_42"/>
          <p:cNvSpPr txBox="1"/>
          <p:nvPr/>
        </p:nvSpPr>
        <p:spPr>
          <a:xfrm>
            <a:off x="3010200" y="361425"/>
            <a:ext cx="3123600" cy="39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Proportional Control</a:t>
            </a:r>
            <a:endParaRPr b="1" sz="16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g26caf2632ea_1_15"/>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279" name="Google Shape;279;g26caf2632ea_1_15"/>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280" name="Google Shape;280;g26caf2632ea_1_15"/>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281" name="Google Shape;281;g26caf2632ea_1_15"/>
          <p:cNvSpPr txBox="1"/>
          <p:nvPr/>
        </p:nvSpPr>
        <p:spPr>
          <a:xfrm>
            <a:off x="3285825" y="211125"/>
            <a:ext cx="8691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Ki*e + Kp * ∫e</a:t>
            </a:r>
            <a:endParaRPr sz="1300">
              <a:solidFill>
                <a:schemeClr val="dk1"/>
              </a:solidFill>
            </a:endParaRPr>
          </a:p>
        </p:txBody>
      </p:sp>
      <p:sp>
        <p:nvSpPr>
          <p:cNvPr id="282" name="Google Shape;282;g26caf2632ea_1_15"/>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283" name="Google Shape;283;g26caf2632ea_1_15"/>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284" name="Google Shape;284;g26caf2632ea_1_15"/>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10 * 10 = 100 rpm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Error = 10</a:t>
            </a:r>
            <a:endParaRPr b="1" sz="1300">
              <a:solidFill>
                <a:schemeClr val="dk1"/>
              </a:solidFill>
            </a:endParaRPr>
          </a:p>
        </p:txBody>
      </p:sp>
      <p:pic>
        <p:nvPicPr>
          <p:cNvPr id="285" name="Google Shape;285;g26caf2632ea_1_15"/>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286" name="Google Shape;286;g26caf2632ea_1_15"/>
          <p:cNvPicPr preferRelativeResize="0"/>
          <p:nvPr/>
        </p:nvPicPr>
        <p:blipFill>
          <a:blip r:embed="rId5">
            <a:alphaModFix/>
          </a:blip>
          <a:stretch>
            <a:fillRect/>
          </a:stretch>
        </p:blipFill>
        <p:spPr>
          <a:xfrm>
            <a:off x="-352300" y="1876300"/>
            <a:ext cx="3070124" cy="3455100"/>
          </a:xfrm>
          <a:prstGeom prst="rect">
            <a:avLst/>
          </a:prstGeom>
          <a:noFill/>
          <a:ln>
            <a:noFill/>
          </a:ln>
        </p:spPr>
      </p:pic>
      <p:sp>
        <p:nvSpPr>
          <p:cNvPr id="287" name="Google Shape;287;g26caf2632ea_1_15"/>
          <p:cNvSpPr txBox="1"/>
          <p:nvPr/>
        </p:nvSpPr>
        <p:spPr>
          <a:xfrm>
            <a:off x="338475" y="3036850"/>
            <a:ext cx="626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50m</a:t>
            </a:r>
            <a:endParaRPr sz="1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g26caf2632ea_1_0"/>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293" name="Google Shape;293;g26caf2632ea_1_0"/>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294" name="Google Shape;294;g26caf2632ea_1_0"/>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295" name="Google Shape;295;g26caf2632ea_1_0"/>
          <p:cNvSpPr txBox="1"/>
          <p:nvPr/>
        </p:nvSpPr>
        <p:spPr>
          <a:xfrm>
            <a:off x="3285825" y="211125"/>
            <a:ext cx="8691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Ki*e + Kp * ∫e</a:t>
            </a:r>
            <a:endParaRPr sz="1300">
              <a:solidFill>
                <a:schemeClr val="dk1"/>
              </a:solidFill>
            </a:endParaRPr>
          </a:p>
        </p:txBody>
      </p:sp>
      <p:sp>
        <p:nvSpPr>
          <p:cNvPr id="296" name="Google Shape;296;g26caf2632ea_1_0"/>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297" name="Google Shape;297;g26caf2632ea_1_0"/>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298" name="Google Shape;298;g26caf2632ea_1_0"/>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10 * 10 = 100 rpm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Error = 10</a:t>
            </a:r>
            <a:endParaRPr b="1" sz="1300">
              <a:solidFill>
                <a:schemeClr val="dk1"/>
              </a:solidFill>
            </a:endParaRPr>
          </a:p>
        </p:txBody>
      </p:sp>
      <p:pic>
        <p:nvPicPr>
          <p:cNvPr id="299" name="Google Shape;299;g26caf2632ea_1_0"/>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300" name="Google Shape;300;g26caf2632ea_1_0"/>
          <p:cNvPicPr preferRelativeResize="0"/>
          <p:nvPr/>
        </p:nvPicPr>
        <p:blipFill>
          <a:blip r:embed="rId5">
            <a:alphaModFix/>
          </a:blip>
          <a:stretch>
            <a:fillRect/>
          </a:stretch>
        </p:blipFill>
        <p:spPr>
          <a:xfrm>
            <a:off x="-352300" y="1876300"/>
            <a:ext cx="3070124" cy="3455100"/>
          </a:xfrm>
          <a:prstGeom prst="rect">
            <a:avLst/>
          </a:prstGeom>
          <a:noFill/>
          <a:ln>
            <a:noFill/>
          </a:ln>
        </p:spPr>
      </p:pic>
      <p:sp>
        <p:nvSpPr>
          <p:cNvPr id="301" name="Google Shape;301;g26caf2632ea_1_0"/>
          <p:cNvSpPr txBox="1"/>
          <p:nvPr/>
        </p:nvSpPr>
        <p:spPr>
          <a:xfrm>
            <a:off x="338475" y="3036850"/>
            <a:ext cx="626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50m</a:t>
            </a:r>
            <a:endParaRPr sz="1700">
              <a:solidFill>
                <a:schemeClr val="dk1"/>
              </a:solidFill>
            </a:endParaRPr>
          </a:p>
        </p:txBody>
      </p:sp>
      <p:sp>
        <p:nvSpPr>
          <p:cNvPr id="302" name="Google Shape;302;g26caf2632ea_1_0"/>
          <p:cNvSpPr txBox="1"/>
          <p:nvPr/>
        </p:nvSpPr>
        <p:spPr>
          <a:xfrm>
            <a:off x="2588850" y="3269352"/>
            <a:ext cx="42951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Output = </a:t>
            </a:r>
            <a:r>
              <a:rPr b="1" lang="en" sz="1600">
                <a:solidFill>
                  <a:srgbClr val="0000FF"/>
                </a:solidFill>
              </a:rPr>
              <a:t>Kp </a:t>
            </a:r>
            <a:r>
              <a:rPr b="1" lang="en" sz="1600">
                <a:solidFill>
                  <a:schemeClr val="dk1"/>
                </a:solidFill>
              </a:rPr>
              <a:t>* </a:t>
            </a:r>
            <a:r>
              <a:rPr b="1" lang="en" sz="1600">
                <a:solidFill>
                  <a:srgbClr val="FF0000"/>
                </a:solidFill>
              </a:rPr>
              <a:t>error </a:t>
            </a:r>
            <a:r>
              <a:rPr b="1" lang="en" sz="1600">
                <a:solidFill>
                  <a:schemeClr val="dk1"/>
                </a:solidFill>
              </a:rPr>
              <a:t>+ </a:t>
            </a:r>
            <a:r>
              <a:rPr b="1" lang="en" sz="1600">
                <a:solidFill>
                  <a:srgbClr val="351C75"/>
                </a:solidFill>
              </a:rPr>
              <a:t>Ki </a:t>
            </a:r>
            <a:r>
              <a:rPr b="1" lang="en" sz="1600">
                <a:solidFill>
                  <a:schemeClr val="dk1"/>
                </a:solidFill>
              </a:rPr>
              <a:t>* </a:t>
            </a:r>
            <a:r>
              <a:rPr b="1" lang="en" sz="1600">
                <a:solidFill>
                  <a:srgbClr val="FF0000"/>
                </a:solidFill>
              </a:rPr>
              <a:t>(error1 + error2 + error3)</a:t>
            </a:r>
            <a:endParaRPr b="1" sz="16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6caf2632ea_1_29"/>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308" name="Google Shape;308;g26caf2632ea_1_29"/>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309" name="Google Shape;309;g26caf2632ea_1_29"/>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310" name="Google Shape;310;g26caf2632ea_1_29"/>
          <p:cNvSpPr txBox="1"/>
          <p:nvPr/>
        </p:nvSpPr>
        <p:spPr>
          <a:xfrm>
            <a:off x="3285825" y="211125"/>
            <a:ext cx="8691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Ki*e + Kp * ∫e</a:t>
            </a:r>
            <a:endParaRPr sz="1300">
              <a:solidFill>
                <a:schemeClr val="dk1"/>
              </a:solidFill>
            </a:endParaRPr>
          </a:p>
        </p:txBody>
      </p:sp>
      <p:sp>
        <p:nvSpPr>
          <p:cNvPr id="311" name="Google Shape;311;g26caf2632ea_1_29"/>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312" name="Google Shape;312;g26caf2632ea_1_29"/>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313" name="Google Shape;313;g26caf2632ea_1_29"/>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10 * 10 = 100 rpm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Error = 10</a:t>
            </a:r>
            <a:endParaRPr b="1" sz="1300">
              <a:solidFill>
                <a:schemeClr val="dk1"/>
              </a:solidFill>
            </a:endParaRPr>
          </a:p>
        </p:txBody>
      </p:sp>
      <p:pic>
        <p:nvPicPr>
          <p:cNvPr id="314" name="Google Shape;314;g26caf2632ea_1_29"/>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315" name="Google Shape;315;g26caf2632ea_1_29"/>
          <p:cNvPicPr preferRelativeResize="0"/>
          <p:nvPr/>
        </p:nvPicPr>
        <p:blipFill>
          <a:blip r:embed="rId5">
            <a:alphaModFix/>
          </a:blip>
          <a:stretch>
            <a:fillRect/>
          </a:stretch>
        </p:blipFill>
        <p:spPr>
          <a:xfrm>
            <a:off x="-352300" y="1876300"/>
            <a:ext cx="3070124" cy="3455100"/>
          </a:xfrm>
          <a:prstGeom prst="rect">
            <a:avLst/>
          </a:prstGeom>
          <a:noFill/>
          <a:ln>
            <a:noFill/>
          </a:ln>
        </p:spPr>
      </p:pic>
      <p:sp>
        <p:nvSpPr>
          <p:cNvPr id="316" name="Google Shape;316;g26caf2632ea_1_29"/>
          <p:cNvSpPr txBox="1"/>
          <p:nvPr/>
        </p:nvSpPr>
        <p:spPr>
          <a:xfrm>
            <a:off x="338475" y="3036850"/>
            <a:ext cx="626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50m</a:t>
            </a:r>
            <a:endParaRPr sz="1700">
              <a:solidFill>
                <a:schemeClr val="dk1"/>
              </a:solidFill>
            </a:endParaRPr>
          </a:p>
        </p:txBody>
      </p:sp>
      <p:sp>
        <p:nvSpPr>
          <p:cNvPr id="317" name="Google Shape;317;g26caf2632ea_1_29"/>
          <p:cNvSpPr txBox="1"/>
          <p:nvPr/>
        </p:nvSpPr>
        <p:spPr>
          <a:xfrm>
            <a:off x="2588850" y="3269352"/>
            <a:ext cx="42951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Output = </a:t>
            </a:r>
            <a:r>
              <a:rPr b="1" lang="en" sz="1600">
                <a:solidFill>
                  <a:srgbClr val="0000FF"/>
                </a:solidFill>
              </a:rPr>
              <a:t>Kp </a:t>
            </a:r>
            <a:r>
              <a:rPr b="1" lang="en" sz="1600">
                <a:solidFill>
                  <a:schemeClr val="dk1"/>
                </a:solidFill>
              </a:rPr>
              <a:t>* </a:t>
            </a:r>
            <a:r>
              <a:rPr b="1" lang="en" sz="1600">
                <a:solidFill>
                  <a:srgbClr val="FF0000"/>
                </a:solidFill>
              </a:rPr>
              <a:t>error </a:t>
            </a:r>
            <a:r>
              <a:rPr b="1" lang="en" sz="1600">
                <a:solidFill>
                  <a:schemeClr val="dk1"/>
                </a:solidFill>
              </a:rPr>
              <a:t>+ </a:t>
            </a:r>
            <a:r>
              <a:rPr b="1" lang="en" sz="1600">
                <a:solidFill>
                  <a:srgbClr val="351C75"/>
                </a:solidFill>
              </a:rPr>
              <a:t>Ki </a:t>
            </a:r>
            <a:r>
              <a:rPr b="1" lang="en" sz="1600">
                <a:solidFill>
                  <a:schemeClr val="dk1"/>
                </a:solidFill>
              </a:rPr>
              <a:t>* </a:t>
            </a:r>
            <a:r>
              <a:rPr b="1" lang="en" sz="1600">
                <a:solidFill>
                  <a:srgbClr val="FF0000"/>
                </a:solidFill>
              </a:rPr>
              <a:t>(error1 + error2 + error3)</a:t>
            </a:r>
            <a:endParaRPr b="1" sz="1600">
              <a:solidFill>
                <a:srgbClr val="FF0000"/>
              </a:solidFill>
            </a:endParaRPr>
          </a:p>
        </p:txBody>
      </p:sp>
      <p:sp>
        <p:nvSpPr>
          <p:cNvPr id="318" name="Google Shape;318;g26caf2632ea_1_29"/>
          <p:cNvSpPr txBox="1"/>
          <p:nvPr/>
        </p:nvSpPr>
        <p:spPr>
          <a:xfrm>
            <a:off x="3501800" y="4154475"/>
            <a:ext cx="3194100" cy="39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Proportional - Integral Control</a:t>
            </a:r>
            <a:endParaRPr b="1" sz="16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g26caf2632ea_1_44"/>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324" name="Google Shape;324;g26caf2632ea_1_44"/>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325" name="Google Shape;325;g26caf2632ea_1_44"/>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326" name="Google Shape;326;g26caf2632ea_1_44"/>
          <p:cNvSpPr txBox="1"/>
          <p:nvPr/>
        </p:nvSpPr>
        <p:spPr>
          <a:xfrm>
            <a:off x="3285825" y="211125"/>
            <a:ext cx="8691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Ki*e + Kp * ∫e</a:t>
            </a:r>
            <a:endParaRPr sz="1300">
              <a:solidFill>
                <a:schemeClr val="dk1"/>
              </a:solidFill>
            </a:endParaRPr>
          </a:p>
        </p:txBody>
      </p:sp>
      <p:sp>
        <p:nvSpPr>
          <p:cNvPr id="327" name="Google Shape;327;g26caf2632ea_1_44"/>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328" name="Google Shape;328;g26caf2632ea_1_44"/>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pic>
        <p:nvPicPr>
          <p:cNvPr id="329" name="Google Shape;329;g26caf2632ea_1_44"/>
          <p:cNvPicPr preferRelativeResize="0"/>
          <p:nvPr/>
        </p:nvPicPr>
        <p:blipFill>
          <a:blip r:embed="rId4">
            <a:alphaModFix/>
          </a:blip>
          <a:stretch>
            <a:fillRect/>
          </a:stretch>
        </p:blipFill>
        <p:spPr>
          <a:xfrm>
            <a:off x="-352300" y="1876300"/>
            <a:ext cx="3070124" cy="3455100"/>
          </a:xfrm>
          <a:prstGeom prst="rect">
            <a:avLst/>
          </a:prstGeom>
          <a:noFill/>
          <a:ln>
            <a:noFill/>
          </a:ln>
        </p:spPr>
      </p:pic>
      <p:sp>
        <p:nvSpPr>
          <p:cNvPr id="330" name="Google Shape;330;g26caf2632ea_1_44"/>
          <p:cNvSpPr txBox="1"/>
          <p:nvPr/>
        </p:nvSpPr>
        <p:spPr>
          <a:xfrm>
            <a:off x="338475" y="3036850"/>
            <a:ext cx="626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50m</a:t>
            </a:r>
            <a:endParaRPr sz="1700">
              <a:solidFill>
                <a:schemeClr val="dk1"/>
              </a:solidFill>
            </a:endParaRPr>
          </a:p>
        </p:txBody>
      </p:sp>
      <p:pic>
        <p:nvPicPr>
          <p:cNvPr id="331" name="Google Shape;331;g26caf2632ea_1_44"/>
          <p:cNvPicPr preferRelativeResize="0"/>
          <p:nvPr/>
        </p:nvPicPr>
        <p:blipFill>
          <a:blip r:embed="rId5">
            <a:alphaModFix/>
          </a:blip>
          <a:stretch>
            <a:fillRect/>
          </a:stretch>
        </p:blipFill>
        <p:spPr>
          <a:xfrm>
            <a:off x="3443100" y="2029225"/>
            <a:ext cx="4649099" cy="3033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g26caf2632ea_1_59"/>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337" name="Google Shape;337;g26caf2632ea_1_59"/>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338" name="Google Shape;338;g26caf2632ea_1_59"/>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339" name="Google Shape;339;g26caf2632ea_1_59"/>
          <p:cNvSpPr txBox="1"/>
          <p:nvPr/>
        </p:nvSpPr>
        <p:spPr>
          <a:xfrm>
            <a:off x="3313925" y="152425"/>
            <a:ext cx="770400" cy="5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Ki*e + </a:t>
            </a:r>
            <a:endParaRPr sz="1000">
              <a:solidFill>
                <a:schemeClr val="dk1"/>
              </a:solidFill>
            </a:endParaRPr>
          </a:p>
          <a:p>
            <a:pPr indent="0" lvl="0" marL="0" rtl="0" algn="ctr">
              <a:spcBef>
                <a:spcPts val="0"/>
              </a:spcBef>
              <a:spcAft>
                <a:spcPts val="0"/>
              </a:spcAft>
              <a:buNone/>
            </a:pPr>
            <a:r>
              <a:rPr lang="en" sz="1000">
                <a:solidFill>
                  <a:schemeClr val="dk1"/>
                </a:solidFill>
              </a:rPr>
              <a:t>Kp * ∫e + Kd * ∇ e</a:t>
            </a:r>
            <a:endParaRPr sz="1000">
              <a:solidFill>
                <a:schemeClr val="dk1"/>
              </a:solidFill>
            </a:endParaRPr>
          </a:p>
        </p:txBody>
      </p:sp>
      <p:sp>
        <p:nvSpPr>
          <p:cNvPr id="340" name="Google Shape;340;g26caf2632ea_1_59"/>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341" name="Google Shape;341;g26caf2632ea_1_59"/>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342" name="Google Shape;342;g26caf2632ea_1_59"/>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10 * 10 = 100 rpm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Error = 10</a:t>
            </a:r>
            <a:endParaRPr b="1" sz="1300">
              <a:solidFill>
                <a:schemeClr val="dk1"/>
              </a:solidFill>
            </a:endParaRPr>
          </a:p>
        </p:txBody>
      </p:sp>
      <p:pic>
        <p:nvPicPr>
          <p:cNvPr id="343" name="Google Shape;343;g26caf2632ea_1_59"/>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344" name="Google Shape;344;g26caf2632ea_1_59"/>
          <p:cNvPicPr preferRelativeResize="0"/>
          <p:nvPr/>
        </p:nvPicPr>
        <p:blipFill>
          <a:blip r:embed="rId5">
            <a:alphaModFix/>
          </a:blip>
          <a:stretch>
            <a:fillRect/>
          </a:stretch>
        </p:blipFill>
        <p:spPr>
          <a:xfrm>
            <a:off x="-352300" y="1876300"/>
            <a:ext cx="3070124" cy="3455100"/>
          </a:xfrm>
          <a:prstGeom prst="rect">
            <a:avLst/>
          </a:prstGeom>
          <a:noFill/>
          <a:ln>
            <a:noFill/>
          </a:ln>
        </p:spPr>
      </p:pic>
      <p:sp>
        <p:nvSpPr>
          <p:cNvPr id="345" name="Google Shape;345;g26caf2632ea_1_59"/>
          <p:cNvSpPr txBox="1"/>
          <p:nvPr/>
        </p:nvSpPr>
        <p:spPr>
          <a:xfrm>
            <a:off x="338475" y="3036850"/>
            <a:ext cx="626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50m</a:t>
            </a:r>
            <a:endParaRPr sz="1700">
              <a:solidFill>
                <a:schemeClr val="dk1"/>
              </a:solidFill>
            </a:endParaRPr>
          </a:p>
        </p:txBody>
      </p:sp>
      <p:sp>
        <p:nvSpPr>
          <p:cNvPr id="346" name="Google Shape;346;g26caf2632ea_1_59"/>
          <p:cNvSpPr txBox="1"/>
          <p:nvPr/>
        </p:nvSpPr>
        <p:spPr>
          <a:xfrm>
            <a:off x="2588850" y="3269352"/>
            <a:ext cx="42951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Output = </a:t>
            </a:r>
            <a:r>
              <a:rPr b="1" lang="en" sz="1600">
                <a:solidFill>
                  <a:srgbClr val="0000FF"/>
                </a:solidFill>
              </a:rPr>
              <a:t>Kp </a:t>
            </a:r>
            <a:r>
              <a:rPr b="1" lang="en" sz="1600">
                <a:solidFill>
                  <a:schemeClr val="dk1"/>
                </a:solidFill>
              </a:rPr>
              <a:t>* </a:t>
            </a:r>
            <a:r>
              <a:rPr b="1" lang="en" sz="1600">
                <a:solidFill>
                  <a:srgbClr val="FF0000"/>
                </a:solidFill>
              </a:rPr>
              <a:t>error </a:t>
            </a:r>
            <a:r>
              <a:rPr b="1" lang="en" sz="1600">
                <a:solidFill>
                  <a:schemeClr val="dk1"/>
                </a:solidFill>
              </a:rPr>
              <a:t>+ </a:t>
            </a:r>
            <a:r>
              <a:rPr b="1" lang="en" sz="1600">
                <a:solidFill>
                  <a:srgbClr val="351C75"/>
                </a:solidFill>
              </a:rPr>
              <a:t>Ki </a:t>
            </a:r>
            <a:r>
              <a:rPr b="1" lang="en" sz="1600">
                <a:solidFill>
                  <a:schemeClr val="dk1"/>
                </a:solidFill>
              </a:rPr>
              <a:t>* </a:t>
            </a:r>
            <a:r>
              <a:rPr b="1" lang="en" sz="1600">
                <a:solidFill>
                  <a:srgbClr val="FF0000"/>
                </a:solidFill>
              </a:rPr>
              <a:t>(error1 + error2 + error3) + Kd * ( error3- error 2)</a:t>
            </a:r>
            <a:endParaRPr b="1" sz="16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g26caf2632ea_2_0"/>
          <p:cNvPicPr preferRelativeResize="0"/>
          <p:nvPr/>
        </p:nvPicPr>
        <p:blipFill>
          <a:blip r:embed="rId3">
            <a:alphaModFix/>
          </a:blip>
          <a:stretch>
            <a:fillRect/>
          </a:stretch>
        </p:blipFill>
        <p:spPr>
          <a:xfrm>
            <a:off x="1043175" y="-1268225"/>
            <a:ext cx="7386450" cy="4616499"/>
          </a:xfrm>
          <a:prstGeom prst="rect">
            <a:avLst/>
          </a:prstGeom>
          <a:noFill/>
          <a:ln>
            <a:noFill/>
          </a:ln>
        </p:spPr>
      </p:pic>
      <p:sp>
        <p:nvSpPr>
          <p:cNvPr id="352" name="Google Shape;352;g26caf2632ea_2_0"/>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353" name="Google Shape;353;g26caf2632ea_2_0"/>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354" name="Google Shape;354;g26caf2632ea_2_0"/>
          <p:cNvSpPr txBox="1"/>
          <p:nvPr/>
        </p:nvSpPr>
        <p:spPr>
          <a:xfrm>
            <a:off x="3313925" y="152425"/>
            <a:ext cx="770400" cy="5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rPr>
              <a:t>Ki*e + </a:t>
            </a:r>
            <a:endParaRPr sz="1000">
              <a:solidFill>
                <a:schemeClr val="dk1"/>
              </a:solidFill>
            </a:endParaRPr>
          </a:p>
          <a:p>
            <a:pPr indent="0" lvl="0" marL="0" rtl="0" algn="ctr">
              <a:spcBef>
                <a:spcPts val="0"/>
              </a:spcBef>
              <a:spcAft>
                <a:spcPts val="0"/>
              </a:spcAft>
              <a:buNone/>
            </a:pPr>
            <a:r>
              <a:rPr lang="en" sz="1000">
                <a:solidFill>
                  <a:schemeClr val="dk1"/>
                </a:solidFill>
              </a:rPr>
              <a:t>Kp * ∫e + Kd * ∇ e</a:t>
            </a:r>
            <a:endParaRPr sz="1000">
              <a:solidFill>
                <a:schemeClr val="dk1"/>
              </a:solidFill>
            </a:endParaRPr>
          </a:p>
        </p:txBody>
      </p:sp>
      <p:sp>
        <p:nvSpPr>
          <p:cNvPr id="355" name="Google Shape;355;g26caf2632ea_2_0"/>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356" name="Google Shape;356;g26caf2632ea_2_0"/>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357" name="Google Shape;357;g26caf2632ea_2_0"/>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10 * 10 = 100 rpm</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Error = 10</a:t>
            </a:r>
            <a:endParaRPr b="1" sz="1300">
              <a:solidFill>
                <a:schemeClr val="dk1"/>
              </a:solidFill>
            </a:endParaRPr>
          </a:p>
        </p:txBody>
      </p:sp>
      <p:pic>
        <p:nvPicPr>
          <p:cNvPr id="358" name="Google Shape;358;g26caf2632ea_2_0"/>
          <p:cNvPicPr preferRelativeResize="0"/>
          <p:nvPr/>
        </p:nvPicPr>
        <p:blipFill>
          <a:blip r:embed="rId4">
            <a:alphaModFix/>
          </a:blip>
          <a:stretch>
            <a:fillRect/>
          </a:stretch>
        </p:blipFill>
        <p:spPr>
          <a:xfrm>
            <a:off x="6519725" y="1784125"/>
            <a:ext cx="2231650" cy="2016175"/>
          </a:xfrm>
          <a:prstGeom prst="rect">
            <a:avLst/>
          </a:prstGeom>
          <a:noFill/>
          <a:ln>
            <a:noFill/>
          </a:ln>
        </p:spPr>
      </p:pic>
      <p:pic>
        <p:nvPicPr>
          <p:cNvPr id="359" name="Google Shape;359;g26caf2632ea_2_0"/>
          <p:cNvPicPr preferRelativeResize="0"/>
          <p:nvPr/>
        </p:nvPicPr>
        <p:blipFill>
          <a:blip r:embed="rId5">
            <a:alphaModFix/>
          </a:blip>
          <a:stretch>
            <a:fillRect/>
          </a:stretch>
        </p:blipFill>
        <p:spPr>
          <a:xfrm>
            <a:off x="-352300" y="1876300"/>
            <a:ext cx="3070124" cy="3455100"/>
          </a:xfrm>
          <a:prstGeom prst="rect">
            <a:avLst/>
          </a:prstGeom>
          <a:noFill/>
          <a:ln>
            <a:noFill/>
          </a:ln>
        </p:spPr>
      </p:pic>
      <p:sp>
        <p:nvSpPr>
          <p:cNvPr id="360" name="Google Shape;360;g26caf2632ea_2_0"/>
          <p:cNvSpPr txBox="1"/>
          <p:nvPr/>
        </p:nvSpPr>
        <p:spPr>
          <a:xfrm>
            <a:off x="338475" y="3036850"/>
            <a:ext cx="6267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50m</a:t>
            </a:r>
            <a:endParaRPr sz="1700">
              <a:solidFill>
                <a:schemeClr val="dk1"/>
              </a:solidFill>
            </a:endParaRPr>
          </a:p>
        </p:txBody>
      </p:sp>
      <p:sp>
        <p:nvSpPr>
          <p:cNvPr id="361" name="Google Shape;361;g26caf2632ea_2_0"/>
          <p:cNvSpPr txBox="1"/>
          <p:nvPr/>
        </p:nvSpPr>
        <p:spPr>
          <a:xfrm>
            <a:off x="2588850" y="3269352"/>
            <a:ext cx="42951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Output = </a:t>
            </a:r>
            <a:r>
              <a:rPr b="1" lang="en" sz="1600">
                <a:solidFill>
                  <a:srgbClr val="0000FF"/>
                </a:solidFill>
              </a:rPr>
              <a:t>Kp </a:t>
            </a:r>
            <a:r>
              <a:rPr b="1" lang="en" sz="1600">
                <a:solidFill>
                  <a:schemeClr val="dk1"/>
                </a:solidFill>
              </a:rPr>
              <a:t>* </a:t>
            </a:r>
            <a:r>
              <a:rPr b="1" lang="en" sz="1600">
                <a:solidFill>
                  <a:srgbClr val="FF0000"/>
                </a:solidFill>
              </a:rPr>
              <a:t>error </a:t>
            </a:r>
            <a:r>
              <a:rPr b="1" lang="en" sz="1600">
                <a:solidFill>
                  <a:schemeClr val="dk1"/>
                </a:solidFill>
              </a:rPr>
              <a:t>+ </a:t>
            </a:r>
            <a:r>
              <a:rPr b="1" lang="en" sz="1600">
                <a:solidFill>
                  <a:srgbClr val="351C75"/>
                </a:solidFill>
              </a:rPr>
              <a:t>Ki </a:t>
            </a:r>
            <a:r>
              <a:rPr b="1" lang="en" sz="1600">
                <a:solidFill>
                  <a:schemeClr val="dk1"/>
                </a:solidFill>
              </a:rPr>
              <a:t>* </a:t>
            </a:r>
            <a:r>
              <a:rPr b="1" lang="en" sz="1600">
                <a:solidFill>
                  <a:srgbClr val="FF0000"/>
                </a:solidFill>
              </a:rPr>
              <a:t>(error1 + error2 + error3) + Kd * ( error3- error 2)</a:t>
            </a:r>
            <a:endParaRPr b="1" sz="1600">
              <a:solidFill>
                <a:srgbClr val="FF0000"/>
              </a:solidFill>
            </a:endParaRPr>
          </a:p>
        </p:txBody>
      </p:sp>
      <p:sp>
        <p:nvSpPr>
          <p:cNvPr id="362" name="Google Shape;362;g26caf2632ea_2_0"/>
          <p:cNvSpPr txBox="1"/>
          <p:nvPr/>
        </p:nvSpPr>
        <p:spPr>
          <a:xfrm>
            <a:off x="3501800" y="4154475"/>
            <a:ext cx="4755900" cy="610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Proportional - Derivative - Integral Control</a:t>
            </a:r>
            <a:endParaRPr b="1" sz="1600">
              <a:solidFill>
                <a:schemeClr val="dk1"/>
              </a:solidFill>
            </a:endParaRPr>
          </a:p>
          <a:p>
            <a:pPr indent="0" lvl="0" marL="0" rtl="0" algn="l">
              <a:spcBef>
                <a:spcPts val="0"/>
              </a:spcBef>
              <a:spcAft>
                <a:spcPts val="0"/>
              </a:spcAft>
              <a:buNone/>
            </a:pPr>
            <a:r>
              <a:rPr b="1" lang="en" sz="1600">
                <a:solidFill>
                  <a:schemeClr val="dk1"/>
                </a:solidFill>
              </a:rPr>
              <a:t>(PID) Control</a:t>
            </a:r>
            <a:endParaRPr b="1"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g2c70e3cbe86_1_2"/>
          <p:cNvPicPr preferRelativeResize="0"/>
          <p:nvPr/>
        </p:nvPicPr>
        <p:blipFill>
          <a:blip r:embed="rId3">
            <a:alphaModFix/>
          </a:blip>
          <a:stretch>
            <a:fillRect/>
          </a:stretch>
        </p:blipFill>
        <p:spPr>
          <a:xfrm>
            <a:off x="1364800" y="880500"/>
            <a:ext cx="6602250" cy="4088425"/>
          </a:xfrm>
          <a:prstGeom prst="rect">
            <a:avLst/>
          </a:prstGeom>
          <a:noFill/>
          <a:ln>
            <a:noFill/>
          </a:ln>
        </p:spPr>
      </p:pic>
      <p:sp>
        <p:nvSpPr>
          <p:cNvPr id="368" name="Google Shape;368;g2c70e3cbe86_1_2"/>
          <p:cNvSpPr txBox="1"/>
          <p:nvPr/>
        </p:nvSpPr>
        <p:spPr>
          <a:xfrm>
            <a:off x="1270875" y="114825"/>
            <a:ext cx="4755900" cy="610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Proportional - Derivative - Integral Control</a:t>
            </a:r>
            <a:endParaRPr b="1" sz="1600">
              <a:solidFill>
                <a:schemeClr val="dk1"/>
              </a:solidFill>
            </a:endParaRPr>
          </a:p>
          <a:p>
            <a:pPr indent="0" lvl="0" marL="0" rtl="0" algn="l">
              <a:spcBef>
                <a:spcPts val="0"/>
              </a:spcBef>
              <a:spcAft>
                <a:spcPts val="0"/>
              </a:spcAft>
              <a:buNone/>
            </a:pPr>
            <a:r>
              <a:rPr b="1" lang="en" sz="1600">
                <a:solidFill>
                  <a:schemeClr val="dk1"/>
                </a:solidFill>
              </a:rPr>
              <a:t>(PID) Control</a:t>
            </a:r>
            <a:endParaRPr b="1"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PID Controller</a:t>
            </a:r>
            <a:endParaRPr/>
          </a:p>
        </p:txBody>
      </p:sp>
      <p:sp>
        <p:nvSpPr>
          <p:cNvPr id="374" name="Google Shape;37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75" name="Google Shape;375;p16"/>
          <p:cNvPicPr preferRelativeResize="0"/>
          <p:nvPr/>
        </p:nvPicPr>
        <p:blipFill rotWithShape="1">
          <a:blip r:embed="rId3">
            <a:alphaModFix/>
          </a:blip>
          <a:srcRect b="0" l="0" r="0" t="0"/>
          <a:stretch/>
        </p:blipFill>
        <p:spPr>
          <a:xfrm>
            <a:off x="602575" y="1086888"/>
            <a:ext cx="7200900" cy="3305175"/>
          </a:xfrm>
          <a:prstGeom prst="rect">
            <a:avLst/>
          </a:prstGeom>
          <a:noFill/>
          <a:ln>
            <a:noFill/>
          </a:ln>
        </p:spPr>
      </p:pic>
      <p:sp>
        <p:nvSpPr>
          <p:cNvPr id="376" name="Google Shape;376;p16"/>
          <p:cNvSpPr/>
          <p:nvPr/>
        </p:nvSpPr>
        <p:spPr>
          <a:xfrm>
            <a:off x="5932650" y="1413875"/>
            <a:ext cx="1820100" cy="2853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g26caf2632ea_0_6"/>
          <p:cNvPicPr preferRelativeResize="0"/>
          <p:nvPr/>
        </p:nvPicPr>
        <p:blipFill>
          <a:blip r:embed="rId3">
            <a:alphaModFix/>
          </a:blip>
          <a:stretch>
            <a:fillRect/>
          </a:stretch>
        </p:blipFill>
        <p:spPr>
          <a:xfrm>
            <a:off x="245804" y="48725"/>
            <a:ext cx="8073723" cy="50460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82" name="Google Shape;38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83" name="Google Shape;383;p17"/>
          <p:cNvPicPr preferRelativeResize="0"/>
          <p:nvPr/>
        </p:nvPicPr>
        <p:blipFill rotWithShape="1">
          <a:blip r:embed="rId3">
            <a:alphaModFix/>
          </a:blip>
          <a:srcRect b="0" l="0" r="0" t="0"/>
          <a:stretch/>
        </p:blipFill>
        <p:spPr>
          <a:xfrm>
            <a:off x="894738" y="956413"/>
            <a:ext cx="7667625" cy="3476625"/>
          </a:xfrm>
          <a:prstGeom prst="rect">
            <a:avLst/>
          </a:prstGeom>
          <a:noFill/>
          <a:ln>
            <a:noFill/>
          </a:ln>
        </p:spPr>
      </p:pic>
      <p:sp>
        <p:nvSpPr>
          <p:cNvPr id="384" name="Google Shape;384;p17"/>
          <p:cNvSpPr/>
          <p:nvPr/>
        </p:nvSpPr>
        <p:spPr>
          <a:xfrm>
            <a:off x="1153175" y="2646900"/>
            <a:ext cx="4356600" cy="178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Effect of Controller Functions</a:t>
            </a:r>
            <a:endParaRPr/>
          </a:p>
        </p:txBody>
      </p:sp>
      <p:sp>
        <p:nvSpPr>
          <p:cNvPr id="390" name="Google Shape;390;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06199"/>
              <a:buNone/>
            </a:pPr>
            <a:r>
              <a:rPr lang="en" sz="2187">
                <a:solidFill>
                  <a:schemeClr val="dk1"/>
                </a:solidFill>
                <a:latin typeface="Times New Roman"/>
                <a:ea typeface="Times New Roman"/>
                <a:cs typeface="Times New Roman"/>
                <a:sym typeface="Times New Roman"/>
              </a:rPr>
              <a:t>• Proportional Action</a:t>
            </a:r>
            <a:endParaRPr sz="2187">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61109"/>
              <a:buFont typeface="Arial"/>
              <a:buNone/>
            </a:pPr>
            <a:r>
              <a:rPr lang="en">
                <a:solidFill>
                  <a:schemeClr val="dk1"/>
                </a:solidFill>
                <a:latin typeface="Times New Roman"/>
                <a:ea typeface="Times New Roman"/>
                <a:cs typeface="Times New Roman"/>
                <a:sym typeface="Times New Roman"/>
              </a:rPr>
              <a:t>Simplest Controller Function, The P term helps to reduce the steady-state error and improve the system's responsiveness. However, too high of a proportional gain can lead to instability and oscillations in the system's response.</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06199"/>
              <a:buNone/>
            </a:pPr>
            <a:r>
              <a:rPr lang="en" sz="2187">
                <a:solidFill>
                  <a:schemeClr val="dk1"/>
                </a:solidFill>
                <a:latin typeface="Times New Roman"/>
                <a:ea typeface="Times New Roman"/>
                <a:cs typeface="Times New Roman"/>
                <a:sym typeface="Times New Roman"/>
              </a:rPr>
              <a:t>• Integral Action</a:t>
            </a:r>
            <a:endParaRPr sz="2187">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61109"/>
              <a:buFont typeface="Arial"/>
              <a:buNone/>
            </a:pPr>
            <a:r>
              <a:rPr lang="en">
                <a:solidFill>
                  <a:schemeClr val="dk1"/>
                </a:solidFill>
                <a:latin typeface="Times New Roman"/>
                <a:ea typeface="Times New Roman"/>
                <a:cs typeface="Times New Roman"/>
                <a:sym typeface="Times New Roman"/>
              </a:rPr>
              <a:t>Eliminates steady-state error, The I term helps to improve the system's stability and eliminate any bias in the system. However, too high of an integral gain can lead to overshoot and instability in the system's response.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106199"/>
              <a:buNone/>
            </a:pPr>
            <a:r>
              <a:rPr lang="en" sz="2187">
                <a:solidFill>
                  <a:schemeClr val="dk1"/>
                </a:solidFill>
                <a:latin typeface="Times New Roman"/>
                <a:ea typeface="Times New Roman"/>
                <a:cs typeface="Times New Roman"/>
                <a:sym typeface="Times New Roman"/>
              </a:rPr>
              <a:t>• Derivative Action (“rate control”)</a:t>
            </a:r>
            <a:endParaRPr sz="2187">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129031"/>
              <a:buNone/>
            </a:pPr>
            <a:r>
              <a:rPr lang="en">
                <a:solidFill>
                  <a:schemeClr val="dk1"/>
                </a:solidFill>
                <a:latin typeface="Times New Roman"/>
                <a:ea typeface="Times New Roman"/>
                <a:cs typeface="Times New Roman"/>
                <a:sym typeface="Times New Roman"/>
              </a:rPr>
              <a:t>Effective in transient periods, The D term helps to improve the system's stability and reduce the effects of disturbances in the system. However, too high of a derivative gain can lead to noise amplification and instability in the system's response.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96" name="Google Shape;39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97" name="Google Shape;397;p19"/>
          <p:cNvPicPr preferRelativeResize="0"/>
          <p:nvPr/>
        </p:nvPicPr>
        <p:blipFill rotWithShape="1">
          <a:blip r:embed="rId3">
            <a:alphaModFix/>
          </a:blip>
          <a:srcRect b="0" l="0" r="0" t="0"/>
          <a:stretch/>
        </p:blipFill>
        <p:spPr>
          <a:xfrm>
            <a:off x="424075" y="979475"/>
            <a:ext cx="7848600" cy="3762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c7146d54e6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Generating PID parameters</a:t>
            </a:r>
            <a:endParaRPr/>
          </a:p>
          <a:p>
            <a:pPr indent="0" lvl="0" marL="0" rtl="0" algn="l">
              <a:spcBef>
                <a:spcPts val="0"/>
              </a:spcBef>
              <a:spcAft>
                <a:spcPts val="0"/>
              </a:spcAft>
              <a:buNone/>
            </a:pPr>
            <a:r>
              <a:t/>
            </a:r>
            <a:endParaRPr/>
          </a:p>
        </p:txBody>
      </p:sp>
      <p:sp>
        <p:nvSpPr>
          <p:cNvPr id="403" name="Google Shape;403;g2c7146d54e6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SzPts val="1650"/>
              <a:buChar char="●"/>
            </a:pPr>
            <a:r>
              <a:rPr b="1" lang="en" sz="1650"/>
              <a:t>Auto-Tuning Algorithms</a:t>
            </a:r>
            <a:r>
              <a:rPr lang="en" sz="1650"/>
              <a:t>:</a:t>
            </a:r>
            <a:endParaRPr sz="1650"/>
          </a:p>
          <a:p>
            <a:pPr indent="-333375" lvl="1" marL="914400" rtl="0" algn="l">
              <a:spcBef>
                <a:spcPts val="0"/>
              </a:spcBef>
              <a:spcAft>
                <a:spcPts val="0"/>
              </a:spcAft>
              <a:buSzPts val="1650"/>
              <a:buChar char="○"/>
            </a:pPr>
            <a:r>
              <a:rPr lang="en" sz="1650"/>
              <a:t>Relay-based Auto-Tuning</a:t>
            </a:r>
            <a:endParaRPr sz="1650"/>
          </a:p>
          <a:p>
            <a:pPr indent="-333375" lvl="1" marL="914400" rtl="0" algn="l">
              <a:spcBef>
                <a:spcPts val="0"/>
              </a:spcBef>
              <a:spcAft>
                <a:spcPts val="0"/>
              </a:spcAft>
              <a:buSzPts val="1650"/>
              <a:buChar char="○"/>
            </a:pPr>
            <a:r>
              <a:rPr lang="en" sz="1650"/>
              <a:t>A relay is introduced in the control loop.</a:t>
            </a:r>
            <a:endParaRPr sz="1650"/>
          </a:p>
          <a:p>
            <a:pPr indent="-333375" lvl="1" marL="914400" rtl="0" algn="l">
              <a:spcBef>
                <a:spcPts val="0"/>
              </a:spcBef>
              <a:spcAft>
                <a:spcPts val="0"/>
              </a:spcAft>
              <a:buSzPts val="1650"/>
              <a:buChar char="○"/>
            </a:pPr>
            <a:r>
              <a:rPr lang="en" sz="1650"/>
              <a:t>Observes the system's oscillatory response.</a:t>
            </a:r>
            <a:endParaRPr sz="1650"/>
          </a:p>
          <a:p>
            <a:pPr indent="-333375" lvl="1" marL="914400" rtl="0" algn="l">
              <a:spcBef>
                <a:spcPts val="0"/>
              </a:spcBef>
              <a:spcAft>
                <a:spcPts val="0"/>
              </a:spcAft>
              <a:buSzPts val="1650"/>
              <a:buChar char="○"/>
            </a:pPr>
            <a:r>
              <a:rPr lang="en" sz="1650"/>
              <a:t>Calculates PID parameters based on oscillation characteristics.</a:t>
            </a:r>
            <a:endParaRPr sz="1650"/>
          </a:p>
          <a:p>
            <a:pPr indent="-333375" lvl="0" marL="457200" rtl="0" algn="l">
              <a:spcBef>
                <a:spcPts val="0"/>
              </a:spcBef>
              <a:spcAft>
                <a:spcPts val="0"/>
              </a:spcAft>
              <a:buSzPts val="1650"/>
              <a:buChar char="●"/>
            </a:pPr>
            <a:r>
              <a:rPr b="1" lang="en" sz="1650"/>
              <a:t>Trial and Error: </a:t>
            </a:r>
            <a:r>
              <a:rPr lang="en" sz="1650"/>
              <a:t>Iteratively adjust parameters based on system response.</a:t>
            </a:r>
            <a:endParaRPr sz="165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2c7146d54e6_0_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and Applications of PID control</a:t>
            </a:r>
            <a:endParaRPr/>
          </a:p>
        </p:txBody>
      </p:sp>
      <p:sp>
        <p:nvSpPr>
          <p:cNvPr id="409" name="Google Shape;409;g2c7146d54e6_0_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Advantages:</a:t>
            </a:r>
            <a:endParaRPr/>
          </a:p>
          <a:p>
            <a:pPr indent="-342900" lvl="0" marL="457200" rtl="0" algn="l">
              <a:spcBef>
                <a:spcPts val="0"/>
              </a:spcBef>
              <a:spcAft>
                <a:spcPts val="0"/>
              </a:spcAft>
              <a:buSzPts val="1800"/>
              <a:buChar char="●"/>
            </a:pPr>
            <a:r>
              <a:rPr lang="en"/>
              <a:t>Simple: easy to understand.</a:t>
            </a:r>
            <a:endParaRPr/>
          </a:p>
          <a:p>
            <a:pPr indent="-342900" lvl="0" marL="457200" rtl="0" algn="l">
              <a:spcBef>
                <a:spcPts val="0"/>
              </a:spcBef>
              <a:spcAft>
                <a:spcPts val="0"/>
              </a:spcAft>
              <a:buSzPts val="1800"/>
              <a:buChar char="●"/>
            </a:pPr>
            <a:r>
              <a:rPr lang="en"/>
              <a:t>Effective: Accurate and stable, even in dynamic environments.</a:t>
            </a:r>
            <a:endParaRPr/>
          </a:p>
          <a:p>
            <a:pPr indent="-342900" lvl="0" marL="457200" rtl="0" algn="l">
              <a:spcBef>
                <a:spcPts val="0"/>
              </a:spcBef>
              <a:spcAft>
                <a:spcPts val="0"/>
              </a:spcAft>
              <a:buSzPts val="1800"/>
              <a:buChar char="●"/>
            </a:pPr>
            <a:r>
              <a:rPr lang="en"/>
              <a:t>Robust: Can be adopted to different robot systems</a:t>
            </a:r>
            <a:endParaRPr/>
          </a:p>
          <a:p>
            <a:pPr indent="0" lvl="0" marL="0" rtl="0" algn="l">
              <a:spcBef>
                <a:spcPts val="0"/>
              </a:spcBef>
              <a:spcAft>
                <a:spcPts val="0"/>
              </a:spcAft>
              <a:buNone/>
            </a:pPr>
            <a:r>
              <a:rPr lang="en"/>
              <a:t>Application:</a:t>
            </a:r>
            <a:endParaRPr/>
          </a:p>
          <a:p>
            <a:pPr indent="-342900" lvl="0" marL="457200" rtl="0" algn="l">
              <a:spcBef>
                <a:spcPts val="0"/>
              </a:spcBef>
              <a:spcAft>
                <a:spcPts val="0"/>
              </a:spcAft>
              <a:buSzPts val="1800"/>
              <a:buChar char="●"/>
            </a:pPr>
            <a:r>
              <a:rPr lang="en"/>
              <a:t>Arm positioning</a:t>
            </a:r>
            <a:endParaRPr/>
          </a:p>
          <a:p>
            <a:pPr indent="-342900" lvl="0" marL="457200" rtl="0" algn="l">
              <a:spcBef>
                <a:spcPts val="0"/>
              </a:spcBef>
              <a:spcAft>
                <a:spcPts val="0"/>
              </a:spcAft>
              <a:buSzPts val="1800"/>
              <a:buChar char="●"/>
            </a:pPr>
            <a:r>
              <a:rPr lang="en"/>
              <a:t>Robot Navigation</a:t>
            </a:r>
            <a:endParaRPr/>
          </a:p>
          <a:p>
            <a:pPr indent="-342900" lvl="0" marL="457200" rtl="0" algn="l">
              <a:spcBef>
                <a:spcPts val="0"/>
              </a:spcBef>
              <a:spcAft>
                <a:spcPts val="0"/>
              </a:spcAft>
              <a:buSzPts val="1800"/>
              <a:buChar char="●"/>
            </a:pPr>
            <a:r>
              <a:rPr lang="en"/>
              <a:t>Speed Control</a:t>
            </a:r>
            <a:endParaRPr/>
          </a:p>
          <a:p>
            <a:pPr indent="-342900" lvl="0" marL="457200" rtl="0" algn="l">
              <a:spcBef>
                <a:spcPts val="0"/>
              </a:spcBef>
              <a:spcAft>
                <a:spcPts val="0"/>
              </a:spcAft>
              <a:buSzPts val="1800"/>
              <a:buChar char="●"/>
            </a:pPr>
            <a:r>
              <a:rPr lang="en"/>
              <a:t>Balance control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Next Class</a:t>
            </a:r>
            <a:endParaRPr/>
          </a:p>
        </p:txBody>
      </p:sp>
      <p:sp>
        <p:nvSpPr>
          <p:cNvPr id="415" name="Google Shape;4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g26caf2632ea_0_12"/>
          <p:cNvPicPr preferRelativeResize="0"/>
          <p:nvPr/>
        </p:nvPicPr>
        <p:blipFill>
          <a:blip r:embed="rId3">
            <a:alphaModFix/>
          </a:blip>
          <a:stretch>
            <a:fillRect/>
          </a:stretch>
        </p:blipFill>
        <p:spPr>
          <a:xfrm>
            <a:off x="472175" y="97441"/>
            <a:ext cx="7917798" cy="4948621"/>
          </a:xfrm>
          <a:prstGeom prst="rect">
            <a:avLst/>
          </a:prstGeom>
          <a:noFill/>
          <a:ln>
            <a:noFill/>
          </a:ln>
        </p:spPr>
      </p:pic>
      <p:sp>
        <p:nvSpPr>
          <p:cNvPr id="73" name="Google Shape;73;g26caf2632ea_0_12"/>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Desired Altitude - Actual Altitude</a:t>
            </a:r>
            <a:endParaRPr b="1" sz="1300">
              <a:solidFill>
                <a:schemeClr val="dk1"/>
              </a:solidFill>
            </a:endParaRPr>
          </a:p>
          <a:p>
            <a:pPr indent="0" lvl="0" marL="0" rtl="0" algn="l">
              <a:spcBef>
                <a:spcPts val="0"/>
              </a:spcBef>
              <a:spcAft>
                <a:spcPts val="0"/>
              </a:spcAft>
              <a:buNone/>
            </a:pPr>
            <a:r>
              <a:rPr b="1" lang="en" sz="1300">
                <a:solidFill>
                  <a:schemeClr val="dk1"/>
                </a:solidFill>
              </a:rPr>
              <a:t>= 60m - 0m</a:t>
            </a:r>
            <a:endParaRPr b="1" sz="1300">
              <a:solidFill>
                <a:schemeClr val="dk1"/>
              </a:solidFill>
            </a:endParaRPr>
          </a:p>
          <a:p>
            <a:pPr indent="0" lvl="0" marL="0" rtl="0" algn="l">
              <a:spcBef>
                <a:spcPts val="0"/>
              </a:spcBef>
              <a:spcAft>
                <a:spcPts val="0"/>
              </a:spcAft>
              <a:buNone/>
            </a:pPr>
            <a:r>
              <a:rPr b="1" lang="en" sz="1300">
                <a:solidFill>
                  <a:schemeClr val="dk1"/>
                </a:solidFill>
              </a:rPr>
              <a:t>= 60</a:t>
            </a:r>
            <a:endParaRPr b="1" sz="1300">
              <a:solidFill>
                <a:schemeClr val="dk1"/>
              </a:solidFill>
            </a:endParaRPr>
          </a:p>
          <a:p>
            <a:pPr indent="0" lvl="0" marL="0" rtl="0" algn="l">
              <a:spcBef>
                <a:spcPts val="0"/>
              </a:spcBef>
              <a:spcAft>
                <a:spcPts val="0"/>
              </a:spcAft>
              <a:buNone/>
            </a:pPr>
            <a:r>
              <a:t/>
            </a:r>
            <a:endParaRPr b="1" sz="1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g26caf2632ea_0_17"/>
          <p:cNvPicPr preferRelativeResize="0"/>
          <p:nvPr/>
        </p:nvPicPr>
        <p:blipFill>
          <a:blip r:embed="rId3">
            <a:alphaModFix/>
          </a:blip>
          <a:stretch>
            <a:fillRect/>
          </a:stretch>
        </p:blipFill>
        <p:spPr>
          <a:xfrm>
            <a:off x="613100" y="97441"/>
            <a:ext cx="7917798" cy="4948621"/>
          </a:xfrm>
          <a:prstGeom prst="rect">
            <a:avLst/>
          </a:prstGeom>
          <a:noFill/>
          <a:ln>
            <a:noFill/>
          </a:ln>
        </p:spPr>
      </p:pic>
      <p:sp>
        <p:nvSpPr>
          <p:cNvPr id="79" name="Google Shape;79;g26caf2632ea_0_17"/>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Desired Altitude - Actual Altitude</a:t>
            </a:r>
            <a:endParaRPr b="1" sz="1300">
              <a:solidFill>
                <a:schemeClr val="dk1"/>
              </a:solidFill>
            </a:endParaRPr>
          </a:p>
          <a:p>
            <a:pPr indent="0" lvl="0" marL="0" rtl="0" algn="l">
              <a:spcBef>
                <a:spcPts val="0"/>
              </a:spcBef>
              <a:spcAft>
                <a:spcPts val="0"/>
              </a:spcAft>
              <a:buNone/>
            </a:pPr>
            <a:r>
              <a:rPr b="1" lang="en" sz="1300">
                <a:solidFill>
                  <a:schemeClr val="dk1"/>
                </a:solidFill>
              </a:rPr>
              <a:t>= 60m - 0m</a:t>
            </a:r>
            <a:endParaRPr b="1" sz="1300">
              <a:solidFill>
                <a:schemeClr val="dk1"/>
              </a:solidFill>
            </a:endParaRPr>
          </a:p>
          <a:p>
            <a:pPr indent="0" lvl="0" marL="0" rtl="0" algn="l">
              <a:spcBef>
                <a:spcPts val="0"/>
              </a:spcBef>
              <a:spcAft>
                <a:spcPts val="0"/>
              </a:spcAft>
              <a:buNone/>
            </a:pPr>
            <a:r>
              <a:rPr b="1" lang="en" sz="1300">
                <a:solidFill>
                  <a:schemeClr val="dk1"/>
                </a:solidFill>
              </a:rPr>
              <a:t>= 60</a:t>
            </a:r>
            <a:endParaRPr b="1" sz="1300">
              <a:solidFill>
                <a:schemeClr val="dk1"/>
              </a:solidFill>
            </a:endParaRPr>
          </a:p>
          <a:p>
            <a:pPr indent="0" lvl="0" marL="0" rtl="0" algn="l">
              <a:spcBef>
                <a:spcPts val="0"/>
              </a:spcBef>
              <a:spcAft>
                <a:spcPts val="0"/>
              </a:spcAft>
              <a:buNone/>
            </a:pPr>
            <a:r>
              <a:rPr b="1" lang="en" sz="1300">
                <a:solidFill>
                  <a:schemeClr val="dk1"/>
                </a:solidFill>
              </a:rPr>
              <a:t>= Error</a:t>
            </a:r>
            <a:endParaRPr b="1"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26caf2632ea_0_22"/>
          <p:cNvPicPr preferRelativeResize="0"/>
          <p:nvPr/>
        </p:nvPicPr>
        <p:blipFill>
          <a:blip r:embed="rId3">
            <a:alphaModFix/>
          </a:blip>
          <a:stretch>
            <a:fillRect/>
          </a:stretch>
        </p:blipFill>
        <p:spPr>
          <a:xfrm>
            <a:off x="542525" y="53325"/>
            <a:ext cx="7900426" cy="4937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g26caf2632ea_0_26"/>
          <p:cNvPicPr preferRelativeResize="0"/>
          <p:nvPr/>
        </p:nvPicPr>
        <p:blipFill>
          <a:blip r:embed="rId3">
            <a:alphaModFix/>
          </a:blip>
          <a:stretch>
            <a:fillRect/>
          </a:stretch>
        </p:blipFill>
        <p:spPr>
          <a:xfrm>
            <a:off x="-575375" y="492863"/>
            <a:ext cx="8073800" cy="5046125"/>
          </a:xfrm>
          <a:prstGeom prst="rect">
            <a:avLst/>
          </a:prstGeom>
          <a:noFill/>
          <a:ln>
            <a:noFill/>
          </a:ln>
        </p:spPr>
      </p:pic>
      <p:pic>
        <p:nvPicPr>
          <p:cNvPr id="90" name="Google Shape;90;g26caf2632ea_0_26"/>
          <p:cNvPicPr preferRelativeResize="0"/>
          <p:nvPr/>
        </p:nvPicPr>
        <p:blipFill>
          <a:blip r:embed="rId4">
            <a:alphaModFix/>
          </a:blip>
          <a:stretch>
            <a:fillRect/>
          </a:stretch>
        </p:blipFill>
        <p:spPr>
          <a:xfrm>
            <a:off x="1043175" y="-1268225"/>
            <a:ext cx="7386450" cy="4616499"/>
          </a:xfrm>
          <a:prstGeom prst="rect">
            <a:avLst/>
          </a:prstGeom>
          <a:noFill/>
          <a:ln>
            <a:noFill/>
          </a:ln>
        </p:spPr>
      </p:pic>
      <p:sp>
        <p:nvSpPr>
          <p:cNvPr id="91" name="Google Shape;91;g26caf2632ea_0_26"/>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92" name="Google Shape;92;g26caf2632ea_0_26"/>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t>
            </a:r>
            <a:r>
              <a:rPr lang="en" sz="1300">
                <a:solidFill>
                  <a:schemeClr val="dk1"/>
                </a:solidFill>
              </a:rPr>
              <a:t>Altitude</a:t>
            </a:r>
            <a:endParaRPr sz="1300">
              <a:solidFill>
                <a:schemeClr val="dk1"/>
              </a:solidFill>
            </a:endParaRPr>
          </a:p>
        </p:txBody>
      </p:sp>
      <p:sp>
        <p:nvSpPr>
          <p:cNvPr id="93" name="Google Shape;93;g26caf2632ea_0_26"/>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Gain</a:t>
            </a:r>
            <a:endParaRPr sz="1300">
              <a:solidFill>
                <a:schemeClr val="dk1"/>
              </a:solidFill>
            </a:endParaRPr>
          </a:p>
        </p:txBody>
      </p:sp>
      <p:sp>
        <p:nvSpPr>
          <p:cNvPr id="94" name="Google Shape;94;g26caf2632ea_0_26"/>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95" name="Google Shape;95;g26caf2632ea_0_26"/>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g26caf2632ea_0_36"/>
          <p:cNvPicPr preferRelativeResize="0"/>
          <p:nvPr/>
        </p:nvPicPr>
        <p:blipFill>
          <a:blip r:embed="rId3">
            <a:alphaModFix/>
          </a:blip>
          <a:stretch>
            <a:fillRect/>
          </a:stretch>
        </p:blipFill>
        <p:spPr>
          <a:xfrm>
            <a:off x="-575375" y="492863"/>
            <a:ext cx="8073800" cy="5046125"/>
          </a:xfrm>
          <a:prstGeom prst="rect">
            <a:avLst/>
          </a:prstGeom>
          <a:noFill/>
          <a:ln>
            <a:noFill/>
          </a:ln>
        </p:spPr>
      </p:pic>
      <p:pic>
        <p:nvPicPr>
          <p:cNvPr id="101" name="Google Shape;101;g26caf2632ea_0_36"/>
          <p:cNvPicPr preferRelativeResize="0"/>
          <p:nvPr/>
        </p:nvPicPr>
        <p:blipFill>
          <a:blip r:embed="rId4">
            <a:alphaModFix/>
          </a:blip>
          <a:stretch>
            <a:fillRect/>
          </a:stretch>
        </p:blipFill>
        <p:spPr>
          <a:xfrm>
            <a:off x="1043175" y="-1268225"/>
            <a:ext cx="7386450" cy="4616499"/>
          </a:xfrm>
          <a:prstGeom prst="rect">
            <a:avLst/>
          </a:prstGeom>
          <a:noFill/>
          <a:ln>
            <a:noFill/>
          </a:ln>
        </p:spPr>
      </p:pic>
      <p:sp>
        <p:nvSpPr>
          <p:cNvPr id="102" name="Google Shape;102;g26caf2632ea_0_36"/>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103" name="Google Shape;103;g26caf2632ea_0_36"/>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104" name="Google Shape;104;g26caf2632ea_0_36"/>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1</a:t>
            </a:r>
            <a:endParaRPr sz="1300">
              <a:solidFill>
                <a:schemeClr val="dk1"/>
              </a:solidFill>
            </a:endParaRPr>
          </a:p>
        </p:txBody>
      </p:sp>
      <p:sp>
        <p:nvSpPr>
          <p:cNvPr id="105" name="Google Shape;105;g26caf2632ea_0_36"/>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106" name="Google Shape;106;g26caf2632ea_0_36"/>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26caf2632ea_0_46"/>
          <p:cNvPicPr preferRelativeResize="0"/>
          <p:nvPr/>
        </p:nvPicPr>
        <p:blipFill>
          <a:blip r:embed="rId3">
            <a:alphaModFix/>
          </a:blip>
          <a:stretch>
            <a:fillRect/>
          </a:stretch>
        </p:blipFill>
        <p:spPr>
          <a:xfrm>
            <a:off x="-575375" y="492863"/>
            <a:ext cx="8073800" cy="5046125"/>
          </a:xfrm>
          <a:prstGeom prst="rect">
            <a:avLst/>
          </a:prstGeom>
          <a:noFill/>
          <a:ln>
            <a:noFill/>
          </a:ln>
        </p:spPr>
      </p:pic>
      <p:pic>
        <p:nvPicPr>
          <p:cNvPr id="112" name="Google Shape;112;g26caf2632ea_0_46"/>
          <p:cNvPicPr preferRelativeResize="0"/>
          <p:nvPr/>
        </p:nvPicPr>
        <p:blipFill>
          <a:blip r:embed="rId4">
            <a:alphaModFix/>
          </a:blip>
          <a:stretch>
            <a:fillRect/>
          </a:stretch>
        </p:blipFill>
        <p:spPr>
          <a:xfrm>
            <a:off x="1043175" y="-1268225"/>
            <a:ext cx="7386450" cy="4616499"/>
          </a:xfrm>
          <a:prstGeom prst="rect">
            <a:avLst/>
          </a:prstGeom>
          <a:noFill/>
          <a:ln>
            <a:noFill/>
          </a:ln>
        </p:spPr>
      </p:pic>
      <p:sp>
        <p:nvSpPr>
          <p:cNvPr id="113" name="Google Shape;113;g26caf2632ea_0_46"/>
          <p:cNvSpPr txBox="1"/>
          <p:nvPr/>
        </p:nvSpPr>
        <p:spPr>
          <a:xfrm>
            <a:off x="1043175"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Desired Altitude</a:t>
            </a:r>
            <a:endParaRPr sz="1300">
              <a:solidFill>
                <a:schemeClr val="dk1"/>
              </a:solidFill>
            </a:endParaRPr>
          </a:p>
        </p:txBody>
      </p:sp>
      <p:sp>
        <p:nvSpPr>
          <p:cNvPr id="114" name="Google Shape;114;g26caf2632ea_0_46"/>
          <p:cNvSpPr txBox="1"/>
          <p:nvPr/>
        </p:nvSpPr>
        <p:spPr>
          <a:xfrm>
            <a:off x="6268625" y="21112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Actual Altitude</a:t>
            </a:r>
            <a:endParaRPr sz="1300">
              <a:solidFill>
                <a:schemeClr val="dk1"/>
              </a:solidFill>
            </a:endParaRPr>
          </a:p>
        </p:txBody>
      </p:sp>
      <p:sp>
        <p:nvSpPr>
          <p:cNvPr id="115" name="Google Shape;115;g26caf2632ea_0_46"/>
          <p:cNvSpPr txBox="1"/>
          <p:nvPr/>
        </p:nvSpPr>
        <p:spPr>
          <a:xfrm>
            <a:off x="3274100" y="304875"/>
            <a:ext cx="869100" cy="39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1</a:t>
            </a:r>
            <a:endParaRPr sz="1300">
              <a:solidFill>
                <a:schemeClr val="dk1"/>
              </a:solidFill>
            </a:endParaRPr>
          </a:p>
        </p:txBody>
      </p:sp>
      <p:sp>
        <p:nvSpPr>
          <p:cNvPr id="116" name="Google Shape;116;g26caf2632ea_0_46"/>
          <p:cNvSpPr txBox="1"/>
          <p:nvPr/>
        </p:nvSpPr>
        <p:spPr>
          <a:xfrm>
            <a:off x="4830088" y="293575"/>
            <a:ext cx="869100" cy="5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Propeller</a:t>
            </a:r>
            <a:endParaRPr sz="1200">
              <a:solidFill>
                <a:schemeClr val="dk1"/>
              </a:solidFill>
            </a:endParaRPr>
          </a:p>
        </p:txBody>
      </p:sp>
      <p:sp>
        <p:nvSpPr>
          <p:cNvPr id="117" name="Google Shape;117;g26caf2632ea_0_46"/>
          <p:cNvSpPr txBox="1"/>
          <p:nvPr/>
        </p:nvSpPr>
        <p:spPr>
          <a:xfrm>
            <a:off x="3560500" y="1068625"/>
            <a:ext cx="1187400" cy="7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rPr>
              <a:t>Altitude Measuring Sensor</a:t>
            </a:r>
            <a:endParaRPr sz="1300">
              <a:solidFill>
                <a:schemeClr val="dk1"/>
              </a:solidFill>
            </a:endParaRPr>
          </a:p>
        </p:txBody>
      </p:sp>
      <p:sp>
        <p:nvSpPr>
          <p:cNvPr id="118" name="Google Shape;118;g26caf2632ea_0_46"/>
          <p:cNvSpPr txBox="1"/>
          <p:nvPr/>
        </p:nvSpPr>
        <p:spPr>
          <a:xfrm>
            <a:off x="3396125" y="2059750"/>
            <a:ext cx="3123600" cy="12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Desired Altitude - Actual Altitude</a:t>
            </a:r>
            <a:endParaRPr b="1" sz="1300">
              <a:solidFill>
                <a:schemeClr val="dk1"/>
              </a:solidFill>
            </a:endParaRPr>
          </a:p>
          <a:p>
            <a:pPr indent="0" lvl="0" marL="0" rtl="0" algn="l">
              <a:spcBef>
                <a:spcPts val="0"/>
              </a:spcBef>
              <a:spcAft>
                <a:spcPts val="0"/>
              </a:spcAft>
              <a:buNone/>
            </a:pPr>
            <a:r>
              <a:rPr b="1" lang="en" sz="1300">
                <a:solidFill>
                  <a:schemeClr val="dk1"/>
                </a:solidFill>
              </a:rPr>
              <a:t>= 60m - 0m</a:t>
            </a:r>
            <a:endParaRPr b="1" sz="1300">
              <a:solidFill>
                <a:schemeClr val="dk1"/>
              </a:solidFill>
            </a:endParaRPr>
          </a:p>
          <a:p>
            <a:pPr indent="0" lvl="0" marL="0" rtl="0" algn="l">
              <a:spcBef>
                <a:spcPts val="0"/>
              </a:spcBef>
              <a:spcAft>
                <a:spcPts val="0"/>
              </a:spcAft>
              <a:buNone/>
            </a:pPr>
            <a:r>
              <a:rPr b="1" lang="en" sz="1300">
                <a:solidFill>
                  <a:schemeClr val="dk1"/>
                </a:solidFill>
              </a:rPr>
              <a:t>= 60</a:t>
            </a:r>
            <a:endParaRPr b="1"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Propeller Speed = 60 * 1 = 60 rpm</a:t>
            </a:r>
            <a:endParaRPr b="1"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