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E04F45-5750-4081-A3C6-B83D2D431714}">
  <a:tblStyle styleId="{3CE04F45-5750-4081-A3C6-B83D2D4317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fa9721711_0_44:notes"/>
          <p:cNvSpPr/>
          <p:nvPr>
            <p:ph idx="2" type="sldImg"/>
          </p:nvPr>
        </p:nvSpPr>
        <p:spPr>
          <a:xfrm>
            <a:off x="381300" y="685800"/>
            <a:ext cx="6096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fa972171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d02b4632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d02b4632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d02b4632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d02b4632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d02b4632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d02b4632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d02b4632c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d02b4632c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d02b4632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d02b4632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d02b4632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d02b4632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d02b4632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d02b4632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d02b4632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d02b4632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d02b4632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d02b4632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d02b4632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d02b4632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02b463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02b463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d02b46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d02b46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d02b4632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d02b4632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d02b4632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d02b4632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2d02b4632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2d02b4632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be71dc3b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2be71dc3b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d02b4632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d02b4632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d02b4632c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d02b4632c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2d02b4632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2d02b4632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d02b4632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d02b4632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d02b4632c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2d02b4632c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d02b4632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d02b4632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d02b4632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d02b4632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d02b4632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d02b4632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d02b4632c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d02b4632c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2d02b4632c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2d02b4632c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be71dc3b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be71dc3b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bf9c1f96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bf9c1f96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d02b4632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d02b4632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d02b4632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d02b463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d02b463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d02b463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d02b463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d02b463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d02b463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d02b463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d02b463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d02b463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687943" y="4848939"/>
            <a:ext cx="50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3786377" y="4848939"/>
            <a:ext cx="15711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05514" y="4848939"/>
            <a:ext cx="180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87943" y="292465"/>
            <a:ext cx="6168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87943" y="1066847"/>
            <a:ext cx="62013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687943" y="4848939"/>
            <a:ext cx="50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3786377" y="4848939"/>
            <a:ext cx="15711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305514" y="4848939"/>
            <a:ext cx="180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687943" y="292465"/>
            <a:ext cx="6168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687943" y="4848939"/>
            <a:ext cx="50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3786377" y="4848939"/>
            <a:ext cx="15711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305514" y="4848939"/>
            <a:ext cx="180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687943" y="4848939"/>
            <a:ext cx="50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3786377" y="4848939"/>
            <a:ext cx="15711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05514" y="4848939"/>
            <a:ext cx="180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87943" y="292465"/>
            <a:ext cx="6168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687943" y="4848939"/>
            <a:ext cx="50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3786377" y="4848939"/>
            <a:ext cx="15711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05514" y="4848939"/>
            <a:ext cx="180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959089" y="102870"/>
            <a:ext cx="872490" cy="79819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87943" y="292465"/>
            <a:ext cx="61680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87943" y="1066847"/>
            <a:ext cx="62013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7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87943" y="4848939"/>
            <a:ext cx="507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3786377" y="4848939"/>
            <a:ext cx="15711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305514" y="4848939"/>
            <a:ext cx="180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rtl="0">
              <a:lnSpc>
                <a:spcPct val="103333"/>
              </a:lnSpc>
              <a:spcBef>
                <a:spcPts val="0"/>
              </a:spcBef>
              <a:buNone/>
              <a:defRPr b="0" i="0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ctrTitle"/>
          </p:nvPr>
        </p:nvSpPr>
        <p:spPr>
          <a:xfrm>
            <a:off x="198946" y="554394"/>
            <a:ext cx="8520600" cy="1431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Introduction to Robotics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Times New Roman"/>
                <a:ea typeface="Times New Roman"/>
                <a:cs typeface="Times New Roman"/>
                <a:sym typeface="Times New Roman"/>
              </a:rPr>
              <a:t>CSE 461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369919" y="2147631"/>
            <a:ext cx="85206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12: Introduction to Machine Learning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 and Neural Networks</a:t>
            </a:r>
            <a:endParaRPr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Niloy Irtisam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Dept. of Computer Science and Engineering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00" y="443100"/>
            <a:ext cx="4769826" cy="35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2" name="Google Shape;162;p29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3" name="Google Shape;163;p29"/>
          <p:cNvSpPr txBox="1"/>
          <p:nvPr/>
        </p:nvSpPr>
        <p:spPr>
          <a:xfrm>
            <a:off x="158625" y="3215350"/>
            <a:ext cx="4189500" cy="187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0.9*10 + 0.1*50 = 9 + 5 = 14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0.9*2 + 0.1*30 = 1.8 + 3 = 4.8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0.9*1 + 0.1*45 = 0.9 + 4.5 = 5.4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0.9*5 + 0.1*40 = 4.5 + 4 = 8.5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p29"/>
          <p:cNvCxnSpPr/>
          <p:nvPr/>
        </p:nvCxnSpPr>
        <p:spPr>
          <a:xfrm flipH="1" rot="10800000">
            <a:off x="4821475" y="4185829"/>
            <a:ext cx="3343500" cy="2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5" name="Google Shape;165;p29"/>
          <p:cNvSpPr/>
          <p:nvPr/>
        </p:nvSpPr>
        <p:spPr>
          <a:xfrm>
            <a:off x="5508413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5845160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/>
          <p:nvPr/>
        </p:nvSpPr>
        <p:spPr>
          <a:xfrm>
            <a:off x="6679890" y="41106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/>
          <p:nvPr/>
        </p:nvSpPr>
        <p:spPr>
          <a:xfrm>
            <a:off x="7071345" y="41105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9"/>
          <p:cNvCxnSpPr/>
          <p:nvPr/>
        </p:nvCxnSpPr>
        <p:spPr>
          <a:xfrm>
            <a:off x="6414457" y="3940750"/>
            <a:ext cx="0" cy="4269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9"/>
          <p:cNvSpPr txBox="1"/>
          <p:nvPr/>
        </p:nvSpPr>
        <p:spPr>
          <a:xfrm>
            <a:off x="6110552" y="4367650"/>
            <a:ext cx="6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6.5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00" y="443100"/>
            <a:ext cx="4769826" cy="35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30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7" name="Google Shape;177;p30"/>
          <p:cNvCxnSpPr/>
          <p:nvPr/>
        </p:nvCxnSpPr>
        <p:spPr>
          <a:xfrm flipH="1" rot="10800000">
            <a:off x="4821475" y="4185829"/>
            <a:ext cx="3343500" cy="2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78" name="Google Shape;178;p30"/>
          <p:cNvSpPr/>
          <p:nvPr/>
        </p:nvSpPr>
        <p:spPr>
          <a:xfrm>
            <a:off x="5508413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5845160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6679890" y="41106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7071345" y="41105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30"/>
          <p:cNvCxnSpPr/>
          <p:nvPr/>
        </p:nvCxnSpPr>
        <p:spPr>
          <a:xfrm>
            <a:off x="6414457" y="3940750"/>
            <a:ext cx="0" cy="4269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0"/>
          <p:cNvSpPr txBox="1"/>
          <p:nvPr/>
        </p:nvSpPr>
        <p:spPr>
          <a:xfrm>
            <a:off x="6110552" y="4367650"/>
            <a:ext cx="6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6.5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0"/>
          <p:cNvSpPr/>
          <p:nvPr/>
        </p:nvSpPr>
        <p:spPr>
          <a:xfrm>
            <a:off x="7071350" y="1335075"/>
            <a:ext cx="301800" cy="3243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460675" y="3180025"/>
            <a:ext cx="281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Tumor Size = 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Age = 42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00" y="443100"/>
            <a:ext cx="4769826" cy="35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31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2" name="Google Shape;192;p31"/>
          <p:cNvCxnSpPr/>
          <p:nvPr/>
        </p:nvCxnSpPr>
        <p:spPr>
          <a:xfrm flipH="1" rot="10800000">
            <a:off x="4821475" y="4185829"/>
            <a:ext cx="3343500" cy="2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93" name="Google Shape;193;p31"/>
          <p:cNvSpPr/>
          <p:nvPr/>
        </p:nvSpPr>
        <p:spPr>
          <a:xfrm>
            <a:off x="5508413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5845160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>
            <a:off x="6679890" y="41106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/>
          <p:nvPr/>
        </p:nvSpPr>
        <p:spPr>
          <a:xfrm>
            <a:off x="7071345" y="41105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31"/>
          <p:cNvCxnSpPr/>
          <p:nvPr/>
        </p:nvCxnSpPr>
        <p:spPr>
          <a:xfrm>
            <a:off x="6414457" y="3940750"/>
            <a:ext cx="0" cy="4269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6110552" y="4367650"/>
            <a:ext cx="6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6.5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7071350" y="1335075"/>
            <a:ext cx="301800" cy="3243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460675" y="3180025"/>
            <a:ext cx="281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Tumor Size = 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Age = 42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58625" y="3951550"/>
            <a:ext cx="4189500" cy="86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0.9*9 + 0.1*42 = 8.1 + 4.2 = 12.3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00" y="443100"/>
            <a:ext cx="4769826" cy="35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7" name="Google Shape;207;p32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8" name="Google Shape;208;p32"/>
          <p:cNvCxnSpPr/>
          <p:nvPr/>
        </p:nvCxnSpPr>
        <p:spPr>
          <a:xfrm flipH="1" rot="10800000">
            <a:off x="4821475" y="4185829"/>
            <a:ext cx="3343500" cy="2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09" name="Google Shape;209;p32"/>
          <p:cNvSpPr/>
          <p:nvPr/>
        </p:nvSpPr>
        <p:spPr>
          <a:xfrm>
            <a:off x="5508413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/>
          <p:nvPr/>
        </p:nvSpPr>
        <p:spPr>
          <a:xfrm>
            <a:off x="5845160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6679890" y="41106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7071345" y="41105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414457" y="3940750"/>
            <a:ext cx="0" cy="4269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" name="Google Shape;214;p32"/>
          <p:cNvSpPr txBox="1"/>
          <p:nvPr/>
        </p:nvSpPr>
        <p:spPr>
          <a:xfrm>
            <a:off x="6110552" y="4367650"/>
            <a:ext cx="6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6.5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7071350" y="1335075"/>
            <a:ext cx="301800" cy="324300"/>
          </a:xfrm>
          <a:prstGeom prst="donut">
            <a:avLst>
              <a:gd fmla="val 25000" name="adj"/>
            </a:avLst>
          </a:prstGeom>
          <a:solidFill>
            <a:schemeClr val="accent5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460675" y="3180025"/>
            <a:ext cx="281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Tumor Size = 9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Age = 42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58625" y="3951550"/>
            <a:ext cx="4189500" cy="8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0.9*9 + 0.1*42 = 8.1 + 4.2 = 12.3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malignant</a:t>
            </a:r>
            <a:endParaRPr sz="2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33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23" name="Google Shape;223;p33"/>
          <p:cNvCxnSpPr/>
          <p:nvPr/>
        </p:nvCxnSpPr>
        <p:spPr>
          <a:xfrm flipH="1" rot="10800000">
            <a:off x="4821475" y="4185829"/>
            <a:ext cx="3343500" cy="252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224" name="Google Shape;224;p33"/>
          <p:cNvSpPr/>
          <p:nvPr/>
        </p:nvSpPr>
        <p:spPr>
          <a:xfrm>
            <a:off x="5508413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5845160" y="4093837"/>
            <a:ext cx="126000" cy="1758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3"/>
          <p:cNvSpPr/>
          <p:nvPr/>
        </p:nvSpPr>
        <p:spPr>
          <a:xfrm>
            <a:off x="6679890" y="41106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/>
          <p:nvPr/>
        </p:nvSpPr>
        <p:spPr>
          <a:xfrm>
            <a:off x="7071345" y="4110562"/>
            <a:ext cx="126000" cy="1758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33"/>
          <p:cNvCxnSpPr/>
          <p:nvPr/>
        </p:nvCxnSpPr>
        <p:spPr>
          <a:xfrm>
            <a:off x="6414457" y="3940750"/>
            <a:ext cx="0" cy="4269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3"/>
          <p:cNvSpPr txBox="1"/>
          <p:nvPr/>
        </p:nvSpPr>
        <p:spPr>
          <a:xfrm>
            <a:off x="6110552" y="4367650"/>
            <a:ext cx="6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6.5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4172950" y="910175"/>
            <a:ext cx="506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58625" y="3951550"/>
            <a:ext cx="4189500" cy="84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0.9*9 + 0.1*42 = 8.1 + 4.2 = 12.3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malignant</a:t>
            </a:r>
            <a:endParaRPr sz="2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3824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51777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26531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4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34"/>
          <p:cNvSpPr txBox="1"/>
          <p:nvPr/>
        </p:nvSpPr>
        <p:spPr>
          <a:xfrm>
            <a:off x="4172950" y="910175"/>
            <a:ext cx="506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3824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151777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26531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28400" y="3258300"/>
            <a:ext cx="4248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1, x2, ....., xn = Features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628400" y="3889500"/>
            <a:ext cx="4248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1, w2, ....., wn = Weights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257525" y="3560175"/>
            <a:ext cx="2985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= output/ target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Google Shape;251;p35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35"/>
          <p:cNvSpPr txBox="1"/>
          <p:nvPr/>
        </p:nvSpPr>
        <p:spPr>
          <a:xfrm>
            <a:off x="4172950" y="910175"/>
            <a:ext cx="506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3824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151777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26531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4027425" y="1725150"/>
            <a:ext cx="41895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Let w1 = 0.1 and w2 = 0.9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1 = 2 and x2 = 5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0.1*2 + 0.9*5 = 0.2 + 4.5 = 4.7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benign</a:t>
            </a:r>
            <a:endParaRPr sz="29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36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2" name="Google Shape;262;p36"/>
          <p:cNvSpPr txBox="1"/>
          <p:nvPr/>
        </p:nvSpPr>
        <p:spPr>
          <a:xfrm>
            <a:off x="4172950" y="910175"/>
            <a:ext cx="506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3824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151777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26531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4027425" y="1725150"/>
            <a:ext cx="41895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Let w1 = 0.1 and w2 = 0.9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x1 = 2 and x2 = 30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0.1*2 + 0.9*30 = 0.2 + 27 = 27.2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malignant</a:t>
            </a:r>
            <a:endParaRPr sz="2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37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" name="Google Shape;272;p37"/>
          <p:cNvSpPr txBox="1"/>
          <p:nvPr/>
        </p:nvSpPr>
        <p:spPr>
          <a:xfrm>
            <a:off x="4172950" y="910175"/>
            <a:ext cx="506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3824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151777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2653125" y="527275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4027425" y="1725150"/>
            <a:ext cx="41895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Let w1 = 0.1 and w2 = 0.9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x1 = 2 and x2 = 30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0.1*2 + 0.9*30 = 0.2 + 27 = 27.2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malignant</a:t>
            </a:r>
            <a:endParaRPr sz="2900">
              <a:solidFill>
                <a:srgbClr val="98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874400" y="3403650"/>
            <a:ext cx="579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Weights are very important.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38"/>
          <p:cNvGraphicFramePr/>
          <p:nvPr/>
        </p:nvGraphicFramePr>
        <p:xfrm>
          <a:off x="688050" y="11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294650"/>
                <a:gridCol w="1294650"/>
                <a:gridCol w="1294650"/>
                <a:gridCol w="1294650"/>
                <a:gridCol w="1294650"/>
                <a:gridCol w="1294650"/>
              </a:tblGrid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Size(sq-feet)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Bedroom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Kitchen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road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Balcony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Price(dollar)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39"/>
          <p:cNvGraphicFramePr/>
          <p:nvPr/>
        </p:nvGraphicFramePr>
        <p:xfrm>
          <a:off x="688050" y="11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294650"/>
                <a:gridCol w="1294650"/>
                <a:gridCol w="1294650"/>
                <a:gridCol w="1294650"/>
                <a:gridCol w="1294650"/>
                <a:gridCol w="1294650"/>
              </a:tblGrid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Size(sq-feet)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Bedroom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Kitchen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road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alcony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Price(dollar)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39"/>
          <p:cNvSpPr txBox="1"/>
          <p:nvPr/>
        </p:nvSpPr>
        <p:spPr>
          <a:xfrm>
            <a:off x="96385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9"/>
          <p:cNvSpPr txBox="1"/>
          <p:nvPr/>
        </p:nvSpPr>
        <p:spPr>
          <a:xfrm>
            <a:off x="226090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355795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615205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485500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744910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p40"/>
          <p:cNvGraphicFramePr/>
          <p:nvPr/>
        </p:nvGraphicFramePr>
        <p:xfrm>
          <a:off x="688050" y="113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294650"/>
                <a:gridCol w="1294650"/>
                <a:gridCol w="1294650"/>
                <a:gridCol w="1294650"/>
                <a:gridCol w="1294650"/>
                <a:gridCol w="1294650"/>
              </a:tblGrid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Size(sq-feet)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Bedroom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Kitchen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road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Balcony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Price(dollar)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40"/>
          <p:cNvSpPr txBox="1"/>
          <p:nvPr/>
        </p:nvSpPr>
        <p:spPr>
          <a:xfrm>
            <a:off x="96385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226090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355795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x3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615205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485500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x4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7449100" y="662000"/>
            <a:ext cx="738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850950" y="41080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….. + w4 * x4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00" y="608863"/>
            <a:ext cx="8027990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Two Types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AutoNum type="arabicPeriod"/>
            </a:pPr>
            <a:r>
              <a:rPr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x3 is not important?</a:t>
            </a:r>
            <a:endParaRPr/>
          </a:p>
        </p:txBody>
      </p:sp>
      <p:sp>
        <p:nvSpPr>
          <p:cNvPr id="322" name="Google Shape;322;p43"/>
          <p:cNvSpPr txBox="1"/>
          <p:nvPr/>
        </p:nvSpPr>
        <p:spPr>
          <a:xfrm>
            <a:off x="850950" y="18717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w3 * x3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x3 is not important?</a:t>
            </a:r>
            <a:endParaRPr/>
          </a:p>
        </p:txBody>
      </p:sp>
      <p:sp>
        <p:nvSpPr>
          <p:cNvPr id="328" name="Google Shape;328;p44"/>
          <p:cNvSpPr txBox="1"/>
          <p:nvPr/>
        </p:nvSpPr>
        <p:spPr>
          <a:xfrm>
            <a:off x="850950" y="18717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w3 * x3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44"/>
          <p:cNvSpPr txBox="1"/>
          <p:nvPr/>
        </p:nvSpPr>
        <p:spPr>
          <a:xfrm>
            <a:off x="2182625" y="2743950"/>
            <a:ext cx="423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 set w3 = 0</a:t>
            </a:r>
            <a:endParaRPr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 * x1  +  w2 * x2 =  y</a:t>
            </a:r>
            <a:endParaRPr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Law of Machine Learning</a:t>
            </a:r>
            <a:endParaRPr/>
          </a:p>
        </p:txBody>
      </p:sp>
      <p:sp>
        <p:nvSpPr>
          <p:cNvPr id="335" name="Google Shape;335;p45"/>
          <p:cNvSpPr txBox="1"/>
          <p:nvPr/>
        </p:nvSpPr>
        <p:spPr>
          <a:xfrm>
            <a:off x="850950" y="18717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w3 * x3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Law of Machine Learning</a:t>
            </a:r>
            <a:endParaRPr/>
          </a:p>
        </p:txBody>
      </p:sp>
      <p:sp>
        <p:nvSpPr>
          <p:cNvPr id="341" name="Google Shape;341;p46"/>
          <p:cNvSpPr txBox="1"/>
          <p:nvPr/>
        </p:nvSpPr>
        <p:spPr>
          <a:xfrm>
            <a:off x="850950" y="18717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w3 * x3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50" y="2571750"/>
            <a:ext cx="4687048" cy="23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/>
          <p:nvPr/>
        </p:nvSpPr>
        <p:spPr>
          <a:xfrm>
            <a:off x="4182900" y="3034650"/>
            <a:ext cx="851100" cy="841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/>
          <p:nvPr/>
        </p:nvSpPr>
        <p:spPr>
          <a:xfrm>
            <a:off x="2249725" y="4600075"/>
            <a:ext cx="4785600" cy="54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Law of Machine Learning</a:t>
            </a:r>
            <a:endParaRPr/>
          </a:p>
        </p:txBody>
      </p:sp>
      <p:sp>
        <p:nvSpPr>
          <p:cNvPr id="350" name="Google Shape;350;p47"/>
          <p:cNvSpPr txBox="1"/>
          <p:nvPr/>
        </p:nvSpPr>
        <p:spPr>
          <a:xfrm>
            <a:off x="850950" y="18717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w3 * x3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1" name="Google Shape;35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50" y="2571750"/>
            <a:ext cx="4687048" cy="2366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7"/>
          <p:cNvSpPr/>
          <p:nvPr/>
        </p:nvSpPr>
        <p:spPr>
          <a:xfrm>
            <a:off x="2249725" y="4600075"/>
            <a:ext cx="4785600" cy="54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Mother Law of Machine Learning</a:t>
            </a:r>
            <a:endParaRPr/>
          </a:p>
        </p:txBody>
      </p:sp>
      <p:sp>
        <p:nvSpPr>
          <p:cNvPr id="358" name="Google Shape;358;p48"/>
          <p:cNvSpPr txBox="1"/>
          <p:nvPr/>
        </p:nvSpPr>
        <p:spPr>
          <a:xfrm>
            <a:off x="850950" y="18717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w3 * x3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50" y="2571750"/>
            <a:ext cx="4687048" cy="23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2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5" name="Google Shape;105;p22"/>
          <p:cNvCxnSpPr/>
          <p:nvPr/>
        </p:nvCxnSpPr>
        <p:spPr>
          <a:xfrm flipH="1" rot="10800000">
            <a:off x="1634750" y="4253400"/>
            <a:ext cx="6530100" cy="33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06" name="Google Shape;106;p22"/>
          <p:cNvSpPr/>
          <p:nvPr/>
        </p:nvSpPr>
        <p:spPr>
          <a:xfrm>
            <a:off x="2003725" y="4152750"/>
            <a:ext cx="246000" cy="2349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2428625" y="4152750"/>
            <a:ext cx="246000" cy="2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2"/>
          <p:cNvSpPr/>
          <p:nvPr/>
        </p:nvSpPr>
        <p:spPr>
          <a:xfrm>
            <a:off x="3692125" y="4152750"/>
            <a:ext cx="246000" cy="2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6029075" y="4152750"/>
            <a:ext cx="246000" cy="2349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365" name="Google Shape;365;p49"/>
          <p:cNvSpPr txBox="1"/>
          <p:nvPr/>
        </p:nvSpPr>
        <p:spPr>
          <a:xfrm>
            <a:off x="850950" y="1871775"/>
            <a:ext cx="744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w1 * x1  +  w2 * x2 + w3 * x3 =  y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250" y="2571750"/>
            <a:ext cx="4687048" cy="23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0"/>
          <p:cNvSpPr txBox="1"/>
          <p:nvPr>
            <p:ph type="title"/>
          </p:nvPr>
        </p:nvSpPr>
        <p:spPr>
          <a:xfrm>
            <a:off x="311700" y="249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372" name="Google Shape;3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250" y="1091775"/>
            <a:ext cx="5642580" cy="3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 txBox="1"/>
          <p:nvPr>
            <p:ph type="title"/>
          </p:nvPr>
        </p:nvSpPr>
        <p:spPr>
          <a:xfrm>
            <a:off x="222250" y="86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Brain</a:t>
            </a:r>
            <a:endParaRPr/>
          </a:p>
        </p:txBody>
      </p:sp>
      <p:pic>
        <p:nvPicPr>
          <p:cNvPr id="378" name="Google Shape;3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557" y="2413845"/>
            <a:ext cx="1956705" cy="13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00" y="2413845"/>
            <a:ext cx="1956705" cy="131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253" y="2413844"/>
            <a:ext cx="1956705" cy="13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1"/>
          <p:cNvSpPr txBox="1"/>
          <p:nvPr/>
        </p:nvSpPr>
        <p:spPr>
          <a:xfrm>
            <a:off x="289350" y="2907975"/>
            <a:ext cx="178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Informations</a:t>
            </a:r>
            <a:endParaRPr sz="1900"/>
          </a:p>
        </p:txBody>
      </p:sp>
      <p:sp>
        <p:nvSpPr>
          <p:cNvPr id="382" name="Google Shape;382;p51"/>
          <p:cNvSpPr txBox="1"/>
          <p:nvPr/>
        </p:nvSpPr>
        <p:spPr>
          <a:xfrm>
            <a:off x="7692450" y="2717775"/>
            <a:ext cx="145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Decision</a:t>
            </a:r>
            <a:endParaRPr sz="1900"/>
          </a:p>
        </p:txBody>
      </p:sp>
      <p:sp>
        <p:nvSpPr>
          <p:cNvPr id="383" name="Google Shape;383;p51"/>
          <p:cNvSpPr/>
          <p:nvPr/>
        </p:nvSpPr>
        <p:spPr>
          <a:xfrm>
            <a:off x="528075" y="2717775"/>
            <a:ext cx="1039800" cy="1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/>
          <p:nvPr/>
        </p:nvSpPr>
        <p:spPr>
          <a:xfrm>
            <a:off x="7683950" y="2571750"/>
            <a:ext cx="1039800" cy="1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222250" y="86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</a:t>
            </a:r>
            <a:r>
              <a:rPr lang="en"/>
              <a:t>Brain</a:t>
            </a:r>
            <a:endParaRPr/>
          </a:p>
        </p:txBody>
      </p:sp>
      <p:sp>
        <p:nvSpPr>
          <p:cNvPr id="390" name="Google Shape;390;p52"/>
          <p:cNvSpPr txBox="1"/>
          <p:nvPr/>
        </p:nvSpPr>
        <p:spPr>
          <a:xfrm>
            <a:off x="289350" y="2907975"/>
            <a:ext cx="1785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Informations</a:t>
            </a:r>
            <a:endParaRPr sz="1900"/>
          </a:p>
        </p:txBody>
      </p:sp>
      <p:sp>
        <p:nvSpPr>
          <p:cNvPr id="391" name="Google Shape;391;p52"/>
          <p:cNvSpPr txBox="1"/>
          <p:nvPr/>
        </p:nvSpPr>
        <p:spPr>
          <a:xfrm>
            <a:off x="7692450" y="2717775"/>
            <a:ext cx="1451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Decision</a:t>
            </a:r>
            <a:endParaRPr sz="1900"/>
          </a:p>
        </p:txBody>
      </p:sp>
      <p:sp>
        <p:nvSpPr>
          <p:cNvPr id="392" name="Google Shape;392;p52"/>
          <p:cNvSpPr/>
          <p:nvPr/>
        </p:nvSpPr>
        <p:spPr>
          <a:xfrm>
            <a:off x="528075" y="2717775"/>
            <a:ext cx="1039800" cy="1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2"/>
          <p:cNvSpPr/>
          <p:nvPr/>
        </p:nvSpPr>
        <p:spPr>
          <a:xfrm>
            <a:off x="7683950" y="2571750"/>
            <a:ext cx="1039800" cy="19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300" y="1706775"/>
            <a:ext cx="4448474" cy="26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311700" y="5854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400" name="Google Shape;400;p53"/>
          <p:cNvSpPr txBox="1"/>
          <p:nvPr/>
        </p:nvSpPr>
        <p:spPr>
          <a:xfrm>
            <a:off x="471875" y="1427225"/>
            <a:ext cx="514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 using Machine Learning</a:t>
            </a:r>
            <a:endParaRPr sz="21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00" y="2020450"/>
            <a:ext cx="4033349" cy="29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5" name="Google Shape;115;p23"/>
          <p:cNvCxnSpPr/>
          <p:nvPr/>
        </p:nvCxnSpPr>
        <p:spPr>
          <a:xfrm flipH="1" rot="10800000">
            <a:off x="1634750" y="4253400"/>
            <a:ext cx="6530100" cy="33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6" name="Google Shape;116;p23"/>
          <p:cNvSpPr/>
          <p:nvPr/>
        </p:nvSpPr>
        <p:spPr>
          <a:xfrm>
            <a:off x="2003725" y="4152750"/>
            <a:ext cx="246000" cy="234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/>
          <p:nvPr/>
        </p:nvSpPr>
        <p:spPr>
          <a:xfrm>
            <a:off x="2428625" y="4152750"/>
            <a:ext cx="246000" cy="234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3692125" y="4152750"/>
            <a:ext cx="246000" cy="2349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6029075" y="4152750"/>
            <a:ext cx="246000" cy="2349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5" name="Google Shape;125;p24"/>
          <p:cNvCxnSpPr/>
          <p:nvPr/>
        </p:nvCxnSpPr>
        <p:spPr>
          <a:xfrm flipH="1" rot="10800000">
            <a:off x="1634750" y="4253400"/>
            <a:ext cx="6530100" cy="33600"/>
          </a:xfrm>
          <a:prstGeom prst="straightConnector1">
            <a:avLst/>
          </a:pr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26" name="Google Shape;126;p24"/>
          <p:cNvSpPr/>
          <p:nvPr/>
        </p:nvSpPr>
        <p:spPr>
          <a:xfrm>
            <a:off x="2003725" y="4152750"/>
            <a:ext cx="246000" cy="234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2428625" y="4152750"/>
            <a:ext cx="246000" cy="234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3692125" y="4152750"/>
            <a:ext cx="246000" cy="2349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6029075" y="4152750"/>
            <a:ext cx="246000" cy="2349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" name="Google Shape;130;p24"/>
          <p:cNvCxnSpPr/>
          <p:nvPr/>
        </p:nvCxnSpPr>
        <p:spPr>
          <a:xfrm>
            <a:off x="3099525" y="3985100"/>
            <a:ext cx="0" cy="570300"/>
          </a:xfrm>
          <a:prstGeom prst="straightConnector1">
            <a:avLst/>
          </a:prstGeom>
          <a:noFill/>
          <a:ln cap="flat" cmpd="sng" w="7620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4"/>
          <p:cNvSpPr txBox="1"/>
          <p:nvPr/>
        </p:nvSpPr>
        <p:spPr>
          <a:xfrm>
            <a:off x="2842275" y="4555400"/>
            <a:ext cx="514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5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00" y="443100"/>
            <a:ext cx="4769826" cy="35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6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00" y="443100"/>
            <a:ext cx="4769826" cy="35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7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27"/>
          <p:cNvSpPr txBox="1"/>
          <p:nvPr/>
        </p:nvSpPr>
        <p:spPr>
          <a:xfrm>
            <a:off x="158625" y="3215350"/>
            <a:ext cx="4189500" cy="120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0.9*10 + 0.1*50 = 9 + 5 = 14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00" y="443100"/>
            <a:ext cx="4769826" cy="35084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8"/>
          <p:cNvGraphicFramePr/>
          <p:nvPr/>
        </p:nvGraphicFramePr>
        <p:xfrm>
          <a:off x="158625" y="10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{3CE04F45-5750-4081-A3C6-B83D2D431714}</a:tableStyleId>
              </a:tblPr>
              <a:tblGrid>
                <a:gridCol w="1152100"/>
                <a:gridCol w="1152100"/>
                <a:gridCol w="1152100"/>
              </a:tblGrid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Tumor Size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Condition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benign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40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malignant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28"/>
          <p:cNvSpPr txBox="1"/>
          <p:nvPr/>
        </p:nvSpPr>
        <p:spPr>
          <a:xfrm>
            <a:off x="158625" y="3215350"/>
            <a:ext cx="4189500" cy="187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0.9*10 + 0.1*50 = 9 + 5 = 14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0.9*2 + 0.1*30 = 1.8 + 3 = 4.8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0.9*1 + 0.1*45 = 0.9 + 4.5 = 5.4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0.9*5 + 0.1*40 = 4.5 + 4 = 8.5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