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12192000" cy="6858000"/>
  <p:embeddedFontLst>
    <p:embeddedFont>
      <p:font typeface="Noto Sans Symbols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24" roundtripDataSignature="AMtx7mj+iCaqYJbsDsy+V4ztUNFtJMR9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NotoSansSymbols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NotoSansSymbols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/>
          <p:nvPr>
            <p:ph idx="2" type="sldImg"/>
          </p:nvPr>
        </p:nvSpPr>
        <p:spPr>
          <a:xfrm>
            <a:off x="677867" y="514350"/>
            <a:ext cx="108372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1" name="Google Shape;121;p12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13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4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8" name="Google Shape;138;p14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15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16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3" name="Google Shape;163;p17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2" name="Google Shape;172;p18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" name="Google Shape;60;p3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8" name="Google Shape;68;p6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7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" name="Google Shape;76;p7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6" name="Google Shape;86;p8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p9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0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10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1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11:notes"/>
          <p:cNvSpPr/>
          <p:nvPr>
            <p:ph idx="2" type="sldImg"/>
          </p:nvPr>
        </p:nvSpPr>
        <p:spPr>
          <a:xfrm>
            <a:off x="2032400" y="514350"/>
            <a:ext cx="8128500" cy="2571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0"/>
          <p:cNvSpPr txBox="1"/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4" name="Google Shape;14;p20"/>
          <p:cNvSpPr txBox="1"/>
          <p:nvPr>
            <p:ph idx="1" type="subTitle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5" name="Google Shape;15;p20"/>
          <p:cNvSpPr txBox="1"/>
          <p:nvPr>
            <p:ph idx="12" type="sldNum"/>
          </p:nvPr>
        </p:nvSpPr>
        <p:spPr>
          <a:xfrm>
            <a:off x="11296610" y="6217622"/>
            <a:ext cx="7317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1"/>
          <p:cNvSpPr txBox="1"/>
          <p:nvPr>
            <p:ph type="title"/>
          </p:nvPr>
        </p:nvSpPr>
        <p:spPr>
          <a:xfrm>
            <a:off x="917257" y="389953"/>
            <a:ext cx="82239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1"/>
          <p:cNvSpPr txBox="1"/>
          <p:nvPr>
            <p:ph idx="1" type="body"/>
          </p:nvPr>
        </p:nvSpPr>
        <p:spPr>
          <a:xfrm>
            <a:off x="917257" y="1422463"/>
            <a:ext cx="8268300" cy="45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1"/>
          <p:cNvSpPr txBox="1"/>
          <p:nvPr>
            <p:ph idx="11" type="ftr"/>
          </p:nvPr>
        </p:nvSpPr>
        <p:spPr>
          <a:xfrm>
            <a:off x="917257" y="6465252"/>
            <a:ext cx="676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1"/>
          <p:cNvSpPr txBox="1"/>
          <p:nvPr>
            <p:ph idx="10" type="dt"/>
          </p:nvPr>
        </p:nvSpPr>
        <p:spPr>
          <a:xfrm>
            <a:off x="5048503" y="6465252"/>
            <a:ext cx="20949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2" type="sldNum"/>
          </p:nvPr>
        </p:nvSpPr>
        <p:spPr>
          <a:xfrm>
            <a:off x="11074018" y="6465252"/>
            <a:ext cx="241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/>
          <p:nvPr>
            <p:ph type="title"/>
          </p:nvPr>
        </p:nvSpPr>
        <p:spPr>
          <a:xfrm>
            <a:off x="917257" y="389953"/>
            <a:ext cx="82239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1" type="ftr"/>
          </p:nvPr>
        </p:nvSpPr>
        <p:spPr>
          <a:xfrm>
            <a:off x="917257" y="6465252"/>
            <a:ext cx="676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2"/>
          <p:cNvSpPr txBox="1"/>
          <p:nvPr>
            <p:ph idx="10" type="dt"/>
          </p:nvPr>
        </p:nvSpPr>
        <p:spPr>
          <a:xfrm>
            <a:off x="5048503" y="6465252"/>
            <a:ext cx="20949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2"/>
          <p:cNvSpPr txBox="1"/>
          <p:nvPr>
            <p:ph idx="12" type="sldNum"/>
          </p:nvPr>
        </p:nvSpPr>
        <p:spPr>
          <a:xfrm>
            <a:off x="11074018" y="6465252"/>
            <a:ext cx="241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3"/>
          <p:cNvSpPr txBox="1"/>
          <p:nvPr>
            <p:ph idx="11" type="ftr"/>
          </p:nvPr>
        </p:nvSpPr>
        <p:spPr>
          <a:xfrm>
            <a:off x="917257" y="6465252"/>
            <a:ext cx="676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3"/>
          <p:cNvSpPr txBox="1"/>
          <p:nvPr>
            <p:ph idx="10" type="dt"/>
          </p:nvPr>
        </p:nvSpPr>
        <p:spPr>
          <a:xfrm>
            <a:off x="5048503" y="6465252"/>
            <a:ext cx="20949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3"/>
          <p:cNvSpPr txBox="1"/>
          <p:nvPr>
            <p:ph idx="12" type="sldNum"/>
          </p:nvPr>
        </p:nvSpPr>
        <p:spPr>
          <a:xfrm>
            <a:off x="11074018" y="6465252"/>
            <a:ext cx="241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4"/>
          <p:cNvSpPr txBox="1"/>
          <p:nvPr>
            <p:ph type="ctrTitle"/>
          </p:nvPr>
        </p:nvSpPr>
        <p:spPr>
          <a:xfrm>
            <a:off x="914400" y="2125980"/>
            <a:ext cx="10363200" cy="14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1" type="ftr"/>
          </p:nvPr>
        </p:nvSpPr>
        <p:spPr>
          <a:xfrm>
            <a:off x="917257" y="6465252"/>
            <a:ext cx="676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0" type="dt"/>
          </p:nvPr>
        </p:nvSpPr>
        <p:spPr>
          <a:xfrm>
            <a:off x="5048503" y="6465252"/>
            <a:ext cx="20949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4"/>
          <p:cNvSpPr txBox="1"/>
          <p:nvPr>
            <p:ph idx="12" type="sldNum"/>
          </p:nvPr>
        </p:nvSpPr>
        <p:spPr>
          <a:xfrm>
            <a:off x="11074018" y="6465252"/>
            <a:ext cx="241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5"/>
          <p:cNvSpPr txBox="1"/>
          <p:nvPr>
            <p:ph type="title"/>
          </p:nvPr>
        </p:nvSpPr>
        <p:spPr>
          <a:xfrm>
            <a:off x="917257" y="389953"/>
            <a:ext cx="82239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" type="body"/>
          </p:nvPr>
        </p:nvSpPr>
        <p:spPr>
          <a:xfrm>
            <a:off x="609600" y="1577340"/>
            <a:ext cx="53034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2" type="body"/>
          </p:nvPr>
        </p:nvSpPr>
        <p:spPr>
          <a:xfrm>
            <a:off x="6278880" y="1577340"/>
            <a:ext cx="5303400" cy="45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1" type="ftr"/>
          </p:nvPr>
        </p:nvSpPr>
        <p:spPr>
          <a:xfrm>
            <a:off x="917257" y="6465252"/>
            <a:ext cx="676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0" type="dt"/>
          </p:nvPr>
        </p:nvSpPr>
        <p:spPr>
          <a:xfrm>
            <a:off x="5048503" y="6465252"/>
            <a:ext cx="20949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5"/>
          <p:cNvSpPr txBox="1"/>
          <p:nvPr>
            <p:ph idx="12" type="sldNum"/>
          </p:nvPr>
        </p:nvSpPr>
        <p:spPr>
          <a:xfrm>
            <a:off x="11074018" y="6465252"/>
            <a:ext cx="241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612119" y="137160"/>
            <a:ext cx="1163320" cy="106425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9"/>
          <p:cNvSpPr txBox="1"/>
          <p:nvPr>
            <p:ph type="title"/>
          </p:nvPr>
        </p:nvSpPr>
        <p:spPr>
          <a:xfrm>
            <a:off x="917257" y="389953"/>
            <a:ext cx="82239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" type="body"/>
          </p:nvPr>
        </p:nvSpPr>
        <p:spPr>
          <a:xfrm>
            <a:off x="917257" y="1422463"/>
            <a:ext cx="8268300" cy="45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200" u="none" cap="none" strike="noStrik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9"/>
          <p:cNvSpPr txBox="1"/>
          <p:nvPr>
            <p:ph idx="11" type="ftr"/>
          </p:nvPr>
        </p:nvSpPr>
        <p:spPr>
          <a:xfrm>
            <a:off x="917257" y="6465252"/>
            <a:ext cx="676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9"/>
          <p:cNvSpPr txBox="1"/>
          <p:nvPr>
            <p:ph idx="10" type="dt"/>
          </p:nvPr>
        </p:nvSpPr>
        <p:spPr>
          <a:xfrm>
            <a:off x="5048503" y="6465252"/>
            <a:ext cx="20949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2" type="sldNum"/>
          </p:nvPr>
        </p:nvSpPr>
        <p:spPr>
          <a:xfrm>
            <a:off x="11074018" y="6465252"/>
            <a:ext cx="241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3810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3810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3810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3810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3810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3810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3810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38100" marR="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Relationship Id="rId4" Type="http://schemas.openxmlformats.org/officeDocument/2006/relationships/image" Target="../media/image1.jpg"/><Relationship Id="rId5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/>
          <p:nvPr>
            <p:ph type="ctrTitle"/>
          </p:nvPr>
        </p:nvSpPr>
        <p:spPr>
          <a:xfrm>
            <a:off x="265261" y="739192"/>
            <a:ext cx="113607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</a:pPr>
            <a:r>
              <a:rPr lang="en-US" sz="5500">
                <a:latin typeface="Times New Roman"/>
                <a:ea typeface="Times New Roman"/>
                <a:cs typeface="Times New Roman"/>
                <a:sym typeface="Times New Roman"/>
              </a:rPr>
              <a:t>Introduction to Robotics</a:t>
            </a:r>
            <a:endParaRPr sz="55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</a:pPr>
            <a:r>
              <a:rPr lang="en-US" sz="5500">
                <a:latin typeface="Times New Roman"/>
                <a:ea typeface="Times New Roman"/>
                <a:cs typeface="Times New Roman"/>
                <a:sym typeface="Times New Roman"/>
              </a:rPr>
              <a:t>CSE 461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493225" y="2863508"/>
            <a:ext cx="11360700" cy="20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9: Robot Navigation (Mapping and Exploration)</a:t>
            </a:r>
            <a:endParaRPr b="0" i="0" sz="37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b="0" i="0" sz="4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Niloy Irtisam</a:t>
            </a:r>
            <a:endParaRPr b="0" i="0" sz="2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Lecturer, Dept. of Computer Science and Engineering</a:t>
            </a:r>
            <a:endParaRPr b="0" i="0" sz="21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Brac University</a:t>
            </a:r>
            <a:endParaRPr b="0" i="0" sz="3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8656" y="1553489"/>
            <a:ext cx="6385538" cy="455061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2"/>
          <p:cNvSpPr txBox="1"/>
          <p:nvPr>
            <p:ph idx="11" type="ftr"/>
          </p:nvPr>
        </p:nvSpPr>
        <p:spPr>
          <a:xfrm>
            <a:off x="917257" y="6465252"/>
            <a:ext cx="676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4/28/2021</a:t>
            </a:r>
            <a:endParaRPr/>
          </a:p>
        </p:txBody>
      </p:sp>
      <p:sp>
        <p:nvSpPr>
          <p:cNvPr id="125" name="Google Shape;125;p12"/>
          <p:cNvSpPr txBox="1"/>
          <p:nvPr>
            <p:ph idx="10" type="dt"/>
          </p:nvPr>
        </p:nvSpPr>
        <p:spPr>
          <a:xfrm>
            <a:off x="5048503" y="6465252"/>
            <a:ext cx="20949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CSE461 : Introduction to Robotics</a:t>
            </a:r>
            <a:endParaRPr/>
          </a:p>
        </p:txBody>
      </p:sp>
      <p:sp>
        <p:nvSpPr>
          <p:cNvPr id="126" name="Google Shape;126;p12"/>
          <p:cNvSpPr txBox="1"/>
          <p:nvPr>
            <p:ph idx="12" type="sldNum"/>
          </p:nvPr>
        </p:nvSpPr>
        <p:spPr>
          <a:xfrm>
            <a:off x="11074018" y="6465252"/>
            <a:ext cx="241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/>
          <p:nvPr>
            <p:ph type="title"/>
          </p:nvPr>
        </p:nvSpPr>
        <p:spPr>
          <a:xfrm>
            <a:off x="917257" y="389953"/>
            <a:ext cx="82239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Exploration</a:t>
            </a:r>
            <a:endParaRPr/>
          </a:p>
        </p:txBody>
      </p:sp>
      <p:sp>
        <p:nvSpPr>
          <p:cNvPr id="132" name="Google Shape;132;p13"/>
          <p:cNvSpPr txBox="1"/>
          <p:nvPr>
            <p:ph idx="11" type="ftr"/>
          </p:nvPr>
        </p:nvSpPr>
        <p:spPr>
          <a:xfrm>
            <a:off x="917257" y="6465252"/>
            <a:ext cx="676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4/28/2021</a:t>
            </a:r>
            <a:endParaRPr/>
          </a:p>
        </p:txBody>
      </p:sp>
      <p:sp>
        <p:nvSpPr>
          <p:cNvPr id="133" name="Google Shape;133;p13"/>
          <p:cNvSpPr txBox="1"/>
          <p:nvPr>
            <p:ph idx="10" type="dt"/>
          </p:nvPr>
        </p:nvSpPr>
        <p:spPr>
          <a:xfrm>
            <a:off x="5048503" y="6465252"/>
            <a:ext cx="20949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CSE461 : Introduction to Robotics</a:t>
            </a:r>
            <a:endParaRPr/>
          </a:p>
        </p:txBody>
      </p:sp>
      <p:sp>
        <p:nvSpPr>
          <p:cNvPr id="134" name="Google Shape;134;p13"/>
          <p:cNvSpPr txBox="1"/>
          <p:nvPr>
            <p:ph idx="12" type="sldNum"/>
          </p:nvPr>
        </p:nvSpPr>
        <p:spPr>
          <a:xfrm>
            <a:off x="11074018" y="6465252"/>
            <a:ext cx="241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13"/>
          <p:cNvSpPr txBox="1"/>
          <p:nvPr/>
        </p:nvSpPr>
        <p:spPr>
          <a:xfrm>
            <a:off x="917257" y="1435163"/>
            <a:ext cx="9063900" cy="18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850">
            <a:spAutoFit/>
          </a:bodyPr>
          <a:lstStyle/>
          <a:p>
            <a:pPr indent="-228600" lvl="0" marL="241300" marR="508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Basic Concept in Robotics: Navigating a GRID Graph is different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9234" lvl="1" marL="697865" marR="0" rtl="0" algn="l">
              <a:lnSpc>
                <a:spcPct val="100000"/>
              </a:lnSpc>
              <a:spcBef>
                <a:spcPts val="155"/>
              </a:spcBef>
              <a:spcAft>
                <a:spcPts val="0"/>
              </a:spcAft>
              <a:buClr>
                <a:srgbClr val="252525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DFS works, but will still make a robot retrace steps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9234" lvl="1" marL="69786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252525"/>
              </a:buClr>
              <a:buSzPts val="280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Better choice: Frontier Based Exploration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917248" y="389950"/>
            <a:ext cx="75735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Exploration in Grid Worlds</a:t>
            </a:r>
            <a:endParaRPr/>
          </a:p>
        </p:txBody>
      </p:sp>
      <p:sp>
        <p:nvSpPr>
          <p:cNvPr id="141" name="Google Shape;141;p14"/>
          <p:cNvSpPr txBox="1"/>
          <p:nvPr>
            <p:ph idx="11" type="ftr"/>
          </p:nvPr>
        </p:nvSpPr>
        <p:spPr>
          <a:xfrm>
            <a:off x="917257" y="6465252"/>
            <a:ext cx="676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4/28/2021</a:t>
            </a:r>
            <a:endParaRPr/>
          </a:p>
        </p:txBody>
      </p:sp>
      <p:sp>
        <p:nvSpPr>
          <p:cNvPr id="142" name="Google Shape;142;p14"/>
          <p:cNvSpPr txBox="1"/>
          <p:nvPr>
            <p:ph idx="10" type="dt"/>
          </p:nvPr>
        </p:nvSpPr>
        <p:spPr>
          <a:xfrm>
            <a:off x="5048503" y="6465252"/>
            <a:ext cx="20949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CSE461 : Introduction to Robotics</a:t>
            </a:r>
            <a:endParaRPr/>
          </a:p>
        </p:txBody>
      </p:sp>
      <p:sp>
        <p:nvSpPr>
          <p:cNvPr id="143" name="Google Shape;143;p14"/>
          <p:cNvSpPr txBox="1"/>
          <p:nvPr>
            <p:ph idx="12" type="sldNum"/>
          </p:nvPr>
        </p:nvSpPr>
        <p:spPr>
          <a:xfrm>
            <a:off x="11074018" y="6465252"/>
            <a:ext cx="241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14"/>
          <p:cNvSpPr txBox="1"/>
          <p:nvPr/>
        </p:nvSpPr>
        <p:spPr>
          <a:xfrm>
            <a:off x="917257" y="1404944"/>
            <a:ext cx="10070400" cy="4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5700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3000"/>
              <a:buFont typeface="Arial"/>
              <a:buChar char="•"/>
            </a:pPr>
            <a:r>
              <a:rPr b="1" i="0" lang="en-US" sz="3000" u="none" cap="none" strike="noStrike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Frontier Based Exploration</a:t>
            </a:r>
            <a:endParaRPr b="0" i="0" sz="3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9234" lvl="1" marL="697865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rgbClr val="252525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A common technique for building maps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9234" lvl="1" marL="697865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99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Key Idea: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9233" lvl="2" marL="1155065" marR="0" rtl="0" algn="l">
              <a:lnSpc>
                <a:spcPct val="113636"/>
              </a:lnSpc>
              <a:spcBef>
                <a:spcPts val="265"/>
              </a:spcBef>
              <a:spcAft>
                <a:spcPts val="0"/>
              </a:spcAft>
              <a:buClr>
                <a:srgbClr val="3366FF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Identify the “frontiers” between known and unknown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155065" marR="0" rtl="0" algn="l">
              <a:lnSpc>
                <a:spcPct val="11363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1" lang="en-US" sz="22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Frontier cell = a unknown cell with at least one empty cell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2" marL="1155065" marR="4952365" rtl="0" algn="l">
              <a:lnSpc>
                <a:spcPct val="108181"/>
              </a:lnSpc>
              <a:spcBef>
                <a:spcPts val="535"/>
              </a:spcBef>
              <a:spcAft>
                <a:spcPts val="0"/>
              </a:spcAft>
              <a:buClr>
                <a:srgbClr val="252525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Pick a frontier cell (e.g. the closest) </a:t>
            </a:r>
            <a:r>
              <a:rPr b="0" i="0" lang="en-US" sz="2200" u="none" cap="none" strike="noStrike">
                <a:solidFill>
                  <a:srgbClr val="008000"/>
                </a:solidFill>
                <a:latin typeface="Calibri"/>
                <a:ea typeface="Calibri"/>
                <a:cs typeface="Calibri"/>
                <a:sym typeface="Calibri"/>
              </a:rPr>
              <a:t>Plan a path </a:t>
            </a:r>
            <a:r>
              <a:rPr b="0" i="0" lang="en-US" sz="2200" u="none" cap="none" strike="noStrike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to go explore it.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9234" lvl="1" marL="697865" marR="0" rtl="0" algn="l">
              <a:lnSpc>
                <a:spcPct val="114230"/>
              </a:lnSpc>
              <a:spcBef>
                <a:spcPts val="125"/>
              </a:spcBef>
              <a:spcAft>
                <a:spcPts val="0"/>
              </a:spcAft>
              <a:buClr>
                <a:srgbClr val="99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Done Condition: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97865" marR="0" rtl="0" algn="l">
              <a:lnSpc>
                <a:spcPct val="10807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en-US" sz="2600" u="none" cap="none" strike="noStrike">
                <a:solidFill>
                  <a:srgbClr val="3366FF"/>
                </a:solidFill>
                <a:latin typeface="Calibri"/>
                <a:ea typeface="Calibri"/>
                <a:cs typeface="Calibri"/>
                <a:sym typeface="Calibri"/>
              </a:rPr>
              <a:t>No more frontier nodes left =&gt; your map is Complete!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97865" marR="5080" rtl="0" algn="l">
              <a:lnSpc>
                <a:spcPct val="107692"/>
              </a:lnSpc>
              <a:spcBef>
                <a:spcPts val="20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1" lang="en-US" sz="2600" u="none" cap="none" strike="noStrik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If finite world, then any algorithm that systematically explores frontier nodes is guaranteed to cover the whole world.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1222" y="1567209"/>
            <a:ext cx="6426684" cy="455061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15"/>
          <p:cNvSpPr txBox="1"/>
          <p:nvPr>
            <p:ph idx="11" type="ftr"/>
          </p:nvPr>
        </p:nvSpPr>
        <p:spPr>
          <a:xfrm>
            <a:off x="917257" y="6465252"/>
            <a:ext cx="676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4/28/2021</a:t>
            </a:r>
            <a:endParaRPr/>
          </a:p>
        </p:txBody>
      </p:sp>
      <p:sp>
        <p:nvSpPr>
          <p:cNvPr id="151" name="Google Shape;151;p15"/>
          <p:cNvSpPr txBox="1"/>
          <p:nvPr>
            <p:ph idx="10" type="dt"/>
          </p:nvPr>
        </p:nvSpPr>
        <p:spPr>
          <a:xfrm>
            <a:off x="5048503" y="6465252"/>
            <a:ext cx="20949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CSE461 : Introduction to Robotics</a:t>
            </a:r>
            <a:endParaRPr/>
          </a:p>
        </p:txBody>
      </p:sp>
      <p:sp>
        <p:nvSpPr>
          <p:cNvPr id="152" name="Google Shape;152;p15"/>
          <p:cNvSpPr txBox="1"/>
          <p:nvPr>
            <p:ph idx="12" type="sldNum"/>
          </p:nvPr>
        </p:nvSpPr>
        <p:spPr>
          <a:xfrm>
            <a:off x="11074018" y="6465252"/>
            <a:ext cx="241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17564" y="1676973"/>
            <a:ext cx="6243780" cy="4495733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6"/>
          <p:cNvSpPr txBox="1"/>
          <p:nvPr>
            <p:ph idx="11" type="ftr"/>
          </p:nvPr>
        </p:nvSpPr>
        <p:spPr>
          <a:xfrm>
            <a:off x="917257" y="6465252"/>
            <a:ext cx="676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4/28/2021</a:t>
            </a:r>
            <a:endParaRPr/>
          </a:p>
        </p:txBody>
      </p:sp>
      <p:sp>
        <p:nvSpPr>
          <p:cNvPr id="159" name="Google Shape;159;p16"/>
          <p:cNvSpPr txBox="1"/>
          <p:nvPr>
            <p:ph idx="10" type="dt"/>
          </p:nvPr>
        </p:nvSpPr>
        <p:spPr>
          <a:xfrm>
            <a:off x="5048503" y="6465252"/>
            <a:ext cx="20949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CSE461 : Introduction to Robotics</a:t>
            </a:r>
            <a:endParaRPr/>
          </a:p>
        </p:txBody>
      </p:sp>
      <p:sp>
        <p:nvSpPr>
          <p:cNvPr id="160" name="Google Shape;160;p16"/>
          <p:cNvSpPr txBox="1"/>
          <p:nvPr>
            <p:ph idx="12" type="sldNum"/>
          </p:nvPr>
        </p:nvSpPr>
        <p:spPr>
          <a:xfrm>
            <a:off x="11074018" y="6465252"/>
            <a:ext cx="241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"/>
          <p:cNvSpPr txBox="1"/>
          <p:nvPr>
            <p:ph type="title"/>
          </p:nvPr>
        </p:nvSpPr>
        <p:spPr>
          <a:xfrm>
            <a:off x="917257" y="389953"/>
            <a:ext cx="82239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Summary</a:t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8560" y="1537198"/>
            <a:ext cx="9834878" cy="453253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>
            <p:ph idx="11" type="ftr"/>
          </p:nvPr>
        </p:nvSpPr>
        <p:spPr>
          <a:xfrm>
            <a:off x="917257" y="6465252"/>
            <a:ext cx="676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4/28/2021</a:t>
            </a:r>
            <a:endParaRPr/>
          </a:p>
        </p:txBody>
      </p:sp>
      <p:sp>
        <p:nvSpPr>
          <p:cNvPr id="168" name="Google Shape;168;p17"/>
          <p:cNvSpPr txBox="1"/>
          <p:nvPr>
            <p:ph idx="10" type="dt"/>
          </p:nvPr>
        </p:nvSpPr>
        <p:spPr>
          <a:xfrm>
            <a:off x="5048503" y="6465252"/>
            <a:ext cx="20949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CSE461 : Introduction to Robotics</a:t>
            </a:r>
            <a:endParaRPr/>
          </a:p>
        </p:txBody>
      </p:sp>
      <p:sp>
        <p:nvSpPr>
          <p:cNvPr id="169" name="Google Shape;169;p17"/>
          <p:cNvSpPr txBox="1"/>
          <p:nvPr>
            <p:ph idx="12" type="sldNum"/>
          </p:nvPr>
        </p:nvSpPr>
        <p:spPr>
          <a:xfrm>
            <a:off x="11074018" y="6465252"/>
            <a:ext cx="241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 txBox="1"/>
          <p:nvPr>
            <p:ph type="title"/>
          </p:nvPr>
        </p:nvSpPr>
        <p:spPr>
          <a:xfrm>
            <a:off x="917257" y="389953"/>
            <a:ext cx="82239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Summary</a:t>
            </a:r>
            <a:endParaRPr/>
          </a:p>
        </p:txBody>
      </p:sp>
      <p:pic>
        <p:nvPicPr>
          <p:cNvPr id="175" name="Google Shape;17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3473" y="1896536"/>
            <a:ext cx="8441559" cy="402415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8"/>
          <p:cNvSpPr txBox="1"/>
          <p:nvPr/>
        </p:nvSpPr>
        <p:spPr>
          <a:xfrm>
            <a:off x="1533778" y="5818504"/>
            <a:ext cx="3810600" cy="29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Simultaneous Localization And Mapping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18"/>
          <p:cNvSpPr txBox="1"/>
          <p:nvPr>
            <p:ph idx="11" type="ftr"/>
          </p:nvPr>
        </p:nvSpPr>
        <p:spPr>
          <a:xfrm>
            <a:off x="917257" y="6465252"/>
            <a:ext cx="676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4/28/2021</a:t>
            </a:r>
            <a:endParaRPr/>
          </a:p>
        </p:txBody>
      </p:sp>
      <p:sp>
        <p:nvSpPr>
          <p:cNvPr id="178" name="Google Shape;178;p18"/>
          <p:cNvSpPr txBox="1"/>
          <p:nvPr>
            <p:ph idx="10" type="dt"/>
          </p:nvPr>
        </p:nvSpPr>
        <p:spPr>
          <a:xfrm>
            <a:off x="5048503" y="6465252"/>
            <a:ext cx="20949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CSE461 : Introduction to Robotics</a:t>
            </a:r>
            <a:endParaRPr/>
          </a:p>
        </p:txBody>
      </p:sp>
      <p:sp>
        <p:nvSpPr>
          <p:cNvPr id="179" name="Google Shape;179;p18"/>
          <p:cNvSpPr txBox="1"/>
          <p:nvPr>
            <p:ph idx="12" type="sldNum"/>
          </p:nvPr>
        </p:nvSpPr>
        <p:spPr>
          <a:xfrm>
            <a:off x="11074018" y="6465252"/>
            <a:ext cx="241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>
            <p:ph type="title"/>
          </p:nvPr>
        </p:nvSpPr>
        <p:spPr>
          <a:xfrm>
            <a:off x="917257" y="389953"/>
            <a:ext cx="82239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Robots Navigation</a:t>
            </a:r>
            <a:endParaRPr/>
          </a:p>
        </p:txBody>
      </p:sp>
      <p:sp>
        <p:nvSpPr>
          <p:cNvPr id="55" name="Google Shape;55;p2"/>
          <p:cNvSpPr txBox="1"/>
          <p:nvPr/>
        </p:nvSpPr>
        <p:spPr>
          <a:xfrm>
            <a:off x="917257" y="1349733"/>
            <a:ext cx="8415600" cy="27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8100">
            <a:spAutoFit/>
          </a:bodyPr>
          <a:lstStyle/>
          <a:p>
            <a:pPr indent="-2413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rPr>
              <a:t>Path Planning</a:t>
            </a: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How to I get to my Goal?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2413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77923B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77923B"/>
                </a:solidFill>
                <a:latin typeface="Calibri"/>
                <a:ea typeface="Calibri"/>
                <a:cs typeface="Calibri"/>
                <a:sym typeface="Calibri"/>
              </a:rPr>
              <a:t>Localization</a:t>
            </a: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Where am I?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24130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E36C09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E36C09"/>
                </a:solidFill>
                <a:latin typeface="Calibri"/>
                <a:ea typeface="Calibri"/>
                <a:cs typeface="Calibri"/>
                <a:sym typeface="Calibri"/>
              </a:rPr>
              <a:t>Mapping</a:t>
            </a: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Where have I been?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1300" lvl="0" marL="2413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30859C"/>
              </a:buClr>
              <a:buSzPts val="4000"/>
              <a:buFont typeface="Arial"/>
              <a:buChar char="•"/>
            </a:pPr>
            <a:r>
              <a:rPr b="0" i="0" lang="en-US" sz="4000" u="none" cap="none" strike="noStrike">
                <a:solidFill>
                  <a:srgbClr val="30859C"/>
                </a:solidFill>
                <a:latin typeface="Calibri"/>
                <a:ea typeface="Calibri"/>
                <a:cs typeface="Calibri"/>
                <a:sym typeface="Calibri"/>
              </a:rPr>
              <a:t>Exploration</a:t>
            </a:r>
            <a:r>
              <a:rPr b="0" i="0" lang="en-U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Where haven’t I been?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 txBox="1"/>
          <p:nvPr>
            <p:ph idx="10" type="dt"/>
          </p:nvPr>
        </p:nvSpPr>
        <p:spPr>
          <a:xfrm>
            <a:off x="5048503" y="6465252"/>
            <a:ext cx="20949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CSE461 : Introduction to Robotics</a:t>
            </a:r>
            <a:endParaRPr/>
          </a:p>
        </p:txBody>
      </p:sp>
      <p:sp>
        <p:nvSpPr>
          <p:cNvPr id="57" name="Google Shape;57;p2"/>
          <p:cNvSpPr txBox="1"/>
          <p:nvPr>
            <p:ph idx="12" type="sldNum"/>
          </p:nvPr>
        </p:nvSpPr>
        <p:spPr>
          <a:xfrm>
            <a:off x="11074018" y="6465252"/>
            <a:ext cx="241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/>
          <p:nvPr>
            <p:ph type="title"/>
          </p:nvPr>
        </p:nvSpPr>
        <p:spPr>
          <a:xfrm>
            <a:off x="917257" y="389953"/>
            <a:ext cx="8223900" cy="6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Robots Navigation</a:t>
            </a:r>
            <a:endParaRPr/>
          </a:p>
        </p:txBody>
      </p:sp>
      <p:sp>
        <p:nvSpPr>
          <p:cNvPr id="63" name="Google Shape;63;p3"/>
          <p:cNvSpPr txBox="1"/>
          <p:nvPr/>
        </p:nvSpPr>
        <p:spPr>
          <a:xfrm>
            <a:off x="917248" y="1349725"/>
            <a:ext cx="10942500" cy="28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8100">
            <a:spAutoFit/>
          </a:bodyPr>
          <a:lstStyle/>
          <a:p>
            <a:pPr indent="-20955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504D"/>
              </a:buClr>
              <a:buSzPts val="3300"/>
              <a:buFont typeface="Arial"/>
              <a:buChar char="•"/>
            </a:pPr>
            <a:r>
              <a:rPr b="0" i="0" lang="en-US" sz="3300" u="none" cap="none" strike="noStrike">
                <a:solidFill>
                  <a:srgbClr val="C0504D"/>
                </a:solidFill>
                <a:latin typeface="Calibri"/>
                <a:ea typeface="Calibri"/>
                <a:cs typeface="Calibri"/>
                <a:sym typeface="Calibri"/>
              </a:rPr>
              <a:t>Path Planning</a:t>
            </a:r>
            <a:r>
              <a:rPr b="0" i="0" lang="en-US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How to I get to my Goal?</a:t>
            </a:r>
            <a:endParaRPr b="0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9550" lvl="0" marL="2413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77923B"/>
              </a:buClr>
              <a:buSzPts val="3300"/>
              <a:buFont typeface="Arial"/>
              <a:buChar char="•"/>
            </a:pPr>
            <a:r>
              <a:rPr b="0" i="0" lang="en-US" sz="3300" u="none" cap="none" strike="noStrike">
                <a:solidFill>
                  <a:srgbClr val="77923B"/>
                </a:solidFill>
                <a:latin typeface="Calibri"/>
                <a:ea typeface="Calibri"/>
                <a:cs typeface="Calibri"/>
                <a:sym typeface="Calibri"/>
              </a:rPr>
              <a:t>Localization</a:t>
            </a:r>
            <a:r>
              <a:rPr b="0" i="0" lang="en-US" sz="33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Where am I?</a:t>
            </a:r>
            <a:endParaRPr b="0" i="0" sz="33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241300" marR="0" rtl="0" algn="l">
              <a:lnSpc>
                <a:spcPct val="100000"/>
              </a:lnSpc>
              <a:spcBef>
                <a:spcPts val="525"/>
              </a:spcBef>
              <a:spcAft>
                <a:spcPts val="0"/>
              </a:spcAft>
              <a:buClr>
                <a:srgbClr val="E36C09"/>
              </a:buClr>
              <a:buSzPts val="4900"/>
              <a:buFont typeface="Arial"/>
              <a:buChar char="•"/>
            </a:pPr>
            <a:r>
              <a:rPr b="0" i="0" lang="en-US" sz="4900" u="none" cap="none" strike="noStrike">
                <a:solidFill>
                  <a:srgbClr val="E36C09"/>
                </a:solidFill>
                <a:highlight>
                  <a:srgbClr val="FFF2CC"/>
                </a:highlight>
                <a:latin typeface="Calibri"/>
                <a:ea typeface="Calibri"/>
                <a:cs typeface="Calibri"/>
                <a:sym typeface="Calibri"/>
              </a:rPr>
              <a:t>Mapping</a:t>
            </a:r>
            <a:r>
              <a:rPr b="0" i="0" lang="en-US" sz="4900" u="none" cap="none" strike="noStrike">
                <a:solidFill>
                  <a:srgbClr val="000000"/>
                </a:solidFill>
                <a:highlight>
                  <a:srgbClr val="FFF2CC"/>
                </a:highlight>
                <a:latin typeface="Calibri"/>
                <a:ea typeface="Calibri"/>
                <a:cs typeface="Calibri"/>
                <a:sym typeface="Calibri"/>
              </a:rPr>
              <a:t>: Where have I been?</a:t>
            </a:r>
            <a:endParaRPr b="0" i="0" sz="4900" u="none" cap="none" strike="noStrike">
              <a:solidFill>
                <a:srgbClr val="000000"/>
              </a:solidFill>
              <a:highlight>
                <a:srgbClr val="FFF2CC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2413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rgbClr val="30859C"/>
              </a:buClr>
              <a:buSzPts val="4900"/>
              <a:buFont typeface="Arial"/>
              <a:buChar char="•"/>
            </a:pPr>
            <a:r>
              <a:rPr b="0" i="0" lang="en-US" sz="4900" u="none" cap="none" strike="noStrike">
                <a:solidFill>
                  <a:srgbClr val="30859C"/>
                </a:solidFill>
                <a:highlight>
                  <a:srgbClr val="FFF2CC"/>
                </a:highlight>
                <a:latin typeface="Calibri"/>
                <a:ea typeface="Calibri"/>
                <a:cs typeface="Calibri"/>
                <a:sym typeface="Calibri"/>
              </a:rPr>
              <a:t>Exploration</a:t>
            </a:r>
            <a:r>
              <a:rPr b="0" i="0" lang="en-US" sz="4900" u="none" cap="none" strike="noStrike">
                <a:solidFill>
                  <a:srgbClr val="000000"/>
                </a:solidFill>
                <a:highlight>
                  <a:srgbClr val="FFF2CC"/>
                </a:highlight>
                <a:latin typeface="Calibri"/>
                <a:ea typeface="Calibri"/>
                <a:cs typeface="Calibri"/>
                <a:sym typeface="Calibri"/>
              </a:rPr>
              <a:t>: Where haven’t I been?</a:t>
            </a:r>
            <a:endParaRPr b="0" i="0" sz="4900" u="none" cap="none" strike="noStrike">
              <a:solidFill>
                <a:srgbClr val="000000"/>
              </a:solidFill>
              <a:highlight>
                <a:srgbClr val="FFF2CC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3"/>
          <p:cNvSpPr txBox="1"/>
          <p:nvPr>
            <p:ph idx="10" type="dt"/>
          </p:nvPr>
        </p:nvSpPr>
        <p:spPr>
          <a:xfrm>
            <a:off x="5048503" y="6465252"/>
            <a:ext cx="20949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CSE461 : Introduction to Robotics</a:t>
            </a:r>
            <a:endParaRPr/>
          </a:p>
        </p:txBody>
      </p:sp>
      <p:sp>
        <p:nvSpPr>
          <p:cNvPr id="65" name="Google Shape;65;p3"/>
          <p:cNvSpPr txBox="1"/>
          <p:nvPr>
            <p:ph idx="12" type="sldNum"/>
          </p:nvPr>
        </p:nvSpPr>
        <p:spPr>
          <a:xfrm>
            <a:off x="11074018" y="6465252"/>
            <a:ext cx="2412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/>
          <p:nvPr>
            <p:ph type="title"/>
          </p:nvPr>
        </p:nvSpPr>
        <p:spPr>
          <a:xfrm>
            <a:off x="917257" y="389953"/>
            <a:ext cx="82239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Mapping and Exploration</a:t>
            </a:r>
            <a:endParaRPr/>
          </a:p>
        </p:txBody>
      </p:sp>
      <p:sp>
        <p:nvSpPr>
          <p:cNvPr id="71" name="Google Shape;71;p6"/>
          <p:cNvSpPr txBox="1"/>
          <p:nvPr>
            <p:ph idx="10" type="dt"/>
          </p:nvPr>
        </p:nvSpPr>
        <p:spPr>
          <a:xfrm>
            <a:off x="5048503" y="6465252"/>
            <a:ext cx="20949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CSE461 : Introduction to Robotics</a:t>
            </a:r>
            <a:endParaRPr/>
          </a:p>
        </p:txBody>
      </p:sp>
      <p:sp>
        <p:nvSpPr>
          <p:cNvPr id="72" name="Google Shape;72;p6"/>
          <p:cNvSpPr txBox="1"/>
          <p:nvPr>
            <p:ph idx="12" type="sldNum"/>
          </p:nvPr>
        </p:nvSpPr>
        <p:spPr>
          <a:xfrm>
            <a:off x="11074018" y="6465252"/>
            <a:ext cx="241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" name="Google Shape;73;p6"/>
          <p:cNvSpPr txBox="1"/>
          <p:nvPr/>
        </p:nvSpPr>
        <p:spPr>
          <a:xfrm>
            <a:off x="917250" y="1417250"/>
            <a:ext cx="9446400" cy="538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28600" lvl="0" marL="241300" marR="0" rtl="0" algn="l">
              <a:lnSpc>
                <a:spcPct val="119615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2600"/>
              <a:buFont typeface="Arial"/>
              <a:buChar char="•"/>
            </a:pPr>
            <a:r>
              <a:rPr b="1" i="0" lang="en-US" sz="2600" u="none" cap="none" strike="noStrike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Question: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9234" lvl="1" marL="697865" marR="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FF66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You are roaming around in an unknown space, what can you learn about it?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0" rtl="0" algn="l">
              <a:lnSpc>
                <a:spcPct val="119615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Two parts of the problem: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97865" marR="100965" rtl="0" algn="l">
              <a:lnSpc>
                <a:spcPct val="96363"/>
              </a:lnSpc>
              <a:spcBef>
                <a:spcPts val="495"/>
              </a:spcBef>
              <a:spcAft>
                <a:spcPts val="0"/>
              </a:spcAft>
              <a:buClr>
                <a:srgbClr val="00804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8040"/>
                </a:solidFill>
                <a:latin typeface="Calibri"/>
                <a:ea typeface="Calibri"/>
                <a:cs typeface="Calibri"/>
                <a:sym typeface="Calibri"/>
              </a:rPr>
              <a:t>Mapping: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you roam around the world, how do you build a memory of the shape of the space you have moved through?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9234" lvl="1" marL="697865" marR="0" rtl="0" algn="l">
              <a:lnSpc>
                <a:spcPct val="107727"/>
              </a:lnSpc>
              <a:spcBef>
                <a:spcPts val="0"/>
              </a:spcBef>
              <a:spcAft>
                <a:spcPts val="0"/>
              </a:spcAft>
              <a:buClr>
                <a:srgbClr val="52890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528901"/>
                </a:solidFill>
                <a:latin typeface="Calibri"/>
                <a:ea typeface="Calibri"/>
                <a:cs typeface="Calibri"/>
                <a:sym typeface="Calibri"/>
              </a:rPr>
              <a:t>Exploration: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Given that you don’t know the shape or size of the environment,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97865" marR="0" rtl="0" algn="l">
              <a:lnSpc>
                <a:spcPct val="10772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 to make sure you covered all of it?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Both have many uses: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9234" lvl="1" marL="697865" marR="0" rtl="0" algn="l">
              <a:lnSpc>
                <a:spcPct val="119090"/>
              </a:lnSpc>
              <a:spcBef>
                <a:spcPts val="5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Returning back to home/charger after some task.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9234" lvl="1" marL="697865" marR="0" rtl="0" algn="l">
              <a:lnSpc>
                <a:spcPct val="11863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Cleaning a new room efficiently; Systematic search for survivors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9234" lvl="1" marL="697865" marR="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Mapping a collapsed mine or building.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0" marL="241300" marR="0" rtl="0" algn="l">
              <a:lnSpc>
                <a:spcPct val="119615"/>
              </a:lnSpc>
              <a:spcBef>
                <a:spcPts val="360"/>
              </a:spcBef>
              <a:spcAft>
                <a:spcPts val="0"/>
              </a:spcAft>
              <a:buClr>
                <a:srgbClr val="008040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rgbClr val="008040"/>
                </a:solidFill>
                <a:latin typeface="Calibri"/>
                <a:ea typeface="Calibri"/>
                <a:cs typeface="Calibri"/>
                <a:sym typeface="Calibri"/>
              </a:rPr>
              <a:t>Mapping and Exploration are also “collections of algorithms”</a:t>
            </a:r>
            <a:endParaRPr b="0" i="0" sz="2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9234" lvl="1" marL="697865" marR="0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528901"/>
              </a:buClr>
              <a:buSzPts val="220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528901"/>
                </a:solidFill>
                <a:latin typeface="Calibri"/>
                <a:ea typeface="Calibri"/>
                <a:cs typeface="Calibri"/>
                <a:sym typeface="Calibri"/>
              </a:rPr>
              <a:t>We will focus on </a:t>
            </a:r>
            <a:r>
              <a:rPr b="0" i="0" lang="en-US" sz="2200" u="none" cap="none" strike="noStrike">
                <a:solidFill>
                  <a:srgbClr val="FF6600"/>
                </a:solidFill>
                <a:latin typeface="Calibri"/>
                <a:ea typeface="Calibri"/>
                <a:cs typeface="Calibri"/>
                <a:sym typeface="Calibri"/>
              </a:rPr>
              <a:t>“Occupancy Grid” </a:t>
            </a:r>
            <a:r>
              <a:rPr b="0" i="0" lang="en-US" sz="2200" u="none" cap="none" strike="noStrike">
                <a:solidFill>
                  <a:srgbClr val="528901"/>
                </a:solidFill>
                <a:latin typeface="Calibri"/>
                <a:ea typeface="Calibri"/>
                <a:cs typeface="Calibri"/>
                <a:sym typeface="Calibri"/>
              </a:rPr>
              <a:t>algorithms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"/>
          <p:cNvSpPr txBox="1"/>
          <p:nvPr>
            <p:ph type="title"/>
          </p:nvPr>
        </p:nvSpPr>
        <p:spPr>
          <a:xfrm>
            <a:off x="917257" y="389953"/>
            <a:ext cx="82239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is an Occupancy Grid?</a:t>
            </a:r>
            <a:endParaRPr/>
          </a:p>
        </p:txBody>
      </p:sp>
      <p:sp>
        <p:nvSpPr>
          <p:cNvPr id="79" name="Google Shape;79;p7"/>
          <p:cNvSpPr txBox="1"/>
          <p:nvPr/>
        </p:nvSpPr>
        <p:spPr>
          <a:xfrm>
            <a:off x="917257" y="1468056"/>
            <a:ext cx="9829800" cy="5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27965" lvl="0" marL="240665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Clr>
                <a:srgbClr val="A6A6A6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A6A6A6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🡽</a:t>
            </a:r>
            <a:r>
              <a:rPr b="0" i="0" lang="en-US" sz="1800" u="none" cap="none" strike="noStrike">
                <a:solidFill>
                  <a:srgbClr val="A6A6A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0" i="0" lang="en-US" sz="1800" u="none" cap="none" strike="noStrike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A way of representing a map as a gridded world where each cell is either “occupied” or “empty” or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41300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“unknown”.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0" name="Google Shape;8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1399" y="2455991"/>
            <a:ext cx="5108551" cy="3438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92427" y="2914163"/>
            <a:ext cx="2871904" cy="218477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7"/>
          <p:cNvSpPr txBox="1"/>
          <p:nvPr>
            <p:ph idx="10" type="dt"/>
          </p:nvPr>
        </p:nvSpPr>
        <p:spPr>
          <a:xfrm>
            <a:off x="5048503" y="6465252"/>
            <a:ext cx="20949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CSE461 : Introduction to Robotics</a:t>
            </a:r>
            <a:endParaRPr/>
          </a:p>
        </p:txBody>
      </p:sp>
      <p:sp>
        <p:nvSpPr>
          <p:cNvPr id="83" name="Google Shape;83;p7"/>
          <p:cNvSpPr txBox="1"/>
          <p:nvPr>
            <p:ph idx="12" type="sldNum"/>
          </p:nvPr>
        </p:nvSpPr>
        <p:spPr>
          <a:xfrm>
            <a:off x="11074018" y="6465252"/>
            <a:ext cx="241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/>
          <p:nvPr>
            <p:ph type="title"/>
          </p:nvPr>
        </p:nvSpPr>
        <p:spPr>
          <a:xfrm>
            <a:off x="917257" y="389953"/>
            <a:ext cx="82239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Examples</a:t>
            </a:r>
            <a:endParaRPr/>
          </a:p>
        </p:txBody>
      </p:sp>
      <p:pic>
        <p:nvPicPr>
          <p:cNvPr id="89" name="Google Shape;8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90260" y="1558792"/>
            <a:ext cx="5654212" cy="2190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00200" y="3825240"/>
            <a:ext cx="3830321" cy="2092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758179" y="3825240"/>
            <a:ext cx="3987800" cy="241808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8"/>
          <p:cNvSpPr txBox="1"/>
          <p:nvPr>
            <p:ph idx="10" type="dt"/>
          </p:nvPr>
        </p:nvSpPr>
        <p:spPr>
          <a:xfrm>
            <a:off x="5048503" y="6465252"/>
            <a:ext cx="20949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CSE461 : Introduction to Robotics</a:t>
            </a:r>
            <a:endParaRPr/>
          </a:p>
        </p:txBody>
      </p:sp>
      <p:sp>
        <p:nvSpPr>
          <p:cNvPr id="93" name="Google Shape;93;p8"/>
          <p:cNvSpPr txBox="1"/>
          <p:nvPr>
            <p:ph idx="12" type="sldNum"/>
          </p:nvPr>
        </p:nvSpPr>
        <p:spPr>
          <a:xfrm>
            <a:off x="11074018" y="6465252"/>
            <a:ext cx="241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 txBox="1"/>
          <p:nvPr>
            <p:ph type="title"/>
          </p:nvPr>
        </p:nvSpPr>
        <p:spPr>
          <a:xfrm>
            <a:off x="917257" y="389953"/>
            <a:ext cx="82239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What is a Sensor Model?</a:t>
            </a:r>
            <a:endParaRPr/>
          </a:p>
        </p:txBody>
      </p:sp>
      <p:sp>
        <p:nvSpPr>
          <p:cNvPr id="99" name="Google Shape;99;p9"/>
          <p:cNvSpPr txBox="1"/>
          <p:nvPr>
            <p:ph idx="10" type="dt"/>
          </p:nvPr>
        </p:nvSpPr>
        <p:spPr>
          <a:xfrm>
            <a:off x="5048503" y="6465252"/>
            <a:ext cx="20949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CSE461 : Introduction to Robotics</a:t>
            </a:r>
            <a:endParaRPr/>
          </a:p>
        </p:txBody>
      </p:sp>
      <p:sp>
        <p:nvSpPr>
          <p:cNvPr id="100" name="Google Shape;100;p9"/>
          <p:cNvSpPr txBox="1"/>
          <p:nvPr>
            <p:ph idx="12" type="sldNum"/>
          </p:nvPr>
        </p:nvSpPr>
        <p:spPr>
          <a:xfrm>
            <a:off x="11074018" y="6465252"/>
            <a:ext cx="241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9"/>
          <p:cNvSpPr txBox="1"/>
          <p:nvPr/>
        </p:nvSpPr>
        <p:spPr>
          <a:xfrm>
            <a:off x="917257" y="1408799"/>
            <a:ext cx="9034200" cy="31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9350">
            <a:spAutoFit/>
          </a:bodyPr>
          <a:lstStyle/>
          <a:p>
            <a:pPr indent="-228600" lvl="0" marL="2413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28901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528901"/>
                </a:solidFill>
                <a:latin typeface="Calibri"/>
                <a:ea typeface="Calibri"/>
                <a:cs typeface="Calibri"/>
                <a:sym typeface="Calibri"/>
              </a:rPr>
              <a:t>Constructing a Sensor Model</a:t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9234" lvl="1" marL="697865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52525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A sensor measures </a:t>
            </a:r>
            <a:r>
              <a:rPr b="0" i="1" lang="en-US" sz="2800" u="none" cap="none" strike="noStrike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raw values </a:t>
            </a:r>
            <a:r>
              <a:rPr b="0" i="0" lang="en-US" sz="2800" u="none" cap="none" strike="noStrike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in an environment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9234" lvl="1" marL="697865" marR="0" rtl="0" algn="l">
              <a:lnSpc>
                <a:spcPct val="100000"/>
              </a:lnSpc>
              <a:spcBef>
                <a:spcPts val="165"/>
              </a:spcBef>
              <a:spcAft>
                <a:spcPts val="0"/>
              </a:spcAft>
              <a:buClr>
                <a:srgbClr val="252525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You have to map that into a Grid Cell Value.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9234" lvl="1" marL="697865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rgbClr val="252525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Robots can have very different sensors and configurations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8600" lvl="1" marL="697865" marR="5259705" rtl="0" algn="l">
              <a:lnSpc>
                <a:spcPct val="107857"/>
              </a:lnSpc>
              <a:spcBef>
                <a:spcPts val="565"/>
              </a:spcBef>
              <a:spcAft>
                <a:spcPts val="0"/>
              </a:spcAft>
              <a:buClr>
                <a:srgbClr val="252525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Examples: LIDAR/Depth Camera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697865" marR="0" rtl="0" algn="l">
              <a:lnSpc>
                <a:spcPct val="117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Vs. a 360 degree vision/ranging system</a:t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 txBox="1"/>
          <p:nvPr>
            <p:ph type="title"/>
          </p:nvPr>
        </p:nvSpPr>
        <p:spPr>
          <a:xfrm>
            <a:off x="917257" y="389953"/>
            <a:ext cx="82239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Constructing a Sensor Model</a:t>
            </a:r>
            <a:endParaRPr/>
          </a:p>
        </p:txBody>
      </p:sp>
      <p:sp>
        <p:nvSpPr>
          <p:cNvPr id="107" name="Google Shape;107;p10"/>
          <p:cNvSpPr txBox="1"/>
          <p:nvPr/>
        </p:nvSpPr>
        <p:spPr>
          <a:xfrm>
            <a:off x="917257" y="1465516"/>
            <a:ext cx="4942800" cy="4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227965" lvl="0" marL="240665" marR="0" rtl="0" algn="l">
              <a:lnSpc>
                <a:spcPct val="11444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Depth Sensor Model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41300" marR="0" rtl="0" algn="l">
              <a:lnSpc>
                <a:spcPct val="108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528901"/>
                </a:solidFill>
                <a:latin typeface="Calibri"/>
                <a:ea typeface="Calibri"/>
                <a:cs typeface="Calibri"/>
                <a:sym typeface="Calibri"/>
              </a:rPr>
              <a:t>R = maximum range, B = maximum angle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41300" marR="0" rtl="0" algn="l">
              <a:lnSpc>
                <a:spcPct val="10772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Let say the sensor at point p returns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distance = “r”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41300" marR="393700" rtl="0" algn="l">
              <a:lnSpc>
                <a:spcPct val="94100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Region 1 (dist &lt; r, grid cell probably empty) Region 2 (dist = r, grid cell probably obstacle) Region 3 (dist &gt; r, grid cell unknown/obscured)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5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990000"/>
                </a:solidFill>
                <a:latin typeface="Calibri"/>
                <a:ea typeface="Calibri"/>
                <a:cs typeface="Calibri"/>
                <a:sym typeface="Calibri"/>
              </a:rPr>
              <a:t>Simplest Sensor Model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413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Where I stand is Empty (white)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r>
              <a:t/>
            </a:r>
            <a:endParaRPr b="0" i="0" sz="245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27965" lvl="0" marL="240665" marR="0" rtl="0" algn="l">
              <a:lnSpc>
                <a:spcPct val="113888"/>
              </a:lnSpc>
              <a:spcBef>
                <a:spcPts val="5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rPr>
              <a:t>A Better Model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41300" marR="1181100" rtl="0" algn="l">
              <a:lnSpc>
                <a:spcPct val="107722"/>
              </a:lnSpc>
              <a:spcBef>
                <a:spcPts val="135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Set Region 1 cells as Empty (white) Set Region 2 cells as Occupied (black).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41300" marR="0" rtl="0" algn="l">
              <a:lnSpc>
                <a:spcPct val="10527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Pick a max range/angle where data is reliable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241300" marR="0" rtl="0" algn="l">
              <a:lnSpc>
                <a:spcPct val="11888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Rest is still Unknown (gray)</a:t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9215" y="1586578"/>
            <a:ext cx="2741470" cy="400503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0"/>
          <p:cNvSpPr txBox="1"/>
          <p:nvPr>
            <p:ph idx="10" type="dt"/>
          </p:nvPr>
        </p:nvSpPr>
        <p:spPr>
          <a:xfrm>
            <a:off x="5048503" y="6465252"/>
            <a:ext cx="20949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CSE461 : Introduction to Robotics</a:t>
            </a:r>
            <a:endParaRPr/>
          </a:p>
        </p:txBody>
      </p:sp>
      <p:sp>
        <p:nvSpPr>
          <p:cNvPr id="110" name="Google Shape;110;p10"/>
          <p:cNvSpPr txBox="1"/>
          <p:nvPr>
            <p:ph idx="12" type="sldNum"/>
          </p:nvPr>
        </p:nvSpPr>
        <p:spPr>
          <a:xfrm>
            <a:off x="11074018" y="6465252"/>
            <a:ext cx="241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1"/>
          <p:cNvSpPr txBox="1"/>
          <p:nvPr>
            <p:ph type="title"/>
          </p:nvPr>
        </p:nvSpPr>
        <p:spPr>
          <a:xfrm>
            <a:off x="917257" y="389953"/>
            <a:ext cx="82239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Simple OG Mapping Algorithm</a:t>
            </a:r>
            <a:endParaRPr/>
          </a:p>
        </p:txBody>
      </p:sp>
      <p:sp>
        <p:nvSpPr>
          <p:cNvPr id="116" name="Google Shape;116;p11"/>
          <p:cNvSpPr txBox="1"/>
          <p:nvPr>
            <p:ph idx="10" type="dt"/>
          </p:nvPr>
        </p:nvSpPr>
        <p:spPr>
          <a:xfrm>
            <a:off x="5048503" y="6465252"/>
            <a:ext cx="20949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127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CSE461 : Introduction to Robotics</a:t>
            </a:r>
            <a:endParaRPr/>
          </a:p>
        </p:txBody>
      </p:sp>
      <p:sp>
        <p:nvSpPr>
          <p:cNvPr id="117" name="Google Shape;117;p11"/>
          <p:cNvSpPr txBox="1"/>
          <p:nvPr>
            <p:ph idx="12" type="sldNum"/>
          </p:nvPr>
        </p:nvSpPr>
        <p:spPr>
          <a:xfrm>
            <a:off x="11074018" y="6465252"/>
            <a:ext cx="241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38100" rtl="0" algn="l">
              <a:lnSpc>
                <a:spcPct val="103333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11"/>
          <p:cNvSpPr txBox="1"/>
          <p:nvPr>
            <p:ph idx="1" type="body"/>
          </p:nvPr>
        </p:nvSpPr>
        <p:spPr>
          <a:xfrm>
            <a:off x="917257" y="1422463"/>
            <a:ext cx="8268300" cy="45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57200" lvl="0" marL="469265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Calibri"/>
              <a:buAutoNum type="arabicPeriod"/>
            </a:pPr>
            <a:r>
              <a:rPr lang="en-US"/>
              <a:t>Initialize a Grid</a:t>
            </a:r>
            <a:endParaRPr/>
          </a:p>
          <a:p>
            <a:pPr indent="-229234" lvl="1" marL="697865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Set all locations as “unknown”, pick a start location and orientation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69265" rtl="0" algn="l">
              <a:lnSpc>
                <a:spcPct val="119545"/>
              </a:lnSpc>
              <a:spcBef>
                <a:spcPts val="459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Calibri"/>
              <a:buAutoNum type="arabicPeriod"/>
            </a:pPr>
            <a:r>
              <a:rPr lang="en-US"/>
              <a:t>Update the Grid</a:t>
            </a:r>
            <a:endParaRPr/>
          </a:p>
          <a:p>
            <a:pPr indent="-229234" lvl="1" marL="697865" rtl="0" algn="l">
              <a:lnSpc>
                <a:spcPct val="11909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2200"/>
              <a:buFont typeface="Arial"/>
              <a:buChar char="•"/>
            </a:pPr>
            <a:r>
              <a:rPr i="1" lang="en-US" sz="22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Mark your current grid position as “empty”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29234" lvl="1" marL="697865" rtl="0" algn="l">
              <a:lnSpc>
                <a:spcPct val="118636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Using your better sensor model,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29234" lvl="1" marL="697865" rtl="0" algn="l">
              <a:lnSpc>
                <a:spcPct val="11909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2200"/>
              <a:buFont typeface="Arial"/>
              <a:buChar char="•"/>
            </a:pPr>
            <a:r>
              <a:rPr i="1" lang="en-US" sz="22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Mark all visible grid locations as “empty” or “occupied”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69265" rtl="0" algn="l">
              <a:lnSpc>
                <a:spcPct val="119090"/>
              </a:lnSpc>
              <a:spcBef>
                <a:spcPts val="484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Calibri"/>
              <a:buAutoNum type="arabicPeriod"/>
            </a:pPr>
            <a:r>
              <a:rPr lang="en-US"/>
              <a:t>Pick a Next Move</a:t>
            </a:r>
            <a:endParaRPr/>
          </a:p>
          <a:p>
            <a:pPr indent="-229234" lvl="1" marL="697865" rtl="0" algn="l">
              <a:lnSpc>
                <a:spcPct val="118636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Look at neighboring grid positions in your map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29234" lvl="1" marL="697865" rtl="0" algn="l">
              <a:lnSpc>
                <a:spcPct val="119090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Pick a neighboring grid location that is empty (randomly)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29234" lvl="1" marL="697865" rtl="0" algn="l">
              <a:lnSpc>
                <a:spcPct val="119545"/>
              </a:lnSpc>
              <a:spcBef>
                <a:spcPts val="0"/>
              </a:spcBef>
              <a:spcAft>
                <a:spcPts val="0"/>
              </a:spcAft>
              <a:buClr>
                <a:srgbClr val="252525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Move to it and update your current position in the Grid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69265" rtl="0" algn="l">
              <a:lnSpc>
                <a:spcPct val="100000"/>
              </a:lnSpc>
              <a:spcBef>
                <a:spcPts val="459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Calibri"/>
              <a:buAutoNum type="arabicPeriod"/>
            </a:pPr>
            <a:r>
              <a:rPr lang="en-US"/>
              <a:t>Loop forever</a:t>
            </a:r>
            <a:endParaRPr/>
          </a:p>
          <a:p>
            <a:pPr indent="-229234" lvl="1" marL="697865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rgbClr val="252525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rgbClr val="252525"/>
                </a:solidFill>
                <a:latin typeface="Calibri"/>
                <a:ea typeface="Calibri"/>
                <a:cs typeface="Calibri"/>
                <a:sym typeface="Calibri"/>
              </a:rPr>
              <a:t>Keep moving and updating the grid (unless you are “done”)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