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2a0ef8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f2a0ef8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b62cf0ee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b62cf0ee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b62cf0ee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b62cf0ee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b62cf0e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b62cf0e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62cf0e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b62cf0e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b62cf0ee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b62cf0ee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b62cf0ee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b62cf0ee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62cf0ee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62cf0ee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b62cf0ee7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b62cf0ee7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b62cf0ee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b62cf0ee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b62cf0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b62cf0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b62cf0ee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b62cf0ee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b62cf0ee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b62cf0ee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b62cf0ee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b62cf0ee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f2a0ef8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f2a0ef8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b62cf0ee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b62cf0ee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b62cf0e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b62cf0e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62cf0e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62cf0e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62cf0ee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62cf0ee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62cf0ee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62cf0ee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2a0ef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f2a0ef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62cf0ee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62cf0ee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DC motor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22"/>
          <p:cNvCxnSpPr>
            <a:stCxn id="107" idx="0"/>
          </p:cNvCxnSpPr>
          <p:nvPr/>
        </p:nvCxnSpPr>
        <p:spPr>
          <a:xfrm>
            <a:off x="4572000" y="1152475"/>
            <a:ext cx="0" cy="341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22"/>
          <p:cNvCxnSpPr/>
          <p:nvPr/>
        </p:nvCxnSpPr>
        <p:spPr>
          <a:xfrm flipH="1" rot="10800000">
            <a:off x="1875225" y="2879925"/>
            <a:ext cx="5264100" cy="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22"/>
          <p:cNvSpPr txBox="1"/>
          <p:nvPr/>
        </p:nvSpPr>
        <p:spPr>
          <a:xfrm>
            <a:off x="4634500" y="1004600"/>
            <a:ext cx="7635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7233050" y="2772675"/>
            <a:ext cx="723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1023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4688075" y="4513950"/>
            <a:ext cx="522300" cy="2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1660925" y="2853025"/>
            <a:ext cx="3216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701475" y="3027175"/>
            <a:ext cx="10983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512,512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094125" y="2799475"/>
            <a:ext cx="2826300" cy="254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4446975" y="1942200"/>
            <a:ext cx="241200" cy="1794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4795250" y="1808250"/>
            <a:ext cx="602700" cy="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712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960575" y="2558350"/>
            <a:ext cx="763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712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946800" y="2571750"/>
            <a:ext cx="723300" cy="1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312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3857600" y="3857625"/>
            <a:ext cx="6027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312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Joystick Module Summary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 </a:t>
            </a:r>
            <a:r>
              <a:rPr b="1" lang="en" sz="2000">
                <a:solidFill>
                  <a:schemeClr val="dk1"/>
                </a:solidFill>
              </a:rPr>
              <a:t>5-pin joystick module</a:t>
            </a:r>
            <a:r>
              <a:rPr lang="en" sz="2000">
                <a:solidFill>
                  <a:schemeClr val="dk1"/>
                </a:solidFill>
              </a:rPr>
              <a:t> uses </a:t>
            </a:r>
            <a:r>
              <a:rPr b="1" lang="en" sz="2000">
                <a:solidFill>
                  <a:schemeClr val="dk1"/>
                </a:solidFill>
              </a:rPr>
              <a:t>two potentiometers</a:t>
            </a:r>
            <a:r>
              <a:rPr lang="en" sz="2000">
                <a:solidFill>
                  <a:schemeClr val="dk1"/>
                </a:solidFill>
              </a:rPr>
              <a:t> for X and Y axes.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outputs </a:t>
            </a:r>
            <a:r>
              <a:rPr b="1" lang="en" sz="2000">
                <a:solidFill>
                  <a:schemeClr val="dk1"/>
                </a:solidFill>
              </a:rPr>
              <a:t>analog voltages (0–1023)</a:t>
            </a:r>
            <a:r>
              <a:rPr lang="en" sz="2000">
                <a:solidFill>
                  <a:schemeClr val="dk1"/>
                </a:solidFill>
              </a:rPr>
              <a:t> based on joystick movement.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Has a </a:t>
            </a:r>
            <a:r>
              <a:rPr b="1" lang="en" sz="2000">
                <a:solidFill>
                  <a:schemeClr val="dk1"/>
                </a:solidFill>
              </a:rPr>
              <a:t>digital switch (SW)</a:t>
            </a:r>
            <a:r>
              <a:rPr lang="en" sz="2000">
                <a:solidFill>
                  <a:schemeClr val="dk1"/>
                </a:solidFill>
              </a:rPr>
              <a:t> for click detection.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center position</a:t>
            </a:r>
            <a:r>
              <a:rPr lang="en" sz="2000">
                <a:solidFill>
                  <a:schemeClr val="dk1"/>
                </a:solidFill>
              </a:rPr>
              <a:t> is around </a:t>
            </a:r>
            <a:r>
              <a:rPr b="1" lang="en" sz="2000">
                <a:solidFill>
                  <a:schemeClr val="dk1"/>
                </a:solidFill>
              </a:rPr>
              <a:t>512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DC motor - Direct Current Motor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</a:t>
            </a:r>
            <a:r>
              <a:rPr lang="en" sz="2000">
                <a:solidFill>
                  <a:schemeClr val="dk1"/>
                </a:solidFill>
              </a:rPr>
              <a:t>n electric motor that runs on </a:t>
            </a:r>
            <a:r>
              <a:rPr b="1" lang="en" sz="2000">
                <a:solidFill>
                  <a:schemeClr val="dk1"/>
                </a:solidFill>
              </a:rPr>
              <a:t>direct current (DC)</a:t>
            </a:r>
            <a:r>
              <a:rPr lang="en" sz="2000">
                <a:solidFill>
                  <a:schemeClr val="dk1"/>
                </a:solidFill>
              </a:rPr>
              <a:t>,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current flows in one direction.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motor converts </a:t>
            </a:r>
            <a:r>
              <a:rPr b="1" lang="en" sz="2000">
                <a:solidFill>
                  <a:schemeClr val="dk1"/>
                </a:solidFill>
              </a:rPr>
              <a:t>electrical energy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(from a power source like a battery) into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mechanical motion</a:t>
            </a:r>
            <a:r>
              <a:rPr lang="en" sz="2000">
                <a:solidFill>
                  <a:schemeClr val="dk1"/>
                </a:solidFill>
              </a:rPr>
              <a:t> (rotation).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9200" y="2507450"/>
            <a:ext cx="4129700" cy="23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 b="15562" l="0" r="0" t="9548"/>
          <a:stretch/>
        </p:blipFill>
        <p:spPr>
          <a:xfrm>
            <a:off x="1282600" y="3023875"/>
            <a:ext cx="186690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1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a DC Motor Work?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797250"/>
            <a:ext cx="8520600" cy="3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At its core, a DC motor consists of two main parts: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Rotor (Armature)</a:t>
            </a:r>
            <a:r>
              <a:rPr lang="en">
                <a:solidFill>
                  <a:schemeClr val="dk1"/>
                </a:solidFill>
              </a:rPr>
              <a:t>: This is the rotating part of the motor,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often made of copper wire wound into coils.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dk1"/>
                </a:solidFill>
              </a:rPr>
              <a:t>Stator</a:t>
            </a:r>
            <a:r>
              <a:rPr lang="en">
                <a:solidFill>
                  <a:schemeClr val="dk1"/>
                </a:solidFill>
              </a:rPr>
              <a:t>: This is the stationary part of the motor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that creates the magnetic field, either be made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with </a:t>
            </a:r>
            <a:r>
              <a:rPr b="1" lang="en">
                <a:solidFill>
                  <a:schemeClr val="dk1"/>
                </a:solidFill>
              </a:rPr>
              <a:t>permanent magnets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electromagnetic coils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When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DC voltage</a:t>
            </a:r>
            <a:r>
              <a:rPr lang="en">
                <a:solidFill>
                  <a:schemeClr val="dk1"/>
                </a:solidFill>
              </a:rPr>
              <a:t> is applied to the motor’s </a:t>
            </a:r>
            <a:r>
              <a:rPr b="1" lang="en">
                <a:solidFill>
                  <a:schemeClr val="dk1"/>
                </a:solidFill>
              </a:rPr>
              <a:t>terminals</a:t>
            </a:r>
            <a:r>
              <a:rPr lang="en">
                <a:solidFill>
                  <a:schemeClr val="dk1"/>
                </a:solidFill>
              </a:rPr>
              <a:t> (the positive and negative leads),</a:t>
            </a:r>
            <a:r>
              <a:rPr b="1" lang="en">
                <a:solidFill>
                  <a:schemeClr val="dk1"/>
                </a:solidFill>
              </a:rPr>
              <a:t>electric current</a:t>
            </a:r>
            <a:r>
              <a:rPr lang="en">
                <a:solidFill>
                  <a:schemeClr val="dk1"/>
                </a:solidFill>
              </a:rPr>
              <a:t> flows through the </a:t>
            </a:r>
            <a:r>
              <a:rPr b="1" lang="en">
                <a:solidFill>
                  <a:schemeClr val="dk1"/>
                </a:solidFill>
              </a:rPr>
              <a:t>rotor’s windings</a:t>
            </a:r>
            <a:r>
              <a:rPr lang="en">
                <a:solidFill>
                  <a:schemeClr val="dk1"/>
                </a:solidFill>
              </a:rPr>
              <a:t>, it generates a </a:t>
            </a:r>
            <a:r>
              <a:rPr b="1" lang="en">
                <a:solidFill>
                  <a:schemeClr val="dk1"/>
                </a:solidFill>
              </a:rPr>
              <a:t>magnetic field</a:t>
            </a:r>
            <a:r>
              <a:rPr lang="en">
                <a:solidFill>
                  <a:schemeClr val="dk1"/>
                </a:solidFill>
              </a:rPr>
              <a:t>.  This field interacts with the magnetic field of the </a:t>
            </a:r>
            <a:r>
              <a:rPr b="1" lang="en">
                <a:solidFill>
                  <a:schemeClr val="dk1"/>
                </a:solidFill>
              </a:rPr>
              <a:t>stator</a:t>
            </a:r>
            <a:r>
              <a:rPr lang="en">
                <a:solidFill>
                  <a:schemeClr val="dk1"/>
                </a:solidFill>
              </a:rPr>
              <a:t>,  creating a </a:t>
            </a:r>
            <a:r>
              <a:rPr b="1" lang="en">
                <a:solidFill>
                  <a:schemeClr val="dk1"/>
                </a:solidFill>
              </a:rPr>
              <a:t>torque</a:t>
            </a:r>
            <a:r>
              <a:rPr lang="en">
                <a:solidFill>
                  <a:schemeClr val="dk1"/>
                </a:solidFill>
              </a:rPr>
              <a:t> (rotational force) that makes the </a:t>
            </a:r>
            <a:r>
              <a:rPr b="1" lang="en">
                <a:solidFill>
                  <a:schemeClr val="dk1"/>
                </a:solidFill>
              </a:rPr>
              <a:t>rotor spin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50" y="1568775"/>
            <a:ext cx="26670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Spins Direction: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803425"/>
            <a:ext cx="8520600" cy="3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direction of the motor's rotation</a:t>
            </a:r>
            <a:r>
              <a:rPr lang="en" sz="2000">
                <a:solidFill>
                  <a:schemeClr val="dk1"/>
                </a:solidFill>
              </a:rPr>
              <a:t> depends on the direction of the current flowing through the armature.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If you swap</a:t>
            </a:r>
            <a:r>
              <a:rPr lang="en" sz="2000">
                <a:solidFill>
                  <a:schemeClr val="dk1"/>
                </a:solidFill>
              </a:rPr>
              <a:t> the positive and negative connections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(the polarity of the voltage), the </a:t>
            </a:r>
            <a:r>
              <a:rPr b="1" lang="en" sz="2000">
                <a:solidFill>
                  <a:schemeClr val="dk1"/>
                </a:solidFill>
              </a:rPr>
              <a:t>direction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of the current through the motor</a:t>
            </a:r>
            <a:r>
              <a:rPr lang="en" sz="2000">
                <a:solidFill>
                  <a:schemeClr val="dk1"/>
                </a:solidFill>
              </a:rPr>
              <a:t> changes.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This causes the </a:t>
            </a:r>
            <a:r>
              <a:rPr b="1" lang="en" sz="2000">
                <a:solidFill>
                  <a:schemeClr val="dk1"/>
                </a:solidFill>
              </a:rPr>
              <a:t>magnetic field</a:t>
            </a:r>
            <a:r>
              <a:rPr lang="en" sz="2000">
                <a:solidFill>
                  <a:schemeClr val="dk1"/>
                </a:solidFill>
              </a:rPr>
              <a:t> to interact in the opposite direction,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making the motor </a:t>
            </a:r>
            <a:r>
              <a:rPr b="1" lang="en" sz="2000">
                <a:solidFill>
                  <a:schemeClr val="dk1"/>
                </a:solidFill>
              </a:rPr>
              <a:t>spin in the opposite direction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075" y="1451650"/>
            <a:ext cx="2394675" cy="17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Speed and Torque of DC Motors: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Speed (RPM) &amp; </a:t>
            </a:r>
            <a:r>
              <a:rPr b="1" lang="en" sz="2000">
                <a:solidFill>
                  <a:schemeClr val="dk1"/>
                </a:solidFill>
              </a:rPr>
              <a:t>Torque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speed</a:t>
            </a:r>
            <a:r>
              <a:rPr lang="en" sz="2000">
                <a:solidFill>
                  <a:schemeClr val="dk1"/>
                </a:solidFill>
              </a:rPr>
              <a:t> of the motor is proportional to the </a:t>
            </a:r>
            <a:r>
              <a:rPr b="1" lang="en" sz="2000">
                <a:solidFill>
                  <a:schemeClr val="dk1"/>
                </a:solidFill>
              </a:rPr>
              <a:t>voltage</a:t>
            </a:r>
            <a:r>
              <a:rPr lang="en" sz="2000">
                <a:solidFill>
                  <a:schemeClr val="dk1"/>
                </a:solidFill>
              </a:rPr>
              <a:t> applied to the motor.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Torque</a:t>
            </a:r>
            <a:r>
              <a:rPr lang="en" sz="2000">
                <a:solidFill>
                  <a:schemeClr val="dk1"/>
                </a:solidFill>
              </a:rPr>
              <a:t> is the force that causes the motor to turn.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Higher voltage</a:t>
            </a:r>
            <a:r>
              <a:rPr lang="en" sz="2000">
                <a:solidFill>
                  <a:schemeClr val="dk1"/>
                </a:solidFill>
              </a:rPr>
              <a:t> → </a:t>
            </a:r>
            <a:r>
              <a:rPr b="1" lang="en" sz="2000">
                <a:solidFill>
                  <a:schemeClr val="dk1"/>
                </a:solidFill>
              </a:rPr>
              <a:t>More current</a:t>
            </a:r>
            <a:r>
              <a:rPr lang="en" sz="2000">
                <a:solidFill>
                  <a:schemeClr val="dk1"/>
                </a:solidFill>
              </a:rPr>
              <a:t> → more torque → </a:t>
            </a:r>
            <a:r>
              <a:rPr lang="en" sz="2000">
                <a:solidFill>
                  <a:schemeClr val="dk1"/>
                </a:solidFill>
              </a:rPr>
              <a:t>faster rotation.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Lower voltage</a:t>
            </a:r>
            <a:r>
              <a:rPr lang="en" sz="2000">
                <a:solidFill>
                  <a:schemeClr val="dk1"/>
                </a:solidFill>
              </a:rPr>
              <a:t> → </a:t>
            </a:r>
            <a:r>
              <a:rPr b="1" lang="en" sz="2000">
                <a:solidFill>
                  <a:schemeClr val="dk1"/>
                </a:solidFill>
              </a:rPr>
              <a:t>Less current</a:t>
            </a:r>
            <a:r>
              <a:rPr lang="en" sz="2000">
                <a:solidFill>
                  <a:schemeClr val="dk1"/>
                </a:solidFill>
              </a:rPr>
              <a:t> → less torque → </a:t>
            </a:r>
            <a:r>
              <a:rPr lang="en" sz="2000">
                <a:solidFill>
                  <a:schemeClr val="dk1"/>
                </a:solidFill>
              </a:rPr>
              <a:t>slower rotation.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4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a DC Motor Controlled?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816800"/>
            <a:ext cx="8520600" cy="3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Speed Control (Using PWM)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</a:t>
            </a:r>
            <a:r>
              <a:rPr b="1" lang="en" sz="1900">
                <a:solidFill>
                  <a:schemeClr val="dk1"/>
                </a:solidFill>
              </a:rPr>
              <a:t>control the speed</a:t>
            </a:r>
            <a:r>
              <a:rPr lang="en" sz="1900">
                <a:solidFill>
                  <a:schemeClr val="dk1"/>
                </a:solidFill>
              </a:rPr>
              <a:t> of a DC motor, we use </a:t>
            </a:r>
            <a:r>
              <a:rPr b="1" lang="en" sz="1900">
                <a:solidFill>
                  <a:schemeClr val="dk1"/>
                </a:solidFill>
              </a:rPr>
              <a:t>PWM (Pulse Width Modulation)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With PWM, we send a series of </a:t>
            </a:r>
            <a:r>
              <a:rPr b="1" lang="en" sz="1900">
                <a:solidFill>
                  <a:schemeClr val="dk1"/>
                </a:solidFill>
              </a:rPr>
              <a:t>on/off pulses</a:t>
            </a:r>
            <a:r>
              <a:rPr lang="en" sz="1900">
                <a:solidFill>
                  <a:schemeClr val="dk1"/>
                </a:solidFill>
              </a:rPr>
              <a:t> to the motor. The </a:t>
            </a:r>
            <a:r>
              <a:rPr b="1" lang="en" sz="1900">
                <a:solidFill>
                  <a:schemeClr val="dk1"/>
                </a:solidFill>
              </a:rPr>
              <a:t>width</a:t>
            </a:r>
            <a:r>
              <a:rPr lang="en" sz="1900">
                <a:solidFill>
                  <a:schemeClr val="dk1"/>
                </a:solidFill>
              </a:rPr>
              <a:t> of the “</a:t>
            </a:r>
            <a:r>
              <a:rPr b="1" lang="en" sz="1900">
                <a:solidFill>
                  <a:schemeClr val="dk1"/>
                </a:solidFill>
              </a:rPr>
              <a:t>on</a:t>
            </a:r>
            <a:r>
              <a:rPr lang="en" sz="1900">
                <a:solidFill>
                  <a:schemeClr val="dk1"/>
                </a:solidFill>
              </a:rPr>
              <a:t>” time (how long the motor is on) controls the speed.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longer the motor is on, the </a:t>
            </a:r>
            <a:r>
              <a:rPr b="1" lang="en" sz="1900">
                <a:solidFill>
                  <a:schemeClr val="dk1"/>
                </a:solidFill>
              </a:rPr>
              <a:t>faster it spins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Direction Control (Using H-Bridge)</a:t>
            </a:r>
            <a:r>
              <a:rPr lang="en" sz="1900">
                <a:solidFill>
                  <a:schemeClr val="dk1"/>
                </a:solidFill>
              </a:rPr>
              <a:t>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 </a:t>
            </a:r>
            <a:r>
              <a:rPr b="1" lang="en" sz="1900">
                <a:solidFill>
                  <a:schemeClr val="dk1"/>
                </a:solidFill>
              </a:rPr>
              <a:t>reverse the direction</a:t>
            </a:r>
            <a:r>
              <a:rPr lang="en" sz="1900">
                <a:solidFill>
                  <a:schemeClr val="dk1"/>
                </a:solidFill>
              </a:rPr>
              <a:t> of a DC motor, we use an </a:t>
            </a:r>
            <a:r>
              <a:rPr b="1" lang="en" sz="1900">
                <a:solidFill>
                  <a:schemeClr val="dk1"/>
                </a:solidFill>
              </a:rPr>
              <a:t>H-bridge motor driver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motor can </a:t>
            </a:r>
            <a:r>
              <a:rPr b="1" lang="en" sz="1900">
                <a:solidFill>
                  <a:schemeClr val="dk1"/>
                </a:solidFill>
              </a:rPr>
              <a:t>spin forwards or backwards</a:t>
            </a:r>
            <a:r>
              <a:rPr lang="en" sz="1900">
                <a:solidFill>
                  <a:schemeClr val="dk1"/>
                </a:solidFill>
              </a:rPr>
              <a:t> depending on how the H-bridge switches the current flow.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Driver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An electronic module that acts as an interface between a microcontroller (like an Arduino or Raspberry Pi) and a motor.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Takes small control signals from the Arduino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Switches a higher-power motor supply on and off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Controls motor speed and direction safely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21586" r="22950" t="0"/>
          <a:stretch/>
        </p:blipFill>
        <p:spPr>
          <a:xfrm>
            <a:off x="6898725" y="2260400"/>
            <a:ext cx="19335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⚙️ L298N Motor Driver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dual </a:t>
            </a:r>
            <a:r>
              <a:rPr b="1" lang="en" sz="2000">
                <a:solidFill>
                  <a:schemeClr val="dk1"/>
                </a:solidFill>
              </a:rPr>
              <a:t>H-bridge motor driver</a:t>
            </a:r>
            <a:r>
              <a:rPr lang="en" sz="2000">
                <a:solidFill>
                  <a:schemeClr val="dk1"/>
                </a:solidFill>
              </a:rPr>
              <a:t> based on the </a:t>
            </a:r>
            <a:r>
              <a:rPr b="1" lang="en" sz="2000">
                <a:solidFill>
                  <a:schemeClr val="dk1"/>
                </a:solidFill>
              </a:rPr>
              <a:t>L298N chip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can handle </a:t>
            </a:r>
            <a:r>
              <a:rPr b="1" lang="en" sz="2000">
                <a:solidFill>
                  <a:schemeClr val="dk1"/>
                </a:solidFill>
              </a:rPr>
              <a:t>Up to 46V &amp; Up to 2A per motor.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Dual H-bridge</a:t>
            </a:r>
            <a:r>
              <a:rPr lang="en" sz="2000">
                <a:solidFill>
                  <a:schemeClr val="dk1"/>
                </a:solidFill>
              </a:rPr>
              <a:t> means: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It can control </a:t>
            </a:r>
            <a:r>
              <a:rPr b="1" lang="en" sz="2000">
                <a:solidFill>
                  <a:schemeClr val="dk1"/>
                </a:solidFill>
              </a:rPr>
              <a:t>two DC motors independently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You can control </a:t>
            </a:r>
            <a:r>
              <a:rPr b="1" lang="en" sz="2000">
                <a:solidFill>
                  <a:schemeClr val="dk1"/>
                </a:solidFill>
              </a:rPr>
              <a:t>both speed and direction</a:t>
            </a:r>
            <a:r>
              <a:rPr lang="en" sz="2000">
                <a:solidFill>
                  <a:schemeClr val="dk1"/>
                </a:solidFill>
              </a:rPr>
              <a:t> for each motor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138125" y="49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🔌 L298N Pins and Connections</a:t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25" y="1166825"/>
            <a:ext cx="6172200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125" y="1257300"/>
            <a:ext cx="28098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Interface a </a:t>
            </a:r>
            <a:r>
              <a:rPr b="1" lang="en" sz="2000">
                <a:solidFill>
                  <a:schemeClr val="dk1"/>
                </a:solidFill>
              </a:rPr>
              <a:t>5-pin analog joystick</a:t>
            </a:r>
            <a:r>
              <a:rPr lang="en" sz="2000">
                <a:solidFill>
                  <a:schemeClr val="dk1"/>
                </a:solidFill>
              </a:rPr>
              <a:t> with an </a:t>
            </a:r>
            <a:r>
              <a:rPr b="1" lang="en" sz="2000">
                <a:solidFill>
                  <a:schemeClr val="dk1"/>
                </a:solidFill>
              </a:rPr>
              <a:t>Arduino</a:t>
            </a:r>
            <a:r>
              <a:rPr lang="en" sz="2000">
                <a:solidFill>
                  <a:schemeClr val="dk1"/>
                </a:solidFill>
              </a:rPr>
              <a:t> to control the direction of a </a:t>
            </a:r>
            <a:r>
              <a:rPr b="1" lang="en" sz="2000">
                <a:solidFill>
                  <a:schemeClr val="dk1"/>
                </a:solidFill>
              </a:rPr>
              <a:t>DC motor</a:t>
            </a:r>
            <a:r>
              <a:rPr lang="en" sz="2000">
                <a:solidFill>
                  <a:schemeClr val="dk1"/>
                </a:solidFill>
              </a:rPr>
              <a:t> via a </a:t>
            </a:r>
            <a:r>
              <a:rPr b="1" lang="en" sz="2000">
                <a:solidFill>
                  <a:schemeClr val="dk1"/>
                </a:solidFill>
              </a:rPr>
              <a:t>motor driver.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joystick sends analog signals</a:t>
            </a:r>
            <a:r>
              <a:rPr lang="en" sz="2000">
                <a:solidFill>
                  <a:schemeClr val="dk1"/>
                </a:solidFill>
              </a:rPr>
              <a:t> to the Arduino.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Arduino reads the joystick position and decides how to move the motor(s).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motor driver (L298N)</a:t>
            </a:r>
            <a:r>
              <a:rPr lang="en" sz="2000">
                <a:solidFill>
                  <a:schemeClr val="dk1"/>
                </a:solidFill>
              </a:rPr>
              <a:t> takes commands from the Arduino and moves the </a:t>
            </a:r>
            <a:r>
              <a:rPr b="1" lang="en" sz="2000">
                <a:solidFill>
                  <a:schemeClr val="dk1"/>
                </a:solidFill>
              </a:rPr>
              <a:t>DC motor</a:t>
            </a:r>
            <a:r>
              <a:rPr lang="en" sz="2000">
                <a:solidFill>
                  <a:schemeClr val="dk1"/>
                </a:solidFill>
              </a:rPr>
              <a:t> accordingly.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🔄 Motor Direction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Control the motor’s direction by setting </a:t>
            </a:r>
            <a:r>
              <a:rPr b="1" lang="en" sz="2000">
                <a:solidFill>
                  <a:schemeClr val="dk1"/>
                </a:solidFill>
              </a:rPr>
              <a:t>pairs of control pins (IN1, IN2)</a:t>
            </a:r>
            <a:r>
              <a:rPr lang="en" sz="2000">
                <a:solidFill>
                  <a:schemeClr val="dk1"/>
                </a:solidFill>
              </a:rPr>
              <a:t> to </a:t>
            </a:r>
            <a:r>
              <a:rPr b="1" lang="en" sz="2000">
                <a:solidFill>
                  <a:schemeClr val="dk1"/>
                </a:solidFill>
              </a:rPr>
              <a:t>HIGH (1)</a:t>
            </a:r>
            <a:r>
              <a:rPr lang="en" sz="2000">
                <a:solidFill>
                  <a:schemeClr val="dk1"/>
                </a:solidFill>
              </a:rPr>
              <a:t> or </a:t>
            </a:r>
            <a:r>
              <a:rPr b="1" lang="en" sz="2000">
                <a:solidFill>
                  <a:schemeClr val="dk1"/>
                </a:solidFill>
              </a:rPr>
              <a:t>LOW (0)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25" y="2362500"/>
            <a:ext cx="320040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16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⚡ Voltage Drop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804225"/>
            <a:ext cx="8520600" cy="42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L298N uses </a:t>
            </a:r>
            <a:r>
              <a:rPr b="1" lang="en" sz="1500">
                <a:solidFill>
                  <a:schemeClr val="dk1"/>
                </a:solidFill>
              </a:rPr>
              <a:t>two transistors in series (inside the H-bridge)</a:t>
            </a:r>
            <a:r>
              <a:rPr lang="en" sz="1500">
                <a:solidFill>
                  <a:schemeClr val="dk1"/>
                </a:solidFill>
              </a:rPr>
              <a:t> to control current flow. Thus, there’s a small voltage loss (called a </a:t>
            </a:r>
            <a:r>
              <a:rPr b="1" lang="en" sz="1500">
                <a:solidFill>
                  <a:schemeClr val="dk1"/>
                </a:solidFill>
              </a:rPr>
              <a:t>voltage drop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In the </a:t>
            </a:r>
            <a:r>
              <a:rPr b="1" lang="en" sz="1500">
                <a:solidFill>
                  <a:schemeClr val="dk1"/>
                </a:solidFill>
              </a:rPr>
              <a:t>L298N</a:t>
            </a:r>
            <a:r>
              <a:rPr lang="en" sz="1500">
                <a:solidFill>
                  <a:schemeClr val="dk1"/>
                </a:solidFill>
              </a:rPr>
              <a:t>, this drop is about </a:t>
            </a:r>
            <a:r>
              <a:rPr b="1" lang="en" sz="1500">
                <a:solidFill>
                  <a:schemeClr val="dk1"/>
                </a:solidFill>
              </a:rPr>
              <a:t>2V</a:t>
            </a:r>
            <a:r>
              <a:rPr lang="en" sz="1500">
                <a:solidFill>
                  <a:schemeClr val="dk1"/>
                </a:solidFill>
              </a:rPr>
              <a:t>.So if you supply </a:t>
            </a:r>
            <a:r>
              <a:rPr b="1" lang="en" sz="1500">
                <a:solidFill>
                  <a:schemeClr val="dk1"/>
                </a:solidFill>
              </a:rPr>
              <a:t>12V to the L298N’s VCC pin</a:t>
            </a:r>
            <a:r>
              <a:rPr lang="en" sz="1500">
                <a:solidFill>
                  <a:schemeClr val="dk1"/>
                </a:solidFill>
              </a:rPr>
              <a:t>, your motors will actually get around </a:t>
            </a:r>
            <a:r>
              <a:rPr b="1" lang="en" sz="1500">
                <a:solidFill>
                  <a:schemeClr val="dk1"/>
                </a:solidFill>
              </a:rPr>
              <a:t>10V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 have a </a:t>
            </a:r>
            <a:r>
              <a:rPr b="1" lang="en" sz="1500">
                <a:solidFill>
                  <a:schemeClr val="dk1"/>
                </a:solidFill>
              </a:rPr>
              <a:t>5V motor</a:t>
            </a:r>
            <a:r>
              <a:rPr lang="en" sz="1500">
                <a:solidFill>
                  <a:schemeClr val="dk1"/>
                </a:solidFill>
              </a:rPr>
              <a:t>, supply </a:t>
            </a:r>
            <a:r>
              <a:rPr b="1" lang="en" sz="1500">
                <a:solidFill>
                  <a:schemeClr val="dk1"/>
                </a:solidFill>
              </a:rPr>
              <a:t>7V</a:t>
            </a:r>
            <a:r>
              <a:rPr lang="en" sz="1500">
                <a:solidFill>
                  <a:schemeClr val="dk1"/>
                </a:solidFill>
              </a:rPr>
              <a:t> to the L298N.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you have a </a:t>
            </a:r>
            <a:r>
              <a:rPr b="1" lang="en" sz="1500">
                <a:solidFill>
                  <a:schemeClr val="dk1"/>
                </a:solidFill>
              </a:rPr>
              <a:t>12V motor</a:t>
            </a:r>
            <a:r>
              <a:rPr lang="en" sz="1500">
                <a:solidFill>
                  <a:schemeClr val="dk1"/>
                </a:solidFill>
              </a:rPr>
              <a:t>, supply </a:t>
            </a:r>
            <a:r>
              <a:rPr b="1" lang="en" sz="1500">
                <a:solidFill>
                  <a:schemeClr val="dk1"/>
                </a:solidFill>
              </a:rPr>
              <a:t>14V</a:t>
            </a:r>
            <a:r>
              <a:rPr lang="en" sz="1500">
                <a:solidFill>
                  <a:schemeClr val="dk1"/>
                </a:solidFill>
              </a:rPr>
              <a:t> to the L298N.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050" y="2819400"/>
            <a:ext cx="47053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🔌 On-board 5V Regulator &amp; Jumper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78M05 voltage regulator chip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takes the motor’s power supply (VCC — like 12V)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Converts it to a clean </a:t>
            </a:r>
            <a:r>
              <a:rPr b="1" lang="en" sz="1400">
                <a:solidFill>
                  <a:schemeClr val="dk1"/>
                </a:solidFill>
              </a:rPr>
              <a:t>5V output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for use by Arduino or other 5V components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The Jumper: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When the </a:t>
            </a:r>
            <a:r>
              <a:rPr b="1" lang="en" sz="1400">
                <a:solidFill>
                  <a:schemeClr val="dk1"/>
                </a:solidFill>
              </a:rPr>
              <a:t>jumper is placed</a:t>
            </a:r>
            <a:r>
              <a:rPr lang="en" sz="1400">
                <a:solidFill>
                  <a:schemeClr val="dk1"/>
                </a:solidFill>
              </a:rPr>
              <a:t>, the regulator is </a:t>
            </a:r>
            <a:r>
              <a:rPr b="1" lang="en" sz="1400">
                <a:solidFill>
                  <a:schemeClr val="dk1"/>
                </a:solidFill>
              </a:rPr>
              <a:t>enabled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5V pin becomes an output</a:t>
            </a:r>
            <a:r>
              <a:rPr lang="en" sz="1400">
                <a:solidFill>
                  <a:schemeClr val="dk1"/>
                </a:solidFill>
              </a:rPr>
              <a:t> (can use it to power your Arduino, sensors, etc.)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you </a:t>
            </a:r>
            <a:r>
              <a:rPr b="1" lang="en" sz="1400">
                <a:solidFill>
                  <a:schemeClr val="dk1"/>
                </a:solidFill>
              </a:rPr>
              <a:t>remove the jumper</a:t>
            </a:r>
            <a:r>
              <a:rPr lang="en" sz="1400">
                <a:solidFill>
                  <a:schemeClr val="dk1"/>
                </a:solidFill>
              </a:rPr>
              <a:t>, you need to supply your own 5V logic voltage to the L298N’s 5V pin.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Note: Only use the onboard 5V regulator if your motor supply &lt;= 12V (or it may overheat).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connect 5V from Arduino to the driver’s 5V pin if the 5V regulator is in enabled &amp; jumper is in place.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325" y="1152475"/>
            <a:ext cx="3365975" cy="17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9650" y="1017725"/>
            <a:ext cx="494198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Tasks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Set up the joystick &amp; show output on serial monitor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Setting up a DC motor with Arduino Uno via Motor Driver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Directional control of DC motor using a Joystick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Control a DC motor’s direction using the joystick’s Y-axis, while using LEDs to visually indicate the direction based on joystick movement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🎮 5-Pin Thumb Joystick Module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small device that senses </a:t>
            </a:r>
            <a:r>
              <a:rPr b="1" lang="en" sz="2000">
                <a:solidFill>
                  <a:schemeClr val="dk1"/>
                </a:solidFill>
              </a:rPr>
              <a:t>directional movement.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far </a:t>
            </a:r>
            <a:r>
              <a:rPr b="1" lang="en" sz="2000">
                <a:solidFill>
                  <a:schemeClr val="dk1"/>
                </a:solidFill>
              </a:rPr>
              <a:t>left/right</a:t>
            </a:r>
            <a:r>
              <a:rPr lang="en" sz="2000">
                <a:solidFill>
                  <a:schemeClr val="dk1"/>
                </a:solidFill>
              </a:rPr>
              <a:t> you're pushing (X-axis)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How far </a:t>
            </a:r>
            <a:r>
              <a:rPr b="1" lang="en" sz="2000">
                <a:solidFill>
                  <a:schemeClr val="dk1"/>
                </a:solidFill>
              </a:rPr>
              <a:t>up/down</a:t>
            </a:r>
            <a:r>
              <a:rPr lang="en" sz="2000">
                <a:solidFill>
                  <a:schemeClr val="dk1"/>
                </a:solidFill>
              </a:rPr>
              <a:t> you're pushing (Y-axis)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Whether you’ve pressed the joystick down (</a:t>
            </a:r>
            <a:r>
              <a:rPr b="1" lang="en" sz="2000">
                <a:solidFill>
                  <a:schemeClr val="dk1"/>
                </a:solidFill>
              </a:rPr>
              <a:t>like a button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📌 Applications of This Module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Directional Control</a:t>
            </a:r>
            <a:r>
              <a:rPr lang="en" sz="2000">
                <a:solidFill>
                  <a:schemeClr val="dk1"/>
                </a:solidFill>
              </a:rPr>
              <a:t> — move things like motors, cursors, robots, or characters in a game.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Motion Input</a:t>
            </a:r>
            <a:r>
              <a:rPr lang="en" sz="2000">
                <a:solidFill>
                  <a:schemeClr val="dk1"/>
                </a:solidFill>
              </a:rPr>
              <a:t> — detect gestures or positional changes.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Button-Based Interaction</a:t>
            </a:r>
            <a:r>
              <a:rPr lang="en" sz="2000">
                <a:solidFill>
                  <a:schemeClr val="dk1"/>
                </a:solidFill>
              </a:rPr>
              <a:t> — combine directional input with a click function.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📌 5-Pin Thumb Joystick Module Pin Description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38" y="1342138"/>
            <a:ext cx="7439025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300" y="1342138"/>
            <a:ext cx="22860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 Pin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17725"/>
            <a:ext cx="8520600" cy="3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Inside the joystick, there’s a tiny </a:t>
            </a:r>
            <a:r>
              <a:rPr b="1" lang="en" sz="2000">
                <a:solidFill>
                  <a:schemeClr val="dk1"/>
                </a:solidFill>
              </a:rPr>
              <a:t>push button underneath the stick</a:t>
            </a:r>
            <a:r>
              <a:rPr lang="en" sz="2000">
                <a:solidFill>
                  <a:schemeClr val="dk1"/>
                </a:solidFill>
              </a:rPr>
              <a:t> - prevents floating signal.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When you push the joystick down (press it like a button)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</a:t>
            </a:r>
            <a:r>
              <a:rPr b="1" lang="en" sz="2000">
                <a:solidFill>
                  <a:schemeClr val="dk1"/>
                </a:solidFill>
              </a:rPr>
              <a:t>switch closes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SW pin sends a </a:t>
            </a:r>
            <a:r>
              <a:rPr b="1" lang="en" sz="2000">
                <a:solidFill>
                  <a:schemeClr val="dk1"/>
                </a:solidFill>
              </a:rPr>
              <a:t>LOW (0V)</a:t>
            </a:r>
            <a:r>
              <a:rPr lang="en" sz="2000">
                <a:solidFill>
                  <a:schemeClr val="dk1"/>
                </a:solidFill>
              </a:rPr>
              <a:t> signal to the Arduino.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When you release the joystick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switch opens.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 SW pin sends a </a:t>
            </a:r>
            <a:r>
              <a:rPr b="1" lang="en" sz="2000">
                <a:solidFill>
                  <a:schemeClr val="dk1"/>
                </a:solidFill>
              </a:rPr>
              <a:t>HIGH (5V)</a:t>
            </a:r>
            <a:r>
              <a:rPr lang="en" sz="2000">
                <a:solidFill>
                  <a:schemeClr val="dk1"/>
                </a:solidFill>
              </a:rPr>
              <a:t> signal (if connected with a pull-up resistor)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488" y="1042988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9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📊 Internal Functionality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863550"/>
            <a:ext cx="8520600" cy="42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Inside the joystick: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There are </a:t>
            </a:r>
            <a:r>
              <a:rPr b="1" lang="en" sz="2000">
                <a:solidFill>
                  <a:schemeClr val="dk1"/>
                </a:solidFill>
              </a:rPr>
              <a:t>two potentiometers (variable resistors)</a:t>
            </a:r>
            <a:r>
              <a:rPr lang="en" sz="2000">
                <a:solidFill>
                  <a:schemeClr val="dk1"/>
                </a:solidFill>
              </a:rPr>
              <a:t> — one for the X-axis and one for the Y-axis (VRx &amp; VRy)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Provides 10 bit value (0-1023).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When you move the stick: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It changes the resistance of each potentiometer.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That resistance changes the </a:t>
            </a:r>
            <a:r>
              <a:rPr b="1" lang="en" sz="2000">
                <a:solidFill>
                  <a:schemeClr val="dk1"/>
                </a:solidFill>
              </a:rPr>
              <a:t>voltage sent to the Arduino</a:t>
            </a:r>
            <a:r>
              <a:rPr lang="en" sz="2000">
                <a:solidFill>
                  <a:schemeClr val="dk1"/>
                </a:solidFill>
              </a:rPr>
              <a:t> on VRx and VRy pins.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Arduino reads this voltage using </a:t>
            </a:r>
            <a:r>
              <a:rPr b="1" lang="en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analogRead()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When the joystick is centered (not pushed), both VRx and VRy give a value around </a:t>
            </a:r>
            <a:r>
              <a:rPr b="1" lang="en" sz="2000">
                <a:solidFill>
                  <a:schemeClr val="dk1"/>
                </a:solidFill>
              </a:rPr>
              <a:t>512</a:t>
            </a:r>
            <a:r>
              <a:rPr lang="en" sz="2000">
                <a:solidFill>
                  <a:schemeClr val="dk1"/>
                </a:solidFill>
              </a:rPr>
              <a:t> (middle of 0–1023).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